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0" r:id="rId5"/>
    <p:sldId id="268" r:id="rId6"/>
    <p:sldId id="261" r:id="rId7"/>
    <p:sldId id="266" r:id="rId8"/>
    <p:sldId id="262" r:id="rId9"/>
    <p:sldId id="263" r:id="rId10"/>
    <p:sldId id="264" r:id="rId11"/>
    <p:sldId id="258" r:id="rId12"/>
    <p:sldId id="25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8C9F7-25CE-9542-9D42-CE0FD277EDEB}">
          <p14:sldIdLst>
            <p14:sldId id="256"/>
            <p14:sldId id="257"/>
            <p14:sldId id="265"/>
            <p14:sldId id="260"/>
            <p14:sldId id="268"/>
            <p14:sldId id="261"/>
            <p14:sldId id="266"/>
            <p14:sldId id="262"/>
            <p14:sldId id="263"/>
            <p14:sldId id="264"/>
          </p14:sldIdLst>
        </p14:section>
        <p14:section name="Other" id="{D2CAE9B9-0C6F-2F4B-B071-4FD832860730}">
          <p14:sldIdLst>
            <p14:sldId id="258"/>
            <p14:sldId id="25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26" autoAdjust="0"/>
  </p:normalViewPr>
  <p:slideViewPr>
    <p:cSldViewPr snapToGrid="0" snapToObjects="1">
      <p:cViewPr varScale="1">
        <p:scale>
          <a:sx n="63" d="100"/>
          <a:sy n="63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2E7F-3AAD-954D-AD39-31A5709C9A33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70AD-F350-A04C-94A3-754839E8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to know dosing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Following cardioversion 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it can take up to 4 weeks for mechanical contraction </a:t>
            </a:r>
            <a:r>
              <a:rPr lang="en-US" sz="1200" dirty="0" smtClean="0">
                <a:latin typeface="Arial" charset="0"/>
              </a:rPr>
              <a:t>of the atrium to return to normal, </a:t>
            </a:r>
            <a:r>
              <a:rPr lang="ja-JP" altLang="en-US" sz="1200" dirty="0" smtClean="0">
                <a:latin typeface="Arial" charset="0"/>
              </a:rPr>
              <a:t>“</a:t>
            </a:r>
            <a:r>
              <a:rPr lang="en-US" altLang="ja-JP" sz="1200" dirty="0" smtClean="0">
                <a:latin typeface="Arial" charset="0"/>
              </a:rPr>
              <a:t>atrial stunning</a:t>
            </a:r>
            <a:r>
              <a:rPr lang="ja-JP" altLang="en-US" sz="1200" dirty="0" smtClean="0">
                <a:latin typeface="Arial" charset="0"/>
              </a:rPr>
              <a:t>”</a:t>
            </a:r>
            <a:endParaRPr lang="en-US" altLang="ja-JP" sz="1200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CAST trial for IC drugs: increase mortality + nonfatal</a:t>
            </a:r>
            <a:r>
              <a:rPr lang="en-US" baseline="0" dirty="0" smtClean="0"/>
              <a:t> cardiac arrest so should only be used in life threatening arrhythmias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/>
              <a:t>Antiarrhythmic</a:t>
            </a:r>
            <a:r>
              <a:rPr lang="en-US" baseline="0" dirty="0" smtClean="0"/>
              <a:t> drugs will cause an negative inotropic effect, except for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Amiodarone and dofetilide (class III) are</a:t>
            </a:r>
            <a:r>
              <a:rPr lang="en-US" baseline="0" dirty="0" smtClean="0">
                <a:solidFill>
                  <a:srgbClr val="FF0000"/>
                </a:solidFill>
              </a:rPr>
              <a:t> safe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IC not used for LV dysfunction or s/p MI b/c of increased risk of proarrhythmia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making stuff up b/c 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slides don’t have enough info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dronedarone should not be administered to patients with depressed ventricular function and recent heart failure decompensation or NYHA class IV heart failure.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toxicity of amiodarone relegated it to second-line therapy, except for patients with substantial left ventricular hypertrophy or heart failure.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chrono-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meaning time, and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tropos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"a turn”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dromos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meaning running, a course, 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70AD-F350-A04C-94A3-754839E83F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0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F03A-D5AA-EC4A-B524-0819AB9C3AB8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2E3B-E367-9749-8495-20535756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5" y="49795"/>
            <a:ext cx="883138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Cardiac Arrhythmia: irregular heartbeat</a:t>
            </a:r>
          </a:p>
          <a:p>
            <a:endParaRPr lang="en-US" dirty="0"/>
          </a:p>
          <a:p>
            <a:r>
              <a:rPr lang="en-US" u="sng" dirty="0" smtClean="0"/>
              <a:t>Arrhythmic classification</a:t>
            </a:r>
          </a:p>
          <a:p>
            <a:r>
              <a:rPr lang="en-US" dirty="0" smtClean="0"/>
              <a:t>Atrial (aka supraventricular arrhythmia. Originates above bundle of His)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Atrial flutter: rapid </a:t>
            </a:r>
            <a:r>
              <a:rPr lang="en-US" u="sng" dirty="0" smtClean="0">
                <a:solidFill>
                  <a:srgbClr val="FF0000"/>
                </a:solidFill>
              </a:rPr>
              <a:t>coordinated</a:t>
            </a:r>
            <a:r>
              <a:rPr lang="en-US" dirty="0" smtClean="0">
                <a:solidFill>
                  <a:srgbClr val="FF0000"/>
                </a:solidFill>
              </a:rPr>
              <a:t> atrial activity which does not originate in the SA node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Atrial fibrillation: rapid uncoordinated atrial activation which does not </a:t>
            </a:r>
            <a:r>
              <a:rPr lang="en-US" dirty="0" err="1" smtClean="0">
                <a:solidFill>
                  <a:srgbClr val="FF0000"/>
                </a:solidFill>
              </a:rPr>
              <a:t>oroginate</a:t>
            </a:r>
            <a:r>
              <a:rPr lang="en-US" dirty="0" smtClean="0">
                <a:solidFill>
                  <a:srgbClr val="FF0000"/>
                </a:solidFill>
              </a:rPr>
              <a:t> in SA</a:t>
            </a:r>
          </a:p>
          <a:p>
            <a:r>
              <a:rPr lang="en-US" dirty="0" smtClean="0"/>
              <a:t>Junctional Arrhythmias</a:t>
            </a:r>
          </a:p>
          <a:p>
            <a:r>
              <a:rPr lang="en-US" dirty="0"/>
              <a:t>	</a:t>
            </a:r>
            <a:r>
              <a:rPr lang="en-US" dirty="0" smtClean="0"/>
              <a:t>Supraventricular tachycardia (SVT)</a:t>
            </a:r>
          </a:p>
          <a:p>
            <a:r>
              <a:rPr lang="en-US" dirty="0"/>
              <a:t>	</a:t>
            </a:r>
            <a:r>
              <a:rPr lang="en-US" dirty="0" smtClean="0"/>
              <a:t>AV nodal reentrant tachycardia</a:t>
            </a:r>
          </a:p>
          <a:p>
            <a:r>
              <a:rPr lang="en-US" dirty="0" smtClean="0"/>
              <a:t>Ventricular</a:t>
            </a:r>
          </a:p>
          <a:p>
            <a:r>
              <a:rPr lang="en-US" dirty="0" smtClean="0"/>
              <a:t>	ventricular arrhythmia</a:t>
            </a:r>
          </a:p>
          <a:p>
            <a:r>
              <a:rPr lang="en-US" dirty="0"/>
              <a:t>	</a:t>
            </a:r>
            <a:r>
              <a:rPr lang="en-US" dirty="0" smtClean="0"/>
              <a:t>Ventricular fibrillation</a:t>
            </a:r>
          </a:p>
          <a:p>
            <a:r>
              <a:rPr lang="en-US" dirty="0" smtClean="0"/>
              <a:t>Heart block: causes bradycardia</a:t>
            </a:r>
          </a:p>
          <a:p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degree heart block: PR prolongation</a:t>
            </a:r>
          </a:p>
          <a:p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degree heart block: blocked conduction between atria and ventricles</a:t>
            </a:r>
          </a:p>
          <a:p>
            <a:r>
              <a:rPr lang="en-US" dirty="0"/>
              <a:t>	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degree heat block: complete hear block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25195"/>
              </p:ext>
            </p:extLst>
          </p:nvPr>
        </p:nvGraphicFramePr>
        <p:xfrm>
          <a:off x="683844" y="4954330"/>
          <a:ext cx="79912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4771"/>
                <a:gridCol w="2207847"/>
                <a:gridCol w="38686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Atrial Flutter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Atrial Fibrillation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250-350 bpm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400 – 600 bpm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</a:t>
                      </a:r>
                      <a:r>
                        <a:rPr lang="en-US" baseline="0" dirty="0" smtClean="0"/>
                        <a:t>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 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Ventricular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Vent</a:t>
                      </a:r>
                      <a:r>
                        <a:rPr lang="en-US" baseline="0" dirty="0" smtClean="0"/>
                        <a:t> is always slower than atrial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3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4617"/>
              </p:ext>
            </p:extLst>
          </p:nvPr>
        </p:nvGraphicFramePr>
        <p:xfrm>
          <a:off x="175849" y="87927"/>
          <a:ext cx="8655535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505"/>
                <a:gridCol w="1088569"/>
                <a:gridCol w="1384441"/>
                <a:gridCol w="1038328"/>
                <a:gridCol w="1434682"/>
                <a:gridCol w="1236505"/>
                <a:gridCol w="12365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Flecainide</a:t>
                      </a:r>
                    </a:p>
                    <a:p>
                      <a:pPr algn="ctr"/>
                      <a:r>
                        <a:rPr lang="en-US" sz="1600" dirty="0" smtClean="0"/>
                        <a:t>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Propafenone</a:t>
                      </a:r>
                    </a:p>
                    <a:p>
                      <a:pPr algn="ctr"/>
                      <a:r>
                        <a:rPr lang="en-US" sz="1600" dirty="0" smtClean="0"/>
                        <a:t>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Sotalol</a:t>
                      </a:r>
                    </a:p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Dronedarone</a:t>
                      </a:r>
                    </a:p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Amiodarone</a:t>
                      </a:r>
                    </a:p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Dofetilide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structural disease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w/o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LVH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with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LVH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389927"/>
            <a:ext cx="8968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structural disease &amp; HTN without LVH 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-Class IC drugs b/c IC (Na blockers) are only indicated for pts with structurally normal hearts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-Sotalol is K blocker and BB so BB can help with HTN?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Dronedarone should NOT be given with LVH nor HF (everyone else is ok?)			   </a:t>
            </a:r>
          </a:p>
          <a:p>
            <a:r>
              <a:rPr lang="en-US" sz="1600" dirty="0" smtClean="0"/>
              <a:t>HTN with LVH	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Amiodarone: Most effective antiarrhythmic to decrease </a:t>
            </a:r>
            <a:r>
              <a:rPr lang="en-US" sz="1600" dirty="0" err="1" smtClean="0"/>
              <a:t>A.Fib</a:t>
            </a:r>
            <a:r>
              <a:rPr lang="en-US" sz="1600" dirty="0" smtClean="0"/>
              <a:t> burden. low proarrhythmic potential</a:t>
            </a:r>
            <a:endParaRPr lang="en-US" sz="1600" dirty="0"/>
          </a:p>
          <a:p>
            <a:r>
              <a:rPr lang="en-US" sz="1600" dirty="0" smtClean="0"/>
              <a:t>CAD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Sotalol b/c beta blocking?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Dronedarone should NOT be given with LVH nor HF (everyone else is ok?)</a:t>
            </a:r>
            <a:endParaRPr lang="en-US" sz="1600" dirty="0"/>
          </a:p>
          <a:p>
            <a:r>
              <a:rPr lang="en-US" sz="1600" dirty="0" smtClean="0"/>
              <a:t>HF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Amiodarone: b/c HF is the most serious. Needs the most serious drug? (not Dronedarone b/c death)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Dofetilide: b/c HF is the most serious. Needs the most serious drug?</a:t>
            </a:r>
          </a:p>
        </p:txBody>
      </p:sp>
    </p:spTree>
    <p:extLst>
      <p:ext uri="{BB962C8B-B14F-4D97-AF65-F5344CB8AC3E}">
        <p14:creationId xmlns:p14="http://schemas.microsoft.com/office/powerpoint/2010/main" val="420124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-1"/>
            <a:ext cx="4696069" cy="71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6118445" cy="71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267" y="259603"/>
            <a:ext cx="5006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II Beta blockers:</a:t>
            </a:r>
          </a:p>
          <a:p>
            <a:endParaRPr lang="en-US" sz="1600" dirty="0"/>
          </a:p>
          <a:p>
            <a:r>
              <a:rPr lang="en-US" sz="1600" dirty="0" smtClean="0"/>
              <a:t>MOA: works on </a:t>
            </a:r>
            <a:r>
              <a:rPr lang="en-US" sz="1600" dirty="0" smtClean="0">
                <a:solidFill>
                  <a:srgbClr val="FF0000"/>
                </a:solidFill>
              </a:rPr>
              <a:t>SA and AV node </a:t>
            </a:r>
            <a:r>
              <a:rPr lang="en-US" sz="1600" dirty="0" smtClean="0"/>
              <a:t>only by blocking Ca influx</a:t>
            </a:r>
          </a:p>
          <a:p>
            <a:r>
              <a:rPr lang="en-US" sz="1600" dirty="0" smtClean="0"/>
              <a:t>	(BB and CCB work on both)</a:t>
            </a:r>
          </a:p>
          <a:p>
            <a:endParaRPr lang="en-US" sz="1600" dirty="0"/>
          </a:p>
          <a:p>
            <a:r>
              <a:rPr lang="en-US" sz="1600" dirty="0" smtClean="0"/>
              <a:t>Effect</a:t>
            </a:r>
          </a:p>
          <a:p>
            <a:r>
              <a:rPr lang="en-US" sz="1600" dirty="0" smtClean="0"/>
              <a:t>Negative </a:t>
            </a:r>
            <a:r>
              <a:rPr lang="en-US" sz="1600" dirty="0" err="1" smtClean="0"/>
              <a:t>CHRONOtrope</a:t>
            </a:r>
            <a:r>
              <a:rPr lang="en-US" sz="1600" dirty="0" smtClean="0"/>
              <a:t>	: depress SA node</a:t>
            </a:r>
          </a:p>
          <a:p>
            <a:r>
              <a:rPr lang="en-US" sz="1600" dirty="0" smtClean="0"/>
              <a:t>Negative </a:t>
            </a:r>
            <a:r>
              <a:rPr lang="en-US" sz="1600" dirty="0" err="1" smtClean="0"/>
              <a:t>DROMOtrope</a:t>
            </a:r>
            <a:r>
              <a:rPr lang="en-US" sz="1600" dirty="0" smtClean="0"/>
              <a:t> 	: depress AV</a:t>
            </a:r>
          </a:p>
          <a:p>
            <a:r>
              <a:rPr lang="en-US" sz="1600" dirty="0" smtClean="0"/>
              <a:t>Negative Inotrope		: depress muscle contractility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1216" y="5402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 first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6771" y="1772518"/>
            <a:ext cx="1059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AV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5787" y="1068390"/>
            <a:ext cx="106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 before D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798502" y="878812"/>
            <a:ext cx="767821" cy="893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08707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154" y="3516923"/>
            <a:ext cx="50064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IV: Non-Dihydropyridine CCB</a:t>
            </a:r>
          </a:p>
          <a:p>
            <a:endParaRPr lang="en-US" sz="1600" dirty="0"/>
          </a:p>
          <a:p>
            <a:r>
              <a:rPr lang="en-US" sz="1600" dirty="0"/>
              <a:t>MOA: works on </a:t>
            </a:r>
            <a:r>
              <a:rPr lang="en-US" sz="1600" dirty="0">
                <a:solidFill>
                  <a:srgbClr val="FF0000"/>
                </a:solidFill>
              </a:rPr>
              <a:t>SA and AV node </a:t>
            </a:r>
            <a:r>
              <a:rPr lang="en-US" sz="1600" dirty="0"/>
              <a:t>only by blocking Ca </a:t>
            </a:r>
            <a:r>
              <a:rPr lang="en-US" sz="1600" dirty="0" smtClean="0"/>
              <a:t>influx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(BB and CCB work on both)</a:t>
            </a:r>
          </a:p>
          <a:p>
            <a:endParaRPr lang="en-US" sz="1600" dirty="0"/>
          </a:p>
          <a:p>
            <a:r>
              <a:rPr lang="en-US" sz="1600" dirty="0"/>
              <a:t>Effect</a:t>
            </a:r>
          </a:p>
          <a:p>
            <a:r>
              <a:rPr lang="en-US" sz="1600" dirty="0"/>
              <a:t>Negative </a:t>
            </a:r>
            <a:r>
              <a:rPr lang="en-US" sz="1600" dirty="0" err="1"/>
              <a:t>CHRONOtrope</a:t>
            </a:r>
            <a:r>
              <a:rPr lang="en-US" sz="1600" dirty="0"/>
              <a:t>	: depress SA node</a:t>
            </a:r>
          </a:p>
          <a:p>
            <a:r>
              <a:rPr lang="en-US" sz="1600" dirty="0"/>
              <a:t>Negative </a:t>
            </a:r>
            <a:r>
              <a:rPr lang="en-US" sz="1600" dirty="0" err="1"/>
              <a:t>DROMOtrope</a:t>
            </a:r>
            <a:r>
              <a:rPr lang="en-US" sz="1600" dirty="0"/>
              <a:t> 	: depress AV</a:t>
            </a:r>
          </a:p>
          <a:p>
            <a:r>
              <a:rPr lang="en-US" sz="1600" dirty="0"/>
              <a:t>Negative Inotrope		: depress muscle </a:t>
            </a:r>
            <a:r>
              <a:rPr lang="en-US" sz="1600" dirty="0" err="1"/>
              <a:t>contracility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93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47761"/>
              </p:ext>
            </p:extLst>
          </p:nvPr>
        </p:nvGraphicFramePr>
        <p:xfrm>
          <a:off x="183335" y="615461"/>
          <a:ext cx="8628510" cy="366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434"/>
                <a:gridCol w="2540000"/>
                <a:gridCol w="4103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A.Fib</a:t>
                      </a:r>
                      <a:r>
                        <a:rPr lang="en-US" dirty="0" smtClean="0"/>
                        <a:t>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Paroxysmal </a:t>
                      </a:r>
                      <a:r>
                        <a:rPr lang="en-US" dirty="0" err="1" smtClean="0"/>
                        <a:t>A.Fib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and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Once resolved, no therapy necessary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Persistent </a:t>
                      </a:r>
                      <a:r>
                        <a:rPr lang="en-US" dirty="0" err="1" smtClean="0"/>
                        <a:t>A.FIb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&gt; 7 days and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control </a:t>
                      </a:r>
                    </a:p>
                    <a:p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Anticoagulation</a:t>
                      </a:r>
                    </a:p>
                    <a:p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Maybe DCC if reoccurring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Permanent </a:t>
                      </a:r>
                      <a:r>
                        <a:rPr lang="en-US" dirty="0" err="1" smtClean="0"/>
                        <a:t>A.Fib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 &gt; 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control </a:t>
                      </a:r>
                    </a:p>
                    <a:p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Anticoagulation</a:t>
                      </a:r>
                    </a:p>
                    <a:p>
                      <a:r>
                        <a:rPr lang="en-US" dirty="0" smtClean="0"/>
                        <a:t>(no</a:t>
                      </a:r>
                      <a:r>
                        <a:rPr lang="en-US" baseline="0" dirty="0" smtClean="0"/>
                        <a:t> use trying to DCC b/c unable to maintain sinus rhythm)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335" y="246129"/>
            <a:ext cx="217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of </a:t>
            </a:r>
            <a:r>
              <a:rPr lang="en-US" dirty="0" err="1" smtClean="0"/>
              <a:t>A.Fib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335" y="4747846"/>
            <a:ext cx="855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Lone </a:t>
            </a:r>
            <a:r>
              <a:rPr lang="en-US" dirty="0" err="1" smtClean="0"/>
              <a:t>A.fib</a:t>
            </a:r>
            <a:r>
              <a:rPr lang="en-US" dirty="0" smtClean="0"/>
              <a:t>: no HTN and &lt; 60 y/o</a:t>
            </a:r>
          </a:p>
          <a:p>
            <a:r>
              <a:rPr lang="en-US" dirty="0" smtClean="0"/>
              <a:t>Lone paroxysmal </a:t>
            </a:r>
            <a:r>
              <a:rPr lang="en-US" dirty="0" err="1" smtClean="0"/>
              <a:t>A.fib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smtClean="0"/>
              <a:t>On and off w/o comorbid conditions. No HTN and &lt; 60 y/o</a:t>
            </a:r>
            <a:endParaRPr lang="en-US" dirty="0"/>
          </a:p>
          <a:p>
            <a:r>
              <a:rPr lang="en-US" dirty="0" smtClean="0"/>
              <a:t>Lone Persistent </a:t>
            </a:r>
            <a:r>
              <a:rPr lang="en-US" dirty="0" err="1" smtClean="0"/>
              <a:t>A.fib</a:t>
            </a:r>
            <a:r>
              <a:rPr lang="en-US" dirty="0" smtClean="0"/>
              <a:t>: on &gt; 7 days and off w/o comorbid conditions. Not HTN and &lt; 60 y/o</a:t>
            </a:r>
          </a:p>
        </p:txBody>
      </p:sp>
    </p:spTree>
    <p:extLst>
      <p:ext uri="{BB962C8B-B14F-4D97-AF65-F5344CB8AC3E}">
        <p14:creationId xmlns:p14="http://schemas.microsoft.com/office/powerpoint/2010/main" val="304026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86" y="364337"/>
            <a:ext cx="169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General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7577" y="13522"/>
            <a:ext cx="60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A.Fib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26837" y="696653"/>
            <a:ext cx="470583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If stable:</a:t>
            </a:r>
          </a:p>
          <a:p>
            <a:pPr algn="ctr"/>
            <a:r>
              <a:rPr lang="en-US" sz="1600" dirty="0" smtClean="0"/>
              <a:t>Rate control: Beta blocker or CCB or Digoxin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Anticoagulant: ASA or warfarin</a:t>
            </a:r>
          </a:p>
          <a:p>
            <a:pPr algn="ctr"/>
            <a:r>
              <a:rPr lang="en-US" sz="1600" dirty="0" smtClean="0"/>
              <a:t>(use UFH to bridge patient if they are on warfarin)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363" y="2639969"/>
            <a:ext cx="38523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Rate control: Beta blocker or CCB or Digoxin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Anticoagulant: warfarin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DCC</a:t>
            </a: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379753" y="352076"/>
            <a:ext cx="0" cy="344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flipH="1">
            <a:off x="2165532" y="2020092"/>
            <a:ext cx="3214221" cy="61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3585" y="4778594"/>
            <a:ext cx="385233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Rate control: Beta blocker or CCB or Digoxin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Anticoagulant: ASA or warfarin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DCC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Anti-Arrhythmic</a:t>
            </a:r>
          </a:p>
        </p:txBody>
      </p:sp>
      <p:cxnSp>
        <p:nvCxnSpPr>
          <p:cNvPr id="24" name="Straight Arrow Connector 23"/>
          <p:cNvCxnSpPr>
            <a:stCxn id="10" idx="2"/>
            <a:endCxn id="22" idx="0"/>
          </p:cNvCxnSpPr>
          <p:nvPr/>
        </p:nvCxnSpPr>
        <p:spPr>
          <a:xfrm>
            <a:off x="2165532" y="3963408"/>
            <a:ext cx="3214222" cy="815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6682" y="2020092"/>
            <a:ext cx="2020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pt still has problems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&amp; persistent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56784" y="4196923"/>
            <a:ext cx="2020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pt still has problems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6030" y="2945483"/>
            <a:ext cx="2020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pt still has problems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&amp; paroxysmal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15" idx="0"/>
          </p:cNvCxnSpPr>
          <p:nvPr/>
        </p:nvCxnSpPr>
        <p:spPr>
          <a:xfrm>
            <a:off x="5379753" y="2020092"/>
            <a:ext cx="1756380" cy="92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2"/>
          </p:cNvCxnSpPr>
          <p:nvPr/>
        </p:nvCxnSpPr>
        <p:spPr>
          <a:xfrm flipH="1">
            <a:off x="5379753" y="3530259"/>
            <a:ext cx="1756380" cy="1248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8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365" y="749037"/>
            <a:ext cx="16765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Hemodynamically </a:t>
            </a:r>
          </a:p>
          <a:p>
            <a:pPr algn="ctr"/>
            <a:r>
              <a:rPr lang="en-US" sz="1600" dirty="0" smtClean="0"/>
              <a:t>unstable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93646" y="58621"/>
            <a:ext cx="110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Acute </a:t>
            </a:r>
            <a:r>
              <a:rPr lang="en-US" sz="1600" dirty="0" err="1" smtClean="0"/>
              <a:t>A.fib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8188" y="1628268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DCC</a:t>
            </a:r>
          </a:p>
        </p:txBody>
      </p:sp>
      <p:cxnSp>
        <p:nvCxnSpPr>
          <p:cNvPr id="11" name="Straight Connector 10"/>
          <p:cNvCxnSpPr>
            <a:stCxn id="6" idx="2"/>
            <a:endCxn id="5" idx="0"/>
          </p:cNvCxnSpPr>
          <p:nvPr/>
        </p:nvCxnSpPr>
        <p:spPr>
          <a:xfrm flipH="1">
            <a:off x="993646" y="397175"/>
            <a:ext cx="1851043" cy="351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9030" y="768573"/>
            <a:ext cx="224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Hemodynamically Stable</a:t>
            </a:r>
          </a:p>
        </p:txBody>
      </p: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993646" y="1333813"/>
            <a:ext cx="0" cy="29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12" idx="0"/>
          </p:cNvCxnSpPr>
          <p:nvPr/>
        </p:nvCxnSpPr>
        <p:spPr>
          <a:xfrm>
            <a:off x="2844689" y="397175"/>
            <a:ext cx="2034950" cy="371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20132" y="1413349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Rate control + Anticoagulation</a:t>
            </a:r>
          </a:p>
        </p:txBody>
      </p:sp>
      <p:cxnSp>
        <p:nvCxnSpPr>
          <p:cNvPr id="22" name="Straight Arrow Connector 21"/>
          <p:cNvCxnSpPr>
            <a:stCxn id="12" idx="2"/>
            <a:endCxn id="20" idx="0"/>
          </p:cNvCxnSpPr>
          <p:nvPr/>
        </p:nvCxnSpPr>
        <p:spPr>
          <a:xfrm>
            <a:off x="4879639" y="1107127"/>
            <a:ext cx="0" cy="306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33304" y="2298990"/>
            <a:ext cx="123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Rate Control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17" y="3048027"/>
            <a:ext cx="1376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HF or s/p MI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5365" y="3836134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Beta Blocker </a:t>
            </a:r>
          </a:p>
        </p:txBody>
      </p:sp>
      <p:cxnSp>
        <p:nvCxnSpPr>
          <p:cNvPr id="28" name="Straight Arrow Connector 27"/>
          <p:cNvCxnSpPr>
            <a:stCxn id="25" idx="2"/>
            <a:endCxn id="26" idx="0"/>
          </p:cNvCxnSpPr>
          <p:nvPr/>
        </p:nvCxnSpPr>
        <p:spPr>
          <a:xfrm>
            <a:off x="791116" y="3386581"/>
            <a:ext cx="0" cy="449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3830" y="3034888"/>
            <a:ext cx="98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Asthma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25406" y="3881610"/>
            <a:ext cx="103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Verapamil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Diltiazem</a:t>
            </a:r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 flipH="1">
            <a:off x="2243988" y="3373442"/>
            <a:ext cx="1373" cy="508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9330" y="3054427"/>
            <a:ext cx="139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Hypotension</a:t>
            </a:r>
          </a:p>
        </p:txBody>
      </p:sp>
      <p:cxnSp>
        <p:nvCxnSpPr>
          <p:cNvPr id="37" name="Straight Connector 36"/>
          <p:cNvCxnSpPr>
            <a:stCxn id="24" idx="2"/>
            <a:endCxn id="25" idx="0"/>
          </p:cNvCxnSpPr>
          <p:nvPr/>
        </p:nvCxnSpPr>
        <p:spPr>
          <a:xfrm flipH="1">
            <a:off x="791116" y="2637544"/>
            <a:ext cx="1458453" cy="410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2"/>
            <a:endCxn id="31" idx="0"/>
          </p:cNvCxnSpPr>
          <p:nvPr/>
        </p:nvCxnSpPr>
        <p:spPr>
          <a:xfrm flipH="1">
            <a:off x="2245361" y="2637544"/>
            <a:ext cx="4208" cy="397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2"/>
            <a:endCxn id="35" idx="0"/>
          </p:cNvCxnSpPr>
          <p:nvPr/>
        </p:nvCxnSpPr>
        <p:spPr>
          <a:xfrm>
            <a:off x="2249569" y="2637544"/>
            <a:ext cx="1435274" cy="416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01115" y="3829564"/>
            <a:ext cx="806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Digoxin</a:t>
            </a:r>
          </a:p>
        </p:txBody>
      </p:sp>
      <p:cxnSp>
        <p:nvCxnSpPr>
          <p:cNvPr id="50" name="Straight Arrow Connector 49"/>
          <p:cNvCxnSpPr>
            <a:stCxn id="35" idx="2"/>
            <a:endCxn id="48" idx="0"/>
          </p:cNvCxnSpPr>
          <p:nvPr/>
        </p:nvCxnSpPr>
        <p:spPr>
          <a:xfrm>
            <a:off x="3684843" y="3392981"/>
            <a:ext cx="19538" cy="436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766" y="2142683"/>
            <a:ext cx="1437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CHADS-2 Score</a:t>
            </a:r>
          </a:p>
          <a:p>
            <a:r>
              <a:rPr lang="en-US" sz="1600" dirty="0" smtClean="0"/>
              <a:t>  </a:t>
            </a:r>
            <a:r>
              <a:rPr lang="en-US" sz="1600" b="1" dirty="0" smtClean="0"/>
              <a:t>C</a:t>
            </a:r>
            <a:r>
              <a:rPr lang="en-US" sz="1600" dirty="0" smtClean="0"/>
              <a:t>HF: 	+1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H</a:t>
            </a:r>
            <a:r>
              <a:rPr lang="en-US" sz="1600" dirty="0" smtClean="0"/>
              <a:t>TN: 	+1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ge &gt; 75	+1</a:t>
            </a:r>
          </a:p>
          <a:p>
            <a:r>
              <a:rPr lang="en-US" sz="1600" dirty="0" smtClean="0"/>
              <a:t>  </a:t>
            </a:r>
            <a:r>
              <a:rPr lang="en-US" sz="1600" b="1" dirty="0" smtClean="0"/>
              <a:t>D</a:t>
            </a:r>
            <a:r>
              <a:rPr lang="en-US" sz="1600" dirty="0" smtClean="0"/>
              <a:t>M		+1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S</a:t>
            </a:r>
            <a:r>
              <a:rPr lang="en-US" sz="1600" dirty="0" smtClean="0"/>
              <a:t>troke	+2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24738" y="4127663"/>
            <a:ext cx="107763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If ≤1 then</a:t>
            </a:r>
          </a:p>
          <a:p>
            <a:pPr algn="ctr"/>
            <a:r>
              <a:rPr lang="en-US" sz="1600" dirty="0" smtClean="0"/>
              <a:t>ASA 81 mg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40500" y="4122642"/>
            <a:ext cx="2641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&gt; 1</a:t>
            </a:r>
            <a:r>
              <a:rPr lang="en-US" sz="1600" dirty="0"/>
              <a:t> </a:t>
            </a:r>
            <a:r>
              <a:rPr lang="en-US" sz="1600" dirty="0" smtClean="0"/>
              <a:t>then</a:t>
            </a:r>
          </a:p>
          <a:p>
            <a:pPr algn="ctr"/>
            <a:r>
              <a:rPr lang="en-US" sz="1600" dirty="0" smtClean="0"/>
              <a:t>UFH 70 Units/kg IV push then</a:t>
            </a:r>
          </a:p>
          <a:p>
            <a:pPr algn="ctr"/>
            <a:r>
              <a:rPr lang="en-US" sz="1600" dirty="0" smtClean="0"/>
              <a:t>UFH 15 Units/kg IV infusion</a:t>
            </a:r>
          </a:p>
          <a:p>
            <a:pPr algn="ctr"/>
            <a:r>
              <a:rPr lang="en-US" sz="1600" dirty="0" smtClean="0"/>
              <a:t>Bridge to</a:t>
            </a:r>
          </a:p>
          <a:p>
            <a:pPr algn="ctr"/>
            <a:r>
              <a:rPr lang="en-US" sz="1600" dirty="0" smtClean="0"/>
              <a:t>Warfarin 5 mg</a:t>
            </a:r>
          </a:p>
        </p:txBody>
      </p:sp>
      <p:cxnSp>
        <p:nvCxnSpPr>
          <p:cNvPr id="62" name="Straight Connector 61"/>
          <p:cNvCxnSpPr>
            <a:stCxn id="20" idx="2"/>
            <a:endCxn id="24" idx="0"/>
          </p:cNvCxnSpPr>
          <p:nvPr/>
        </p:nvCxnSpPr>
        <p:spPr>
          <a:xfrm flipH="1">
            <a:off x="2249569" y="1751903"/>
            <a:ext cx="2630070" cy="547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  <a:endCxn id="55" idx="0"/>
          </p:cNvCxnSpPr>
          <p:nvPr/>
        </p:nvCxnSpPr>
        <p:spPr>
          <a:xfrm>
            <a:off x="4879639" y="1751903"/>
            <a:ext cx="1770733" cy="390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7" idx="0"/>
          </p:cNvCxnSpPr>
          <p:nvPr/>
        </p:nvCxnSpPr>
        <p:spPr>
          <a:xfrm>
            <a:off x="6650372" y="3712343"/>
            <a:ext cx="1010712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2"/>
            <a:endCxn id="56" idx="0"/>
          </p:cNvCxnSpPr>
          <p:nvPr/>
        </p:nvCxnSpPr>
        <p:spPr>
          <a:xfrm flipH="1">
            <a:off x="5563558" y="3712343"/>
            <a:ext cx="1086814" cy="415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9552" y="5164989"/>
            <a:ext cx="2750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If rhythm is still not controlled,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Patient is in Persistent </a:t>
            </a:r>
            <a:r>
              <a:rPr lang="en-US" sz="1600" dirty="0" err="1" smtClean="0">
                <a:solidFill>
                  <a:srgbClr val="FF0000"/>
                </a:solidFill>
              </a:rPr>
              <a:t>A.fib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Then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Prepare for DCC (next slide)</a:t>
            </a:r>
          </a:p>
        </p:txBody>
      </p:sp>
      <p:sp>
        <p:nvSpPr>
          <p:cNvPr id="81" name="Left Brace 80"/>
          <p:cNvSpPr/>
          <p:nvPr/>
        </p:nvSpPr>
        <p:spPr>
          <a:xfrm rot="16200000">
            <a:off x="1834052" y="3083702"/>
            <a:ext cx="788367" cy="32960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319368"/>
              </p:ext>
            </p:extLst>
          </p:nvPr>
        </p:nvGraphicFramePr>
        <p:xfrm>
          <a:off x="228600" y="304800"/>
          <a:ext cx="8472488" cy="6173787"/>
        </p:xfrm>
        <a:graphic>
          <a:graphicData uri="http://schemas.openxmlformats.org/drawingml/2006/table">
            <a:tbl>
              <a:tblPr/>
              <a:tblGrid>
                <a:gridCol w="1657439"/>
                <a:gridCol w="1873226"/>
                <a:gridCol w="2544729"/>
                <a:gridCol w="2397094"/>
              </a:tblGrid>
              <a:tr h="754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 Control Drug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Onset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 dose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 dose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Digoxin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hr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0.25mg q6h x 4, then 0.125-0.25mg daily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0.25mg q6h x 4, then 0.125-0.25 daily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Diltiazem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IV: 2-7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PO: 2-4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 mg/kg slow IV push, then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5-15 mg/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30-90mg QID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Verapamil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IV: 3-5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PO: 1-2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0.075-0.15mg/kg x 1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120-360mg daily (divided doses)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Esmolol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IV: 5 min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0.05-0.2mg/kg/min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Metoprolol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IV: 5 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PO: 4-6hr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2.5-5mg q5min, up to 3 doses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25-100mg BID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Propranolol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IV: 5 min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PO: 60 min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 mg/kg x 1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80-240mg daily (divided doses)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888" y="54492"/>
            <a:ext cx="46571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How to prepare for DCC to treat PERSISTENT </a:t>
            </a:r>
            <a:r>
              <a:rPr lang="en-US" sz="1600" dirty="0" err="1" smtClean="0"/>
              <a:t>A.fib</a:t>
            </a:r>
            <a:r>
              <a:rPr lang="en-US" sz="1600" dirty="0" smtClean="0"/>
              <a:t>: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(UFH) + </a:t>
            </a:r>
            <a:r>
              <a:rPr lang="en-US" sz="1600" dirty="0" smtClean="0"/>
              <a:t>3 weeks warfarin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DDC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4 weeks warfarin</a:t>
            </a:r>
            <a:r>
              <a:rPr lang="en-US" sz="1600" dirty="0" smtClean="0">
                <a:sym typeface="Wingdings"/>
              </a:rPr>
              <a:t> 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02016" y="963339"/>
            <a:ext cx="2758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A.Fib</a:t>
            </a:r>
            <a:r>
              <a:rPr lang="en-US" sz="1600" dirty="0" smtClean="0"/>
              <a:t> &gt; 48 hrs &amp;</a:t>
            </a:r>
          </a:p>
          <a:p>
            <a:pPr algn="ctr"/>
            <a:r>
              <a:rPr lang="en-US" sz="1600" dirty="0" smtClean="0"/>
              <a:t>If </a:t>
            </a:r>
            <a:r>
              <a:rPr lang="en-US" sz="1600" b="1" u="sng" dirty="0" smtClean="0"/>
              <a:t>already been taken warfarin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7790" y="980589"/>
            <a:ext cx="169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A.fib</a:t>
            </a:r>
            <a:r>
              <a:rPr lang="en-US" sz="1600" dirty="0" smtClean="0"/>
              <a:t> &gt; 48 hrs &amp;</a:t>
            </a:r>
          </a:p>
          <a:p>
            <a:pPr algn="ctr"/>
            <a:r>
              <a:rPr lang="en-US" sz="1600" dirty="0" smtClean="0"/>
              <a:t>If </a:t>
            </a:r>
            <a:r>
              <a:rPr lang="en-US" sz="1600" b="1" u="sng" dirty="0" smtClean="0"/>
              <a:t>new</a:t>
            </a:r>
            <a:r>
              <a:rPr lang="en-US" sz="1600" dirty="0" smtClean="0"/>
              <a:t> to warfarin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0419" y="4656107"/>
            <a:ext cx="2382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Wait at least 3 weeks until </a:t>
            </a:r>
          </a:p>
          <a:p>
            <a:pPr algn="ctr"/>
            <a:r>
              <a:rPr lang="en-US" sz="1600" dirty="0" smtClean="0"/>
              <a:t>warfarin is therapeutic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3323" y="5556270"/>
            <a:ext cx="17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DCC + Ibutilide (III)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338" y="6173719"/>
            <a:ext cx="19342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After DCC</a:t>
            </a:r>
          </a:p>
          <a:p>
            <a:pPr algn="ctr"/>
            <a:r>
              <a:rPr lang="en-US" sz="1600" dirty="0" smtClean="0"/>
              <a:t>Warfarin for 4 weeks</a:t>
            </a: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3981460" y="1548115"/>
            <a:ext cx="0" cy="310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3981460" y="5240883"/>
            <a:ext cx="0" cy="315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981460" y="5894824"/>
            <a:ext cx="0" cy="278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89839" y="1782877"/>
            <a:ext cx="2531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Bridge Therapy</a:t>
            </a:r>
          </a:p>
          <a:p>
            <a:pPr algn="ctr"/>
            <a:r>
              <a:rPr lang="en-US" sz="1600" b="1" dirty="0" smtClean="0"/>
              <a:t>UFH 70 Units/kg IV push</a:t>
            </a:r>
          </a:p>
          <a:p>
            <a:pPr algn="ctr"/>
            <a:r>
              <a:rPr lang="en-US" sz="1600" b="1" dirty="0" smtClean="0"/>
              <a:t>UFH 15 Units/kg IV infusion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Warfarin 5 mg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91441" y="3415814"/>
            <a:ext cx="1728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When INR: 2-3</a:t>
            </a:r>
          </a:p>
          <a:p>
            <a:pPr algn="ctr"/>
            <a:r>
              <a:rPr lang="en-US" sz="1600" dirty="0" smtClean="0"/>
              <a:t>D/C UFH</a:t>
            </a:r>
          </a:p>
          <a:p>
            <a:pPr algn="ctr"/>
            <a:r>
              <a:rPr lang="en-US" sz="1600" dirty="0" smtClean="0"/>
              <a:t>Continue Warfarin</a:t>
            </a:r>
          </a:p>
        </p:txBody>
      </p:sp>
      <p:cxnSp>
        <p:nvCxnSpPr>
          <p:cNvPr id="25" name="Straight Connector 24"/>
          <p:cNvCxnSpPr>
            <a:stCxn id="4" idx="2"/>
            <a:endCxn id="5" idx="0"/>
          </p:cNvCxnSpPr>
          <p:nvPr/>
        </p:nvCxnSpPr>
        <p:spPr>
          <a:xfrm>
            <a:off x="3981460" y="639268"/>
            <a:ext cx="0" cy="324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6" idx="0"/>
          </p:cNvCxnSpPr>
          <p:nvPr/>
        </p:nvCxnSpPr>
        <p:spPr>
          <a:xfrm>
            <a:off x="3981460" y="639268"/>
            <a:ext cx="3283177" cy="341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21" idx="0"/>
          </p:cNvCxnSpPr>
          <p:nvPr/>
        </p:nvCxnSpPr>
        <p:spPr>
          <a:xfrm flipH="1">
            <a:off x="7255520" y="1565365"/>
            <a:ext cx="9117" cy="217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2" idx="0"/>
          </p:cNvCxnSpPr>
          <p:nvPr/>
        </p:nvCxnSpPr>
        <p:spPr>
          <a:xfrm>
            <a:off x="7255520" y="3106316"/>
            <a:ext cx="0" cy="309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1038" y="4673357"/>
            <a:ext cx="2382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Wait at least 3 weeks until </a:t>
            </a:r>
          </a:p>
          <a:p>
            <a:pPr algn="ctr"/>
            <a:r>
              <a:rPr lang="en-US" sz="1600" dirty="0" smtClean="0"/>
              <a:t>warfarin is therapeutic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75210" y="5526658"/>
            <a:ext cx="17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DCC + Ibutilide (III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4957" y="6190969"/>
            <a:ext cx="19342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After DCC</a:t>
            </a:r>
          </a:p>
          <a:p>
            <a:pPr algn="ctr"/>
            <a:r>
              <a:rPr lang="en-US" sz="1600" dirty="0" smtClean="0"/>
              <a:t>Warfarin for 4 weeks</a:t>
            </a:r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 flipH="1">
            <a:off x="7243347" y="5258133"/>
            <a:ext cx="18732" cy="268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7243347" y="5865212"/>
            <a:ext cx="18732" cy="325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35" idx="0"/>
          </p:cNvCxnSpPr>
          <p:nvPr/>
        </p:nvCxnSpPr>
        <p:spPr>
          <a:xfrm>
            <a:off x="7255520" y="4246811"/>
            <a:ext cx="6559" cy="42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848" y="5555205"/>
            <a:ext cx="17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DCC + Ibutilide (III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73548" y="1000127"/>
            <a:ext cx="141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If </a:t>
            </a:r>
            <a:r>
              <a:rPr lang="en-US" sz="1600" b="1" u="sng" dirty="0" err="1" smtClean="0"/>
              <a:t>A.Fib</a:t>
            </a:r>
            <a:r>
              <a:rPr lang="en-US" sz="1600" b="1" u="sng" dirty="0" smtClean="0"/>
              <a:t> &lt; 48 hr</a:t>
            </a:r>
          </a:p>
        </p:txBody>
      </p:sp>
      <p:cxnSp>
        <p:nvCxnSpPr>
          <p:cNvPr id="54" name="Straight Arrow Connector 53"/>
          <p:cNvCxnSpPr>
            <a:stCxn id="52" idx="2"/>
            <a:endCxn id="51" idx="0"/>
          </p:cNvCxnSpPr>
          <p:nvPr/>
        </p:nvCxnSpPr>
        <p:spPr>
          <a:xfrm>
            <a:off x="981985" y="1338681"/>
            <a:ext cx="0" cy="421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2"/>
            <a:endCxn id="52" idx="0"/>
          </p:cNvCxnSpPr>
          <p:nvPr/>
        </p:nvCxnSpPr>
        <p:spPr>
          <a:xfrm flipH="1">
            <a:off x="981985" y="639268"/>
            <a:ext cx="2999475" cy="360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0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581" y="2619186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DCC fails, start anti-arrhythmic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If patient is paroxysmal</a:t>
            </a:r>
          </a:p>
        </p:txBody>
      </p:sp>
    </p:spTree>
    <p:extLst>
      <p:ext uri="{BB962C8B-B14F-4D97-AF65-F5344CB8AC3E}">
        <p14:creationId xmlns:p14="http://schemas.microsoft.com/office/powerpoint/2010/main" val="31054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35938"/>
              </p:ext>
            </p:extLst>
          </p:nvPr>
        </p:nvGraphicFramePr>
        <p:xfrm>
          <a:off x="253929" y="161885"/>
          <a:ext cx="8636570" cy="63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696"/>
                <a:gridCol w="1429606"/>
                <a:gridCol w="2481384"/>
                <a:gridCol w="1641231"/>
                <a:gridCol w="2110653"/>
              </a:tblGrid>
              <a:tr h="319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</a:t>
                      </a:r>
                      <a:endParaRPr lang="en-US" sz="1600" dirty="0"/>
                    </a:p>
                  </a:txBody>
                  <a:tcPr/>
                </a:tc>
              </a:tr>
              <a:tr h="708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IA</a:t>
                      </a:r>
                    </a:p>
                    <a:p>
                      <a:r>
                        <a:rPr lang="en-US" sz="1600" dirty="0" smtClean="0"/>
                        <a:t>Na 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Quinidine</a:t>
                      </a:r>
                    </a:p>
                    <a:p>
                      <a:r>
                        <a:rPr lang="en-US" sz="1600" dirty="0" smtClean="0"/>
                        <a:t>Procainamide</a:t>
                      </a:r>
                    </a:p>
                    <a:p>
                      <a:r>
                        <a:rPr lang="en-US" sz="1600" dirty="0" smtClean="0"/>
                        <a:t>Disopyramide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Rarely used</a:t>
                      </a:r>
                      <a:r>
                        <a:rPr lang="en-US" sz="1600" baseline="0" dirty="0" smtClean="0"/>
                        <a:t> because of h</a:t>
                      </a:r>
                      <a:r>
                        <a:rPr lang="en-US" sz="1600" dirty="0" smtClean="0"/>
                        <a:t>igh risk of </a:t>
                      </a:r>
                      <a:r>
                        <a:rPr lang="en-US" sz="1600" dirty="0" err="1" smtClean="0"/>
                        <a:t>tDP</a:t>
                      </a:r>
                      <a:endParaRPr lang="en-US" sz="1600" dirty="0"/>
                    </a:p>
                  </a:txBody>
                  <a:tcPr/>
                </a:tc>
              </a:tr>
              <a:tr h="708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Flecainide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structural heart disease</a:t>
                      </a:r>
                    </a:p>
                    <a:p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w/o LVH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be used PRN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Must be on rate controller Rx such as BB,</a:t>
                      </a:r>
                      <a:r>
                        <a:rPr lang="en-US" sz="1600" baseline="0" dirty="0" smtClean="0"/>
                        <a:t> CCB</a:t>
                      </a:r>
                      <a:endParaRPr lang="en-US" sz="1600" dirty="0"/>
                    </a:p>
                  </a:txBody>
                  <a:tcPr/>
                </a:tc>
              </a:tr>
              <a:tr h="708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Propafenone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structural heart disease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w/o LVH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Can be use PRN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May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cause Heart block and or Ventricular tachycardia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29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Amiodarone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WITH LVH</a:t>
                      </a:r>
                    </a:p>
                    <a:p>
                      <a:r>
                        <a:rPr lang="en-US" sz="1600" baseline="0" dirty="0" smtClean="0"/>
                        <a:t>HF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Low pro-arrhythmic potential =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safe in LFH and HF. Low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tdP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Nausea,</a:t>
                      </a:r>
                      <a:r>
                        <a:rPr lang="en-US" sz="1600" baseline="0" dirty="0" smtClean="0"/>
                        <a:t> constipation, bradycardia, hypotension, hypothyroidism, blue/grey skin discoloration</a:t>
                      </a:r>
                      <a:endParaRPr lang="en-US" sz="1600" dirty="0"/>
                    </a:p>
                  </a:txBody>
                  <a:tcPr/>
                </a:tc>
              </a:tr>
              <a:tr h="708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Dronedarone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structural Heart disease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w/o LVH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CAD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thyroid problems then amiodarone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effective than Amiodarone</a:t>
                      </a:r>
                      <a:endParaRPr lang="en-US" sz="1600" dirty="0"/>
                    </a:p>
                  </a:txBody>
                  <a:tcPr/>
                </a:tc>
              </a:tr>
              <a:tr h="471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Dofetilide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CAD</a:t>
                      </a:r>
                    </a:p>
                    <a:p>
                      <a:r>
                        <a:rPr lang="en-US" sz="1600" dirty="0" smtClean="0"/>
                        <a:t>HF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Approved my physician</a:t>
                      </a:r>
                    </a:p>
                  </a:txBody>
                  <a:tcPr/>
                </a:tc>
              </a:tr>
              <a:tr h="6701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Sotalol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structural Heart disease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HTN</a:t>
                      </a:r>
                      <a:r>
                        <a:rPr lang="en-US" sz="1600" baseline="0" dirty="0" smtClean="0"/>
                        <a:t> w/o LVH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r>
                        <a:rPr lang="en-US" sz="1600" baseline="0" dirty="0" smtClean="0"/>
                        <a:t> III +</a:t>
                      </a:r>
                    </a:p>
                    <a:p>
                      <a:r>
                        <a:rPr lang="en-US" sz="1600" baseline="0" dirty="0" smtClean="0"/>
                        <a:t>beta blocker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Renally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Cleared. Torsades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if pt has bad kidneys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42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4009" y="71597"/>
            <a:ext cx="196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A.Fib</a:t>
            </a:r>
            <a:r>
              <a:rPr lang="en-US" sz="1600" dirty="0" smtClean="0"/>
              <a:t> antiarrhythmics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462" y="1367696"/>
            <a:ext cx="1335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A.Fib</a:t>
            </a:r>
            <a:r>
              <a:rPr lang="en-US" sz="1600" dirty="0" smtClean="0"/>
              <a:t> +</a:t>
            </a:r>
          </a:p>
          <a:p>
            <a:pPr algn="ctr"/>
            <a:r>
              <a:rPr lang="en-US" sz="1600" dirty="0" smtClean="0"/>
              <a:t>No Structural </a:t>
            </a:r>
          </a:p>
          <a:p>
            <a:pPr algn="ctr"/>
            <a:r>
              <a:rPr lang="en-US" sz="1600" dirty="0" smtClean="0"/>
              <a:t>Heart Disease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88" y="2623759"/>
            <a:ext cx="3262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/>
              <a:t>First Line</a:t>
            </a:r>
          </a:p>
          <a:p>
            <a:pPr algn="ctr"/>
            <a:r>
              <a:rPr lang="en-US" sz="1600" dirty="0" smtClean="0"/>
              <a:t>Class IC: Flecainide &amp; Propafenone</a:t>
            </a:r>
          </a:p>
          <a:p>
            <a:pPr algn="ctr"/>
            <a:r>
              <a:rPr lang="en-US" sz="1600" dirty="0" smtClean="0"/>
              <a:t>Class III: Sotalol &amp; Dronedarone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52" y="4095115"/>
            <a:ext cx="2922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Second Line</a:t>
            </a:r>
          </a:p>
          <a:p>
            <a:pPr algn="ctr"/>
            <a:r>
              <a:rPr lang="en-US" sz="1600" dirty="0" smtClean="0"/>
              <a:t>Amiodarone b/c S/E</a:t>
            </a:r>
          </a:p>
          <a:p>
            <a:pPr algn="ctr"/>
            <a:r>
              <a:rPr lang="en-US" sz="1600" dirty="0" smtClean="0"/>
              <a:t>Dofetilide b/c physician approval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827373" y="2198693"/>
            <a:ext cx="891077" cy="42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718450" y="3454756"/>
            <a:ext cx="0" cy="640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9013" y="1367696"/>
            <a:ext cx="89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A.Fib</a:t>
            </a:r>
            <a:r>
              <a:rPr lang="en-US" sz="1600" dirty="0" smtClean="0"/>
              <a:t> +</a:t>
            </a:r>
          </a:p>
          <a:p>
            <a:pPr algn="ctr"/>
            <a:r>
              <a:rPr lang="en-US" sz="1600" dirty="0" smtClean="0"/>
              <a:t>HTN</a:t>
            </a:r>
          </a:p>
          <a:p>
            <a:pPr algn="ctr"/>
            <a:r>
              <a:rPr lang="en-US" sz="1600" dirty="0" smtClean="0"/>
              <a:t>w/o LVH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4009" y="1367698"/>
            <a:ext cx="1023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A.Fib</a:t>
            </a:r>
            <a:r>
              <a:rPr lang="en-US" sz="1600" dirty="0" smtClean="0"/>
              <a:t> +</a:t>
            </a:r>
          </a:p>
          <a:p>
            <a:pPr algn="ctr"/>
            <a:r>
              <a:rPr lang="en-US" sz="1600" dirty="0" smtClean="0"/>
              <a:t>HTN</a:t>
            </a:r>
          </a:p>
          <a:p>
            <a:pPr algn="ctr"/>
            <a:r>
              <a:rPr lang="en-US" sz="1600" dirty="0" smtClean="0"/>
              <a:t>WITH LVH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6677" y="2584683"/>
            <a:ext cx="12183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First Line</a:t>
            </a:r>
          </a:p>
          <a:p>
            <a:pPr algn="ctr"/>
            <a:r>
              <a:rPr lang="en-US" sz="1600" dirty="0" smtClean="0"/>
              <a:t>Amiodarone</a:t>
            </a:r>
          </a:p>
        </p:txBody>
      </p: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>
            <a:off x="4095828" y="2198695"/>
            <a:ext cx="0" cy="385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6" idx="0"/>
          </p:cNvCxnSpPr>
          <p:nvPr/>
        </p:nvCxnSpPr>
        <p:spPr>
          <a:xfrm flipH="1">
            <a:off x="1718450" y="2198693"/>
            <a:ext cx="1008412" cy="42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1198" y="1484926"/>
            <a:ext cx="53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2669" y="2584683"/>
            <a:ext cx="2818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First Line</a:t>
            </a:r>
          </a:p>
          <a:p>
            <a:pPr algn="ctr"/>
            <a:r>
              <a:rPr lang="en-US" sz="1600" dirty="0" smtClean="0"/>
              <a:t>Class III: Sotalol &amp; Dronedarone</a:t>
            </a:r>
          </a:p>
          <a:p>
            <a:pPr algn="ctr"/>
            <a:r>
              <a:rPr lang="en-US" sz="1600" dirty="0" smtClean="0"/>
              <a:t>&amp; Dofetilide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1458" y="1484926"/>
            <a:ext cx="40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HF</a:t>
            </a:r>
          </a:p>
        </p:txBody>
      </p: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 flipH="1">
            <a:off x="6212120" y="1823480"/>
            <a:ext cx="8593" cy="761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5698" y="2623759"/>
            <a:ext cx="1218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First Line</a:t>
            </a:r>
          </a:p>
          <a:p>
            <a:pPr algn="ctr"/>
            <a:r>
              <a:rPr lang="en-US" sz="1600" dirty="0" smtClean="0"/>
              <a:t>Amiodarone</a:t>
            </a:r>
          </a:p>
          <a:p>
            <a:pPr algn="ctr"/>
            <a:r>
              <a:rPr lang="en-US" sz="1600" dirty="0" smtClean="0"/>
              <a:t>Dofetilide</a:t>
            </a:r>
          </a:p>
        </p:txBody>
      </p:sp>
      <p:cxnSp>
        <p:nvCxnSpPr>
          <p:cNvPr id="47" name="Straight Arrow Connector 46"/>
          <p:cNvCxnSpPr>
            <a:stCxn id="42" idx="2"/>
            <a:endCxn id="45" idx="0"/>
          </p:cNvCxnSpPr>
          <p:nvPr/>
        </p:nvCxnSpPr>
        <p:spPr>
          <a:xfrm>
            <a:off x="8534849" y="1823480"/>
            <a:ext cx="0" cy="800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5400000">
            <a:off x="3987295" y="-3198618"/>
            <a:ext cx="1110310" cy="8391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66240" y="365472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Amiodarone IV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150 mg IV bolus then	150 mg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mg/min x6hours then	360 mg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0.5 mg/min x18 hours	540 mg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				1050 mg = 1 gram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Amiodarone PO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400 mg PO TID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Continue</a:t>
            </a:r>
            <a:r>
              <a:rPr lang="en-US" baseline="0" dirty="0" smtClean="0">
                <a:solidFill>
                  <a:srgbClr val="FF0000"/>
                </a:solidFill>
              </a:rPr>
              <a:t> until 5-10 grams total then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200 – 400 mg PO daily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1136</Words>
  <Application>Microsoft Macintosh PowerPoint</Application>
  <PresentationFormat>On-screen Show (4:3)</PresentationFormat>
  <Paragraphs>338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90</cp:revision>
  <dcterms:created xsi:type="dcterms:W3CDTF">2012-04-06T15:40:08Z</dcterms:created>
  <dcterms:modified xsi:type="dcterms:W3CDTF">2012-08-08T19:23:49Z</dcterms:modified>
</cp:coreProperties>
</file>