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04" y="-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0BA21-B3C8-5148-8EFC-5BAF0B9A4A00}" type="datetimeFigureOut">
              <a:rPr lang="en-US" smtClean="0"/>
              <a:t>4/22/12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E7A70-575B-6642-A2DA-A8B60E1A7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15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cromone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E7A70-575B-6642-A2DA-A8B60E1A75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7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2BC7-07DB-2045-B6C1-8F3D8A157143}" type="datetimeFigureOut">
              <a:rPr lang="en-US" smtClean="0"/>
              <a:t>4/22/12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81E6-C7A7-C64E-922D-8985F6E2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2BC7-07DB-2045-B6C1-8F3D8A157143}" type="datetimeFigureOut">
              <a:rPr lang="en-US" smtClean="0"/>
              <a:t>4/22/12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81E6-C7A7-C64E-922D-8985F6E2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2BC7-07DB-2045-B6C1-8F3D8A157143}" type="datetimeFigureOut">
              <a:rPr lang="en-US" smtClean="0"/>
              <a:t>4/22/12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81E6-C7A7-C64E-922D-8985F6E2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7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2BC7-07DB-2045-B6C1-8F3D8A157143}" type="datetimeFigureOut">
              <a:rPr lang="en-US" smtClean="0"/>
              <a:t>4/22/12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81E6-C7A7-C64E-922D-8985F6E2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0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2BC7-07DB-2045-B6C1-8F3D8A157143}" type="datetimeFigureOut">
              <a:rPr lang="en-US" smtClean="0"/>
              <a:t>4/22/12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81E6-C7A7-C64E-922D-8985F6E2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1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2BC7-07DB-2045-B6C1-8F3D8A157143}" type="datetimeFigureOut">
              <a:rPr lang="en-US" smtClean="0"/>
              <a:t>4/22/12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81E6-C7A7-C64E-922D-8985F6E2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0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2BC7-07DB-2045-B6C1-8F3D8A157143}" type="datetimeFigureOut">
              <a:rPr lang="en-US" smtClean="0"/>
              <a:t>4/22/12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81E6-C7A7-C64E-922D-8985F6E2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0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2BC7-07DB-2045-B6C1-8F3D8A157143}" type="datetimeFigureOut">
              <a:rPr lang="en-US" smtClean="0"/>
              <a:t>4/22/12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81E6-C7A7-C64E-922D-8985F6E2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3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2BC7-07DB-2045-B6C1-8F3D8A157143}" type="datetimeFigureOut">
              <a:rPr lang="en-US" smtClean="0"/>
              <a:t>4/22/12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81E6-C7A7-C64E-922D-8985F6E2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2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2BC7-07DB-2045-B6C1-8F3D8A157143}" type="datetimeFigureOut">
              <a:rPr lang="en-US" smtClean="0"/>
              <a:t>4/22/12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81E6-C7A7-C64E-922D-8985F6E2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1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2BC7-07DB-2045-B6C1-8F3D8A157143}" type="datetimeFigureOut">
              <a:rPr lang="en-US" smtClean="0"/>
              <a:t>4/22/12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81E6-C7A7-C64E-922D-8985F6E2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5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C2BC7-07DB-2045-B6C1-8F3D8A157143}" type="datetimeFigureOut">
              <a:rPr lang="en-US" smtClean="0"/>
              <a:t>4/22/12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D81E6-C7A7-C64E-922D-8985F6E2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0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4686" y="120933"/>
            <a:ext cx="897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Allergies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666980" y="1568057"/>
            <a:ext cx="562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Mild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9053" y="826386"/>
            <a:ext cx="1206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Intermittent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6636" y="826386"/>
            <a:ext cx="1019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Persistent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33210" y="1568057"/>
            <a:ext cx="749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Severe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73608" y="1568057"/>
            <a:ext cx="562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Mild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40366" y="1568057"/>
            <a:ext cx="749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Severe</a:t>
            </a:r>
          </a:p>
        </p:txBody>
      </p:sp>
      <p:cxnSp>
        <p:nvCxnSpPr>
          <p:cNvPr id="12" name="Straight Connector 11"/>
          <p:cNvCxnSpPr>
            <a:stCxn id="4" idx="2"/>
            <a:endCxn id="7" idx="0"/>
          </p:cNvCxnSpPr>
          <p:nvPr/>
        </p:nvCxnSpPr>
        <p:spPr>
          <a:xfrm>
            <a:off x="4883287" y="459487"/>
            <a:ext cx="2102964" cy="366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6" idx="0"/>
          </p:cNvCxnSpPr>
          <p:nvPr/>
        </p:nvCxnSpPr>
        <p:spPr>
          <a:xfrm flipH="1">
            <a:off x="2832193" y="459487"/>
            <a:ext cx="2051094" cy="366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0"/>
            <a:endCxn id="6" idx="2"/>
          </p:cNvCxnSpPr>
          <p:nvPr/>
        </p:nvCxnSpPr>
        <p:spPr>
          <a:xfrm flipH="1" flipV="1">
            <a:off x="2832193" y="1164940"/>
            <a:ext cx="1375729" cy="403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2"/>
            <a:endCxn id="5" idx="0"/>
          </p:cNvCxnSpPr>
          <p:nvPr/>
        </p:nvCxnSpPr>
        <p:spPr>
          <a:xfrm flipH="1">
            <a:off x="1948017" y="1164940"/>
            <a:ext cx="884176" cy="403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9" idx="0"/>
          </p:cNvCxnSpPr>
          <p:nvPr/>
        </p:nvCxnSpPr>
        <p:spPr>
          <a:xfrm flipH="1">
            <a:off x="5454645" y="1164940"/>
            <a:ext cx="1531606" cy="403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2"/>
            <a:endCxn id="10" idx="0"/>
          </p:cNvCxnSpPr>
          <p:nvPr/>
        </p:nvCxnSpPr>
        <p:spPr>
          <a:xfrm>
            <a:off x="6986251" y="1164940"/>
            <a:ext cx="1128827" cy="403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2429" y="2646260"/>
            <a:ext cx="15645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 smtClean="0"/>
              <a:t>Sneezing/itching</a:t>
            </a:r>
          </a:p>
          <a:p>
            <a:pPr algn="ctr"/>
            <a:r>
              <a:rPr lang="en-US" sz="1600" dirty="0" smtClean="0"/>
              <a:t>H1 </a:t>
            </a:r>
            <a:r>
              <a:rPr lang="en-US" sz="1600" dirty="0" err="1" smtClean="0"/>
              <a:t>antag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162779" y="2646260"/>
            <a:ext cx="13388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 smtClean="0"/>
              <a:t>Congestion</a:t>
            </a:r>
          </a:p>
          <a:p>
            <a:pPr algn="ctr"/>
            <a:r>
              <a:rPr lang="en-US" sz="1600" dirty="0" smtClean="0"/>
              <a:t>Decongestant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15817" y="2600094"/>
            <a:ext cx="19372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Nasal steroids</a:t>
            </a:r>
          </a:p>
          <a:p>
            <a:pPr algn="ctr"/>
            <a:r>
              <a:rPr lang="en-US" sz="1600" dirty="0" smtClean="0"/>
              <a:t>Or</a:t>
            </a:r>
          </a:p>
          <a:p>
            <a:pPr algn="ctr"/>
            <a:r>
              <a:rPr lang="en-US" sz="1600" dirty="0" smtClean="0"/>
              <a:t>Cromolyn</a:t>
            </a:r>
          </a:p>
          <a:p>
            <a:pPr algn="ctr"/>
            <a:r>
              <a:rPr lang="en-US" sz="1600" dirty="0" smtClean="0"/>
              <a:t>Or</a:t>
            </a:r>
          </a:p>
          <a:p>
            <a:pPr algn="ctr"/>
            <a:r>
              <a:rPr lang="en-US" sz="1600" dirty="0" smtClean="0"/>
              <a:t>Leukotriene modifier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38400" y="2584032"/>
            <a:ext cx="1353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Nasal steroids</a:t>
            </a:r>
          </a:p>
        </p:txBody>
      </p:sp>
      <p:cxnSp>
        <p:nvCxnSpPr>
          <p:cNvPr id="33" name="Straight Arrow Connector 32"/>
          <p:cNvCxnSpPr>
            <a:stCxn id="8" idx="2"/>
            <a:endCxn id="30" idx="0"/>
          </p:cNvCxnSpPr>
          <p:nvPr/>
        </p:nvCxnSpPr>
        <p:spPr>
          <a:xfrm>
            <a:off x="4207922" y="1906611"/>
            <a:ext cx="676520" cy="693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30" idx="0"/>
          </p:cNvCxnSpPr>
          <p:nvPr/>
        </p:nvCxnSpPr>
        <p:spPr>
          <a:xfrm flipH="1">
            <a:off x="4884442" y="1906611"/>
            <a:ext cx="570203" cy="693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2"/>
            <a:endCxn id="26" idx="0"/>
          </p:cNvCxnSpPr>
          <p:nvPr/>
        </p:nvCxnSpPr>
        <p:spPr>
          <a:xfrm flipH="1">
            <a:off x="884705" y="1906611"/>
            <a:ext cx="1063312" cy="739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2"/>
            <a:endCxn id="28" idx="0"/>
          </p:cNvCxnSpPr>
          <p:nvPr/>
        </p:nvCxnSpPr>
        <p:spPr>
          <a:xfrm>
            <a:off x="1948017" y="1906611"/>
            <a:ext cx="884176" cy="739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2"/>
            <a:endCxn id="31" idx="0"/>
          </p:cNvCxnSpPr>
          <p:nvPr/>
        </p:nvCxnSpPr>
        <p:spPr>
          <a:xfrm>
            <a:off x="8115078" y="1906611"/>
            <a:ext cx="0" cy="677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85125" y="3507103"/>
            <a:ext cx="18470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Rhinorrhea (Mucus)</a:t>
            </a:r>
          </a:p>
          <a:p>
            <a:pPr algn="ctr"/>
            <a:r>
              <a:rPr lang="en-US" sz="1600" dirty="0" smtClean="0"/>
              <a:t>Ipratropium</a:t>
            </a:r>
          </a:p>
        </p:txBody>
      </p:sp>
      <p:cxnSp>
        <p:nvCxnSpPr>
          <p:cNvPr id="45" name="Straight Connector 44"/>
          <p:cNvCxnSpPr>
            <a:stCxn id="5" idx="2"/>
            <a:endCxn id="43" idx="0"/>
          </p:cNvCxnSpPr>
          <p:nvPr/>
        </p:nvCxnSpPr>
        <p:spPr>
          <a:xfrm flipH="1">
            <a:off x="1908665" y="1906611"/>
            <a:ext cx="39352" cy="16004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11974" y="4950132"/>
            <a:ext cx="1842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Checkup: 2-4 weeks</a:t>
            </a:r>
          </a:p>
        </p:txBody>
      </p:sp>
    </p:spTree>
    <p:extLst>
      <p:ext uri="{BB962C8B-B14F-4D97-AF65-F5344CB8AC3E}">
        <p14:creationId xmlns:p14="http://schemas.microsoft.com/office/powerpoint/2010/main" val="84772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465653"/>
              </p:ext>
            </p:extLst>
          </p:nvPr>
        </p:nvGraphicFramePr>
        <p:xfrm>
          <a:off x="214441" y="389211"/>
          <a:ext cx="8654910" cy="5633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853"/>
                <a:gridCol w="2721279"/>
                <a:gridCol w="2358441"/>
                <a:gridCol w="22173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Drug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Monitor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Decongestants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phenylephrine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Adults: 10 mg PO q4h</a:t>
                      </a:r>
                    </a:p>
                    <a:p>
                      <a:r>
                        <a:rPr lang="en-US" sz="1400" dirty="0" smtClean="0"/>
                        <a:t>6-12</a:t>
                      </a:r>
                      <a:r>
                        <a:rPr lang="en-US" sz="1400" baseline="0" dirty="0" smtClean="0"/>
                        <a:t> y/o: 10 mg PO q4h</a:t>
                      </a:r>
                    </a:p>
                    <a:p>
                      <a:r>
                        <a:rPr lang="en-US" sz="1400" baseline="0" dirty="0" smtClean="0"/>
                        <a:t>2-6 y/o: 1 ml PO q4h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BP, HR, CO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dirty="0" smtClean="0"/>
                        <a:t> gen H1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antag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Chlorpheniramine</a:t>
                      </a:r>
                    </a:p>
                    <a:p>
                      <a:r>
                        <a:rPr lang="en-US" sz="1400" dirty="0" smtClean="0"/>
                        <a:t>Hydroxyzine</a:t>
                      </a:r>
                    </a:p>
                    <a:p>
                      <a:r>
                        <a:rPr lang="en-US" sz="1400" dirty="0" smtClean="0"/>
                        <a:t>Promethazine (Phenergan)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Promethazine: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Children ≥2 years: 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Oral, rectal: 0.1 mg/kg/dose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2ng gen H1 </a:t>
                      </a:r>
                      <a:r>
                        <a:rPr lang="en-US" sz="1400" dirty="0" err="1" smtClean="0"/>
                        <a:t>antag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Loratadine</a:t>
                      </a:r>
                      <a:r>
                        <a:rPr lang="en-US" sz="1400" baseline="0" dirty="0" smtClean="0"/>
                        <a:t> (Claritin)</a:t>
                      </a:r>
                      <a:r>
                        <a:rPr lang="en-US" sz="1400" dirty="0" smtClean="0"/>
                        <a:t> little</a:t>
                      </a:r>
                      <a:r>
                        <a:rPr lang="en-US" sz="1400" baseline="0" dirty="0" smtClean="0"/>
                        <a:t> sedation</a:t>
                      </a:r>
                    </a:p>
                    <a:p>
                      <a:r>
                        <a:rPr lang="en-US" sz="1400" baseline="0" dirty="0" smtClean="0"/>
                        <a:t>Fexofenadine (Allegra) no sedation</a:t>
                      </a:r>
                    </a:p>
                    <a:p>
                      <a:r>
                        <a:rPr lang="en-US" sz="1400" dirty="0" smtClean="0"/>
                        <a:t>Cetirizine</a:t>
                      </a:r>
                      <a:r>
                        <a:rPr lang="en-US" sz="1400" baseline="0" dirty="0" smtClean="0"/>
                        <a:t> (Zyrtec): hydroxyzine prodrug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Fexofenadine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2-11 years: Oral: 30 mg twice daily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≥12 years: 60 mg BID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CrCl &lt; 80 then 60 mg daily</a:t>
                      </a:r>
                    </a:p>
                    <a:p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Loratadine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mg/day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alcohol. No drowsiness, dizziness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r>
                        <a:rPr lang="en-US" sz="1400" baseline="30000" dirty="0" smtClean="0"/>
                        <a:t>rd</a:t>
                      </a:r>
                      <a:r>
                        <a:rPr lang="en-US" sz="1400" dirty="0" smtClean="0"/>
                        <a:t> gen H1 </a:t>
                      </a:r>
                      <a:r>
                        <a:rPr lang="en-US" sz="1400" dirty="0" err="1" smtClean="0"/>
                        <a:t>antag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Desloratadine S-isomer (long DOA)</a:t>
                      </a:r>
                    </a:p>
                    <a:p>
                      <a:r>
                        <a:rPr lang="en-US" sz="1400" dirty="0" smtClean="0"/>
                        <a:t>Levocetirizine S-isomer (long DOA)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Corticosteroid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Fluticasone Propionate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 sprays (50 mcg/spray)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daily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Leukotriene</a:t>
                      </a:r>
                      <a:r>
                        <a:rPr lang="en-US" sz="1400" baseline="0" dirty="0" smtClean="0"/>
                        <a:t> tag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Montelukast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Mast Cell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Cromolyn sodium &gt;</a:t>
                      </a:r>
                      <a:r>
                        <a:rPr lang="en-US" sz="1400" baseline="0" dirty="0" smtClean="0"/>
                        <a:t> 2 y/o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Anti-Ach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Ipratropium bromide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77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891" y="362804"/>
            <a:ext cx="43185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Pregnant</a:t>
            </a:r>
          </a:p>
          <a:p>
            <a:endParaRPr lang="en-US" sz="1600" dirty="0"/>
          </a:p>
          <a:p>
            <a:r>
              <a:rPr lang="en-US" sz="1600" dirty="0" smtClean="0"/>
              <a:t>NS: Safe</a:t>
            </a:r>
          </a:p>
          <a:p>
            <a:r>
              <a:rPr lang="en-US" sz="1600" dirty="0" smtClean="0">
                <a:sym typeface="Wingdings"/>
              </a:rPr>
              <a:t>Decongestants: avoid entire first trimester</a:t>
            </a:r>
          </a:p>
          <a:p>
            <a:r>
              <a:rPr lang="en-US" sz="1600" dirty="0" smtClean="0"/>
              <a:t>H1 </a:t>
            </a:r>
            <a:r>
              <a:rPr lang="en-US" sz="1600" dirty="0" err="1" smtClean="0"/>
              <a:t>antag</a:t>
            </a:r>
            <a:r>
              <a:rPr lang="en-US" sz="1600" dirty="0" smtClean="0"/>
              <a:t>: Category B </a:t>
            </a:r>
            <a:r>
              <a:rPr lang="en-US" sz="1600" dirty="0" smtClean="0">
                <a:sym typeface="Wingdings"/>
              </a:rPr>
              <a:t> Loratadine and Cetirizine</a:t>
            </a:r>
          </a:p>
          <a:p>
            <a:r>
              <a:rPr lang="en-US" sz="1600" dirty="0" smtClean="0">
                <a:sym typeface="Wingdings"/>
              </a:rPr>
              <a:t>Steroids: Category B</a:t>
            </a:r>
          </a:p>
          <a:p>
            <a:r>
              <a:rPr lang="en-US" sz="1600" dirty="0" smtClean="0">
                <a:sym typeface="Wingdings"/>
              </a:rPr>
              <a:t>Immunotherapy: no</a:t>
            </a:r>
          </a:p>
          <a:p>
            <a:endParaRPr lang="en-US" sz="1600" dirty="0" smtClean="0">
              <a:sym typeface="Wingdings"/>
            </a:endParaRPr>
          </a:p>
          <a:p>
            <a:endParaRPr lang="en-US" sz="1600" dirty="0" smtClean="0">
              <a:sym typeface="Wingdings"/>
            </a:endParaRP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20529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239</Words>
  <Application>Microsoft Macintosh PowerPoint</Application>
  <PresentationFormat>On-screen Show (4:3)</PresentationFormat>
  <Paragraphs>71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35</cp:revision>
  <dcterms:created xsi:type="dcterms:W3CDTF">2012-04-22T20:17:30Z</dcterms:created>
  <dcterms:modified xsi:type="dcterms:W3CDTF">2012-04-22T22:00:57Z</dcterms:modified>
</cp:coreProperties>
</file>