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2" r:id="rId6"/>
    <p:sldId id="260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112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07B9F-BCBD-A742-9A62-64ABE4BECA8E}" type="datetimeFigureOut">
              <a:rPr lang="en-US" smtClean="0"/>
              <a:t>4/24/12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8502D-CA80-004D-994C-E779DEE83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75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8502D-CA80-004D-994C-E779DEE833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7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Invasive electrophysiology study (EPS</a:t>
            </a:r>
            <a:r>
              <a:rPr lang="en-US" dirty="0" smtClean="0"/>
              <a:t>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FFFF00"/>
                </a:solidFill>
                <a:latin typeface="Perpetua" charset="0"/>
              </a:rPr>
              <a:t>Automatic Implantable Cardioverter-Defibrillator (AICD)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8502D-CA80-004D-994C-E779DEE833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00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D5A6-5F83-AE43-B549-DE938502B165}" type="datetimeFigureOut">
              <a:rPr lang="en-US" smtClean="0"/>
              <a:t>4/23/12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1A4E-6C68-4540-A1CD-773AD5A7F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3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D5A6-5F83-AE43-B549-DE938502B165}" type="datetimeFigureOut">
              <a:rPr lang="en-US" smtClean="0"/>
              <a:t>4/23/12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1A4E-6C68-4540-A1CD-773AD5A7F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00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D5A6-5F83-AE43-B549-DE938502B165}" type="datetimeFigureOut">
              <a:rPr lang="en-US" smtClean="0"/>
              <a:t>4/23/12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1A4E-6C68-4540-A1CD-773AD5A7F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D5A6-5F83-AE43-B549-DE938502B165}" type="datetimeFigureOut">
              <a:rPr lang="en-US" smtClean="0"/>
              <a:t>4/23/12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1A4E-6C68-4540-A1CD-773AD5A7F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44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D5A6-5F83-AE43-B549-DE938502B165}" type="datetimeFigureOut">
              <a:rPr lang="en-US" smtClean="0"/>
              <a:t>4/23/12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1A4E-6C68-4540-A1CD-773AD5A7F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32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D5A6-5F83-AE43-B549-DE938502B165}" type="datetimeFigureOut">
              <a:rPr lang="en-US" smtClean="0"/>
              <a:t>4/23/12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1A4E-6C68-4540-A1CD-773AD5A7F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29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D5A6-5F83-AE43-B549-DE938502B165}" type="datetimeFigureOut">
              <a:rPr lang="en-US" smtClean="0"/>
              <a:t>4/23/12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1A4E-6C68-4540-A1CD-773AD5A7F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63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D5A6-5F83-AE43-B549-DE938502B165}" type="datetimeFigureOut">
              <a:rPr lang="en-US" smtClean="0"/>
              <a:t>4/23/12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1A4E-6C68-4540-A1CD-773AD5A7F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60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D5A6-5F83-AE43-B549-DE938502B165}" type="datetimeFigureOut">
              <a:rPr lang="en-US" smtClean="0"/>
              <a:t>4/23/12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1A4E-6C68-4540-A1CD-773AD5A7F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38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D5A6-5F83-AE43-B549-DE938502B165}" type="datetimeFigureOut">
              <a:rPr lang="en-US" smtClean="0"/>
              <a:t>4/23/12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1A4E-6C68-4540-A1CD-773AD5A7F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45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D5A6-5F83-AE43-B549-DE938502B165}" type="datetimeFigureOut">
              <a:rPr lang="en-US" smtClean="0"/>
              <a:t>4/23/12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1A4E-6C68-4540-A1CD-773AD5A7F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64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D5A6-5F83-AE43-B549-DE938502B165}" type="datetimeFigureOut">
              <a:rPr lang="en-US" smtClean="0"/>
              <a:t>4/23/12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71A4E-6C68-4540-A1CD-773AD5A7F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84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1651" y="170620"/>
            <a:ext cx="826490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Ventricular Arrhythmias (abnormal heart beat) is subdivided into: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Premature Ventricular Complex (PVC): Non-life threatening (very common)</a:t>
            </a:r>
          </a:p>
          <a:p>
            <a:pPr lvl="2"/>
            <a:r>
              <a:rPr lang="en-US" dirty="0" smtClean="0"/>
              <a:t>Definition: QRS complex &gt; 0.12 seconds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2. Ventricular Tachycardia (VT): &gt; 3 PVC occurring &amp; HR &gt; 300 bpm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Non-Sustained VT: terminates in &lt; 30 seconds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Sustained VT: sustained fro &gt; 30 seconds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Monomorphic: similar morphology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Polymorphic: differ in morphology</a:t>
            </a:r>
          </a:p>
          <a:p>
            <a:pPr lvl="1"/>
            <a:r>
              <a:rPr lang="en-US" dirty="0" smtClean="0"/>
              <a:t>	Torsades de Pointes (</a:t>
            </a:r>
            <a:r>
              <a:rPr lang="en-US" dirty="0" err="1" smtClean="0"/>
              <a:t>TdP</a:t>
            </a:r>
            <a:r>
              <a:rPr lang="en-US" dirty="0" smtClean="0"/>
              <a:t>): Tachycardia with prolonged QT syndrome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3. Ventricular Fibrillation: uncoordinated contraction of the ventricles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HR &gt; 300 bpm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4342" y="4019063"/>
            <a:ext cx="85302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Result of Ventricular Arrhythmias: Cardiac Arrest</a:t>
            </a:r>
          </a:p>
          <a:p>
            <a:r>
              <a:rPr lang="en-US" dirty="0" smtClean="0"/>
              <a:t>1. Cardiac arrest: unexpected loss of cardiac function</a:t>
            </a:r>
          </a:p>
          <a:p>
            <a:r>
              <a:rPr lang="en-US" dirty="0" smtClean="0"/>
              <a:t>2. Sudden cardiac arrest: Cardiac arrest NOT successfully resuscitated within 1 hr</a:t>
            </a:r>
          </a:p>
          <a:p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 err="1" smtClean="0"/>
              <a:t>V.fib</a:t>
            </a:r>
            <a:r>
              <a:rPr lang="en-US" dirty="0" smtClean="0"/>
              <a:t> or </a:t>
            </a:r>
            <a:r>
              <a:rPr lang="en-US" dirty="0" err="1" smtClean="0"/>
              <a:t>V.tach</a:t>
            </a:r>
            <a:r>
              <a:rPr lang="en-US" dirty="0" smtClean="0"/>
              <a:t> is responsible for 80% of Sudden cardiac Arrest</a:t>
            </a:r>
          </a:p>
          <a:p>
            <a:r>
              <a:rPr lang="en-US" dirty="0" smtClean="0"/>
              <a:t>How to Treat Cardiac Arrest: </a:t>
            </a:r>
          </a:p>
          <a:p>
            <a:pPr marL="342900" indent="-342900">
              <a:buAutoNum type="arabicPeriod"/>
            </a:pPr>
            <a:r>
              <a:rPr lang="en-US" dirty="0" smtClean="0"/>
              <a:t>CPR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Defib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1891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3299" y="379157"/>
            <a:ext cx="85302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Diagnosis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Holter Monitoring: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Invasive electrophysiology study (EPS</a:t>
            </a:r>
            <a:r>
              <a:rPr lang="en-US" dirty="0" smtClean="0"/>
              <a:t>): Attempt to reproduce patient into getting a Ventricular arrhythmia.</a:t>
            </a:r>
          </a:p>
          <a:p>
            <a:r>
              <a:rPr lang="en-US" dirty="0"/>
              <a:t>	</a:t>
            </a:r>
            <a:r>
              <a:rPr lang="en-US" dirty="0" smtClean="0"/>
              <a:t>Pros: use if arrhythmia is not detectable with short term monitoring</a:t>
            </a:r>
          </a:p>
          <a:p>
            <a:r>
              <a:rPr lang="en-US" dirty="0"/>
              <a:t>	</a:t>
            </a:r>
            <a:r>
              <a:rPr lang="en-US" dirty="0" smtClean="0"/>
              <a:t>Cons: Must be inducible. use in control setting, d/c all antiarrhythmic drugs</a:t>
            </a:r>
          </a:p>
        </p:txBody>
      </p:sp>
      <p:pic>
        <p:nvPicPr>
          <p:cNvPr id="5" name="Picture 1" descr="Holter-Monitor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144" y="796230"/>
            <a:ext cx="1220599" cy="1295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4928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15146" y="1327049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PVC</a:t>
            </a:r>
            <a:r>
              <a:rPr lang="en-US" dirty="0" smtClean="0"/>
              <a:t> Treatment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03903" y="2265808"/>
            <a:ext cx="736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Hx</a:t>
            </a:r>
            <a:r>
              <a:rPr lang="en-US" dirty="0" smtClean="0"/>
              <a:t> MI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51411" y="33653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62087" y="2265808"/>
            <a:ext cx="1759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heart disease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08230" y="3365364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treatment</a:t>
            </a:r>
            <a:endParaRPr lang="en-US" dirty="0"/>
          </a:p>
        </p:txBody>
      </p:sp>
      <p:cxnSp>
        <p:nvCxnSpPr>
          <p:cNvPr id="11" name="Straight Connector 10"/>
          <p:cNvCxnSpPr>
            <a:stCxn id="5" idx="2"/>
            <a:endCxn id="8" idx="0"/>
          </p:cNvCxnSpPr>
          <p:nvPr/>
        </p:nvCxnSpPr>
        <p:spPr>
          <a:xfrm flipH="1">
            <a:off x="3641764" y="1696381"/>
            <a:ext cx="777449" cy="5694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2"/>
            <a:endCxn id="6" idx="0"/>
          </p:cNvCxnSpPr>
          <p:nvPr/>
        </p:nvCxnSpPr>
        <p:spPr>
          <a:xfrm>
            <a:off x="4419213" y="1696381"/>
            <a:ext cx="652771" cy="5694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7" idx="0"/>
          </p:cNvCxnSpPr>
          <p:nvPr/>
        </p:nvCxnSpPr>
        <p:spPr>
          <a:xfrm>
            <a:off x="5071984" y="2635140"/>
            <a:ext cx="0" cy="730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3641764" y="2635140"/>
            <a:ext cx="0" cy="730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56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25183" y="80742"/>
            <a:ext cx="207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Acute</a:t>
            </a:r>
            <a:r>
              <a:rPr lang="en-US" dirty="0" smtClean="0"/>
              <a:t> VT Treatment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50035" y="653507"/>
            <a:ext cx="1620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Monitor:</a:t>
            </a:r>
          </a:p>
          <a:p>
            <a:pPr algn="ctr"/>
            <a:r>
              <a:rPr lang="en-US" dirty="0" smtClean="0"/>
              <a:t>EKG</a:t>
            </a:r>
          </a:p>
          <a:p>
            <a:pPr algn="ctr"/>
            <a:r>
              <a:rPr lang="en-US" dirty="0" smtClean="0"/>
              <a:t>Oxygen, BP, HR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5656" y="3545110"/>
            <a:ext cx="102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 smtClean="0"/>
              <a:t>Unstable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96465" y="1829274"/>
            <a:ext cx="11282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Unstable?</a:t>
            </a:r>
          </a:p>
          <a:p>
            <a:r>
              <a:rPr lang="en-US" dirty="0" smtClean="0"/>
              <a:t>SBP &lt; 90</a:t>
            </a:r>
          </a:p>
          <a:p>
            <a:r>
              <a:rPr lang="en-US" dirty="0" smtClean="0"/>
              <a:t>Shock</a:t>
            </a:r>
          </a:p>
          <a:p>
            <a:r>
              <a:rPr lang="en-US" dirty="0" smtClean="0"/>
              <a:t>HF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29279" y="3512109"/>
            <a:ext cx="767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Stable</a:t>
            </a:r>
            <a:endParaRPr lang="en-US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2796052" y="4066107"/>
            <a:ext cx="119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EKG &gt; 0.12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7036" y="4082418"/>
            <a:ext cx="119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EKG &lt; 0.12</a:t>
            </a:r>
          </a:p>
          <a:p>
            <a:pPr algn="ctr"/>
            <a:r>
              <a:rPr lang="en-US" dirty="0" smtClean="0"/>
              <a:t>(normal)</a:t>
            </a:r>
            <a:endParaRPr lang="en-US" dirty="0"/>
          </a:p>
        </p:txBody>
      </p:sp>
      <p:cxnSp>
        <p:nvCxnSpPr>
          <p:cNvPr id="15" name="Straight Connector 14"/>
          <p:cNvCxnSpPr>
            <a:stCxn id="9" idx="2"/>
            <a:endCxn id="11" idx="0"/>
          </p:cNvCxnSpPr>
          <p:nvPr/>
        </p:nvCxnSpPr>
        <p:spPr>
          <a:xfrm flipH="1">
            <a:off x="2213140" y="3029603"/>
            <a:ext cx="2147467" cy="4825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2"/>
            <a:endCxn id="12" idx="0"/>
          </p:cNvCxnSpPr>
          <p:nvPr/>
        </p:nvCxnSpPr>
        <p:spPr>
          <a:xfrm>
            <a:off x="2213140" y="3881441"/>
            <a:ext cx="1178670" cy="184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2"/>
            <a:endCxn id="13" idx="0"/>
          </p:cNvCxnSpPr>
          <p:nvPr/>
        </p:nvCxnSpPr>
        <p:spPr>
          <a:xfrm flipH="1">
            <a:off x="1012794" y="3881441"/>
            <a:ext cx="1200346" cy="2009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2"/>
            <a:endCxn id="8" idx="0"/>
          </p:cNvCxnSpPr>
          <p:nvPr/>
        </p:nvCxnSpPr>
        <p:spPr>
          <a:xfrm>
            <a:off x="4360607" y="3029603"/>
            <a:ext cx="1485710" cy="5155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5" idx="2"/>
            <a:endCxn id="6" idx="0"/>
          </p:cNvCxnSpPr>
          <p:nvPr/>
        </p:nvCxnSpPr>
        <p:spPr>
          <a:xfrm>
            <a:off x="4360514" y="450074"/>
            <a:ext cx="0" cy="2034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2"/>
            <a:endCxn id="9" idx="0"/>
          </p:cNvCxnSpPr>
          <p:nvPr/>
        </p:nvCxnSpPr>
        <p:spPr>
          <a:xfrm>
            <a:off x="4360514" y="1576837"/>
            <a:ext cx="93" cy="2524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9899" y="5346108"/>
            <a:ext cx="18057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Vagal Maneuvers</a:t>
            </a:r>
          </a:p>
          <a:p>
            <a:pPr algn="ctr"/>
            <a:r>
              <a:rPr lang="en-US" dirty="0" smtClean="0"/>
              <a:t>Else</a:t>
            </a:r>
          </a:p>
          <a:p>
            <a:pPr algn="ctr"/>
            <a:r>
              <a:rPr lang="en-US" dirty="0" smtClean="0"/>
              <a:t>BB or CCB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13" idx="2"/>
            <a:endCxn id="33" idx="0"/>
          </p:cNvCxnSpPr>
          <p:nvPr/>
        </p:nvCxnSpPr>
        <p:spPr>
          <a:xfrm>
            <a:off x="1012794" y="4728749"/>
            <a:ext cx="0" cy="6173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02960" y="5327151"/>
            <a:ext cx="27776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Adenosine 6 mg IV push</a:t>
            </a:r>
          </a:p>
          <a:p>
            <a:pPr algn="ctr"/>
            <a:r>
              <a:rPr lang="en-US" dirty="0" smtClean="0"/>
              <a:t>Else</a:t>
            </a:r>
          </a:p>
          <a:p>
            <a:pPr algn="ctr"/>
            <a:r>
              <a:rPr lang="en-US" dirty="0" smtClean="0"/>
              <a:t>Amiodarone 150 mg/10min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12" idx="2"/>
            <a:endCxn id="36" idx="0"/>
          </p:cNvCxnSpPr>
          <p:nvPr/>
        </p:nvCxnSpPr>
        <p:spPr>
          <a:xfrm>
            <a:off x="3391810" y="4435439"/>
            <a:ext cx="0" cy="8917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809015" y="5327151"/>
            <a:ext cx="20746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DCC</a:t>
            </a:r>
          </a:p>
          <a:p>
            <a:pPr algn="ctr"/>
            <a:r>
              <a:rPr lang="en-US" dirty="0" smtClean="0"/>
              <a:t>Else</a:t>
            </a:r>
          </a:p>
          <a:p>
            <a:pPr algn="ctr"/>
            <a:r>
              <a:rPr lang="en-US" dirty="0" smtClean="0"/>
              <a:t>Amiodarone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8" idx="2"/>
            <a:endCxn id="41" idx="0"/>
          </p:cNvCxnSpPr>
          <p:nvPr/>
        </p:nvCxnSpPr>
        <p:spPr>
          <a:xfrm>
            <a:off x="5846317" y="3914442"/>
            <a:ext cx="2" cy="14127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222315" y="3620946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Torsades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6799122" y="5153176"/>
            <a:ext cx="18774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DCC</a:t>
            </a:r>
          </a:p>
          <a:p>
            <a:pPr algn="ctr"/>
            <a:r>
              <a:rPr lang="en-US" dirty="0" smtClean="0"/>
              <a:t>+</a:t>
            </a:r>
          </a:p>
          <a:p>
            <a:pPr algn="ctr"/>
            <a:r>
              <a:rPr lang="en-US" dirty="0" smtClean="0"/>
              <a:t>Mg sulfate</a:t>
            </a:r>
          </a:p>
          <a:p>
            <a:pPr algn="ctr"/>
            <a:r>
              <a:rPr lang="en-US" dirty="0" smtClean="0"/>
              <a:t>1 g/10 mL D5W IV</a:t>
            </a:r>
          </a:p>
          <a:p>
            <a:pPr algn="ctr"/>
            <a:r>
              <a:rPr lang="en-US" dirty="0" smtClean="0"/>
              <a:t>Over 10 min</a:t>
            </a:r>
            <a:endParaRPr lang="en-US" dirty="0"/>
          </a:p>
        </p:txBody>
      </p:sp>
      <p:cxnSp>
        <p:nvCxnSpPr>
          <p:cNvPr id="65" name="Straight Arrow Connector 64"/>
          <p:cNvCxnSpPr>
            <a:stCxn id="62" idx="2"/>
            <a:endCxn id="63" idx="0"/>
          </p:cNvCxnSpPr>
          <p:nvPr/>
        </p:nvCxnSpPr>
        <p:spPr>
          <a:xfrm>
            <a:off x="7737841" y="3990278"/>
            <a:ext cx="0" cy="11628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9" idx="2"/>
            <a:endCxn id="62" idx="0"/>
          </p:cNvCxnSpPr>
          <p:nvPr/>
        </p:nvCxnSpPr>
        <p:spPr>
          <a:xfrm>
            <a:off x="4360607" y="3029603"/>
            <a:ext cx="3377234" cy="5913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861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9123" y="397402"/>
            <a:ext cx="7051709" cy="2800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Perpetua" charset="0"/>
              </a:rPr>
              <a:t>Cause of Torsades</a:t>
            </a:r>
            <a:endParaRPr lang="en-US" sz="2200" dirty="0" smtClean="0">
              <a:latin typeface="Perpetua" charset="0"/>
            </a:endParaRPr>
          </a:p>
          <a:p>
            <a:r>
              <a:rPr lang="en-US" sz="2200" dirty="0" smtClean="0">
                <a:latin typeface="Perpetua" charset="0"/>
              </a:rPr>
              <a:t>Medications </a:t>
            </a:r>
          </a:p>
          <a:p>
            <a:r>
              <a:rPr lang="en-US" sz="2200" dirty="0">
                <a:latin typeface="Perpetua" charset="0"/>
              </a:rPr>
              <a:t>	</a:t>
            </a:r>
            <a:r>
              <a:rPr lang="en-US" sz="2200" dirty="0" smtClean="0">
                <a:latin typeface="Perpetua" charset="0"/>
              </a:rPr>
              <a:t>Type 1A antiarrhythmics: Quinidine, procainamide</a:t>
            </a:r>
          </a:p>
          <a:p>
            <a:r>
              <a:rPr lang="en-US" sz="2200" dirty="0" smtClean="0">
                <a:latin typeface="Perpetua" charset="0"/>
              </a:rPr>
              <a:t>	Type III antiarrhythmics: sotalol, dofetilide, ibutilide </a:t>
            </a:r>
          </a:p>
          <a:p>
            <a:r>
              <a:rPr lang="en-US" sz="2200" dirty="0" smtClean="0">
                <a:latin typeface="Perpetua" charset="0"/>
              </a:rPr>
              <a:t>	-</a:t>
            </a:r>
            <a:r>
              <a:rPr lang="en-US" sz="2200" dirty="0" err="1" smtClean="0">
                <a:latin typeface="Perpetua" charset="0"/>
              </a:rPr>
              <a:t>Mycins</a:t>
            </a:r>
            <a:r>
              <a:rPr lang="en-US" sz="2200" dirty="0" smtClean="0">
                <a:latin typeface="Perpetua" charset="0"/>
              </a:rPr>
              <a:t>: Clarithromycin, Erythromycin</a:t>
            </a:r>
          </a:p>
          <a:p>
            <a:r>
              <a:rPr lang="en-US" sz="2200" dirty="0">
                <a:latin typeface="Perpetua" charset="0"/>
              </a:rPr>
              <a:t>	</a:t>
            </a:r>
            <a:r>
              <a:rPr lang="en-US" sz="2200" dirty="0" smtClean="0">
                <a:latin typeface="Perpetua" charset="0"/>
              </a:rPr>
              <a:t>antipsychotic: Chlorpromazine, Haloperidol (also seizures)</a:t>
            </a:r>
          </a:p>
          <a:p>
            <a:r>
              <a:rPr lang="en-US" sz="2200" dirty="0">
                <a:latin typeface="Perpetua" charset="0"/>
              </a:rPr>
              <a:t>	</a:t>
            </a:r>
            <a:r>
              <a:rPr lang="en-US" sz="2200" dirty="0" smtClean="0">
                <a:latin typeface="Perpetua" charset="0"/>
              </a:rPr>
              <a:t>Moxifloxacin</a:t>
            </a:r>
          </a:p>
          <a:p>
            <a:r>
              <a:rPr lang="en-US" sz="2200" dirty="0" smtClean="0">
                <a:latin typeface="Perpetua" charset="0"/>
              </a:rPr>
              <a:t>	Opioid: Methadone</a:t>
            </a:r>
          </a:p>
        </p:txBody>
      </p:sp>
    </p:spTree>
    <p:extLst>
      <p:ext uri="{BB962C8B-B14F-4D97-AF65-F5344CB8AC3E}">
        <p14:creationId xmlns:p14="http://schemas.microsoft.com/office/powerpoint/2010/main" val="1533591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34726" y="341241"/>
            <a:ext cx="261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NSVT + s/p MI Treatment 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02759" y="1449929"/>
            <a:ext cx="124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LVEF &gt; 35%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51244" y="2511569"/>
            <a:ext cx="17528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BB</a:t>
            </a:r>
          </a:p>
          <a:p>
            <a:pPr algn="ctr"/>
            <a:r>
              <a:rPr lang="en-US" dirty="0" smtClean="0"/>
              <a:t>Else</a:t>
            </a:r>
          </a:p>
          <a:p>
            <a:pPr algn="ctr"/>
            <a:r>
              <a:rPr lang="en-US" dirty="0" smtClean="0"/>
              <a:t>Add amiodarone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93949" y="1449929"/>
            <a:ext cx="124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LVEF &lt; 35%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57498" y="2474345"/>
            <a:ext cx="522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EPS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04978" y="3213009"/>
            <a:ext cx="1046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Inducible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11041" y="3231275"/>
            <a:ext cx="14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Noninducible</a:t>
            </a:r>
            <a:endParaRPr lang="en-US" dirty="0"/>
          </a:p>
        </p:txBody>
      </p:sp>
      <p:cxnSp>
        <p:nvCxnSpPr>
          <p:cNvPr id="12" name="Straight Connector 11"/>
          <p:cNvCxnSpPr>
            <a:stCxn id="7" idx="2"/>
            <a:endCxn id="8" idx="0"/>
          </p:cNvCxnSpPr>
          <p:nvPr/>
        </p:nvCxnSpPr>
        <p:spPr>
          <a:xfrm>
            <a:off x="5518842" y="1819261"/>
            <a:ext cx="0" cy="6550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2"/>
            <a:endCxn id="9" idx="0"/>
          </p:cNvCxnSpPr>
          <p:nvPr/>
        </p:nvCxnSpPr>
        <p:spPr>
          <a:xfrm flipH="1">
            <a:off x="4428150" y="2843677"/>
            <a:ext cx="1090692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2"/>
            <a:endCxn id="10" idx="0"/>
          </p:cNvCxnSpPr>
          <p:nvPr/>
        </p:nvCxnSpPr>
        <p:spPr>
          <a:xfrm>
            <a:off x="5518842" y="2843677"/>
            <a:ext cx="1208783" cy="3875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996951" y="4294298"/>
            <a:ext cx="28694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if ST elevation &gt; 48 days: ICD</a:t>
            </a:r>
          </a:p>
          <a:p>
            <a:pPr algn="ctr"/>
            <a:r>
              <a:rPr lang="en-US" dirty="0" smtClean="0"/>
              <a:t>Else</a:t>
            </a:r>
          </a:p>
          <a:p>
            <a:pPr algn="ctr"/>
            <a:r>
              <a:rPr lang="en-US" dirty="0" smtClean="0"/>
              <a:t>Add amiodarone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53871" y="4220922"/>
            <a:ext cx="1347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BB</a:t>
            </a:r>
          </a:p>
          <a:p>
            <a:pPr algn="ctr"/>
            <a:r>
              <a:rPr lang="en-US" dirty="0" smtClean="0"/>
              <a:t> or</a:t>
            </a:r>
          </a:p>
          <a:p>
            <a:pPr algn="ctr"/>
            <a:r>
              <a:rPr lang="en-US" dirty="0" smtClean="0"/>
              <a:t>Amiodarone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9" idx="2"/>
            <a:endCxn id="21" idx="0"/>
          </p:cNvCxnSpPr>
          <p:nvPr/>
        </p:nvCxnSpPr>
        <p:spPr>
          <a:xfrm>
            <a:off x="4428150" y="3582341"/>
            <a:ext cx="3524" cy="7119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2"/>
            <a:endCxn id="22" idx="0"/>
          </p:cNvCxnSpPr>
          <p:nvPr/>
        </p:nvCxnSpPr>
        <p:spPr>
          <a:xfrm>
            <a:off x="6727625" y="3600607"/>
            <a:ext cx="0" cy="6203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4" idx="2"/>
            <a:endCxn id="7" idx="0"/>
          </p:cNvCxnSpPr>
          <p:nvPr/>
        </p:nvCxnSpPr>
        <p:spPr>
          <a:xfrm>
            <a:off x="3841296" y="710573"/>
            <a:ext cx="1677546" cy="7393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" idx="2"/>
            <a:endCxn id="5" idx="0"/>
          </p:cNvCxnSpPr>
          <p:nvPr/>
        </p:nvCxnSpPr>
        <p:spPr>
          <a:xfrm flipH="1">
            <a:off x="2027652" y="710573"/>
            <a:ext cx="1813644" cy="7393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2"/>
            <a:endCxn id="6" idx="0"/>
          </p:cNvCxnSpPr>
          <p:nvPr/>
        </p:nvCxnSpPr>
        <p:spPr>
          <a:xfrm>
            <a:off x="2027652" y="1819261"/>
            <a:ext cx="0" cy="6923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55734" y="5988467"/>
            <a:ext cx="85518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If LVEF &lt; 35% then ICD b/c if BB, the heart will pump even less. less LVEF = more problems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719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607"/>
          <a:stretch>
            <a:fillRect/>
          </a:stretch>
        </p:blipFill>
        <p:spPr bwMode="auto">
          <a:xfrm>
            <a:off x="377825" y="228600"/>
            <a:ext cx="8093075" cy="636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429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7037" y="889843"/>
            <a:ext cx="7790999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b="1" dirty="0" smtClean="0">
                <a:latin typeface="Calibri" charset="0"/>
                <a:ea typeface="ＭＳ Ｐゴシック" charset="0"/>
              </a:rPr>
              <a:t>Hypovolemia</a:t>
            </a:r>
            <a:r>
              <a:rPr lang="en-US" dirty="0" smtClean="0">
                <a:latin typeface="Calibri" charset="0"/>
                <a:ea typeface="ＭＳ Ｐゴシック" charset="0"/>
              </a:rPr>
              <a:t>-administer fluids; bleeding-transfuse</a:t>
            </a:r>
          </a:p>
          <a:p>
            <a:pPr>
              <a:spcBef>
                <a:spcPct val="0"/>
              </a:spcBef>
            </a:pPr>
            <a:endParaRPr lang="en-US" dirty="0" smtClean="0">
              <a:latin typeface="Calibri" charset="0"/>
              <a:ea typeface="ＭＳ Ｐゴシック" charset="0"/>
            </a:endParaRPr>
          </a:p>
          <a:p>
            <a:pPr>
              <a:spcBef>
                <a:spcPct val="0"/>
              </a:spcBef>
            </a:pPr>
            <a:r>
              <a:rPr lang="en-US" b="1" dirty="0" smtClean="0">
                <a:latin typeface="Calibri" charset="0"/>
                <a:ea typeface="ＭＳ Ｐゴシック" charset="0"/>
              </a:rPr>
              <a:t>Hypoxia</a:t>
            </a:r>
            <a:r>
              <a:rPr lang="en-US" dirty="0" smtClean="0">
                <a:latin typeface="Calibri" charset="0"/>
                <a:ea typeface="ＭＳ Ｐゴシック" charset="0"/>
              </a:rPr>
              <a:t>-assess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cpr</a:t>
            </a:r>
            <a:r>
              <a:rPr lang="en-US" dirty="0" smtClean="0">
                <a:latin typeface="Calibri" charset="0"/>
                <a:ea typeface="ＭＳ Ｐゴシック" charset="0"/>
              </a:rPr>
              <a:t> resuscitation, oxygenation, ventilation; ET tube placement</a:t>
            </a:r>
          </a:p>
          <a:p>
            <a:pPr>
              <a:spcBef>
                <a:spcPct val="0"/>
              </a:spcBef>
            </a:pPr>
            <a:r>
              <a:rPr lang="en-US" dirty="0" smtClean="0">
                <a:latin typeface="Calibri" charset="0"/>
                <a:ea typeface="ＭＳ Ｐゴシック" charset="0"/>
              </a:rPr>
              <a:t>Acidosis-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asess</a:t>
            </a:r>
            <a:r>
              <a:rPr lang="en-US" dirty="0" smtClean="0">
                <a:latin typeface="Calibri" charset="0"/>
                <a:ea typeface="ＭＳ Ｐゴシック" charset="0"/>
              </a:rPr>
              <a:t>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cpr</a:t>
            </a:r>
            <a:r>
              <a:rPr lang="en-US" dirty="0" smtClean="0">
                <a:latin typeface="Calibri" charset="0"/>
                <a:ea typeface="ＭＳ Ｐゴシック" charset="0"/>
              </a:rPr>
              <a:t> quality &amp; ET tube; hyperventilate the patient; bicarb if &lt;7.20</a:t>
            </a:r>
          </a:p>
          <a:p>
            <a:pPr>
              <a:spcBef>
                <a:spcPct val="0"/>
              </a:spcBef>
            </a:pPr>
            <a:endParaRPr lang="en-US" dirty="0" smtClean="0">
              <a:latin typeface="Calibri" charset="0"/>
              <a:ea typeface="ＭＳ Ｐゴシック" charset="0"/>
            </a:endParaRPr>
          </a:p>
          <a:p>
            <a:pPr>
              <a:spcBef>
                <a:spcPct val="0"/>
              </a:spcBef>
            </a:pPr>
            <a:r>
              <a:rPr lang="en-US" b="1" dirty="0" smtClean="0">
                <a:latin typeface="Calibri" charset="0"/>
                <a:ea typeface="ＭＳ Ｐゴシック" charset="0"/>
              </a:rPr>
              <a:t>Hyperkalemia</a:t>
            </a:r>
            <a:r>
              <a:rPr lang="en-US" dirty="0" smtClean="0">
                <a:latin typeface="Calibri" charset="0"/>
                <a:ea typeface="ＭＳ Ｐゴシック" charset="0"/>
              </a:rPr>
              <a:t>-calcium chloride,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glucose+insulin</a:t>
            </a:r>
            <a:r>
              <a:rPr lang="en-US" dirty="0" smtClean="0">
                <a:latin typeface="Calibri" charset="0"/>
                <a:ea typeface="ＭＳ Ｐゴシック" charset="0"/>
              </a:rPr>
              <a:t>, sodium bicarbonate, albuterol</a:t>
            </a:r>
          </a:p>
          <a:p>
            <a:pPr>
              <a:spcBef>
                <a:spcPct val="0"/>
              </a:spcBef>
            </a:pPr>
            <a:endParaRPr lang="en-US" dirty="0" smtClean="0">
              <a:latin typeface="Calibri" charset="0"/>
              <a:ea typeface="ＭＳ Ｐゴシック" charset="0"/>
            </a:endParaRPr>
          </a:p>
          <a:p>
            <a:pPr>
              <a:spcBef>
                <a:spcPct val="0"/>
              </a:spcBef>
            </a:pPr>
            <a:r>
              <a:rPr lang="en-US" b="1" dirty="0" smtClean="0">
                <a:latin typeface="Calibri" charset="0"/>
                <a:ea typeface="ＭＳ Ｐゴシック" charset="0"/>
              </a:rPr>
              <a:t>Hypothermia</a:t>
            </a:r>
            <a:endParaRPr lang="en-US" dirty="0">
              <a:latin typeface="Calibri" charset="0"/>
              <a:ea typeface="ＭＳ Ｐゴシック" charset="0"/>
            </a:endParaRPr>
          </a:p>
          <a:p>
            <a:pPr>
              <a:spcBef>
                <a:spcPct val="0"/>
              </a:spcBef>
            </a:pPr>
            <a:endParaRPr lang="en-US" dirty="0" smtClean="0">
              <a:latin typeface="Calibri" charset="0"/>
              <a:ea typeface="ＭＳ Ｐゴシック" charset="0"/>
            </a:endParaRPr>
          </a:p>
          <a:p>
            <a:pPr>
              <a:spcBef>
                <a:spcPct val="0"/>
              </a:spcBef>
            </a:pPr>
            <a:r>
              <a:rPr lang="en-US" b="1" dirty="0" smtClean="0">
                <a:latin typeface="Calibri" charset="0"/>
                <a:ea typeface="ＭＳ Ｐゴシック" charset="0"/>
              </a:rPr>
              <a:t>Tension pneumothorax</a:t>
            </a:r>
            <a:r>
              <a:rPr lang="en-US" dirty="0" smtClean="0">
                <a:latin typeface="Calibri" charset="0"/>
                <a:ea typeface="ＭＳ Ｐゴシック" charset="0"/>
              </a:rPr>
              <a:t>-needle decompression followed by chest tube</a:t>
            </a:r>
          </a:p>
          <a:p>
            <a:pPr>
              <a:spcBef>
                <a:spcPct val="0"/>
              </a:spcBef>
            </a:pPr>
            <a:endParaRPr lang="en-US" dirty="0" smtClean="0">
              <a:latin typeface="Calibri" charset="0"/>
              <a:ea typeface="ＭＳ Ｐゴシック" charset="0"/>
            </a:endParaRPr>
          </a:p>
          <a:p>
            <a:pPr>
              <a:spcBef>
                <a:spcPct val="0"/>
              </a:spcBef>
            </a:pPr>
            <a:r>
              <a:rPr lang="en-US" b="1" dirty="0" smtClean="0">
                <a:latin typeface="Calibri" charset="0"/>
                <a:ea typeface="ＭＳ Ｐゴシック" charset="0"/>
              </a:rPr>
              <a:t>Tamponade</a:t>
            </a:r>
            <a:r>
              <a:rPr lang="en-US" dirty="0" smtClean="0">
                <a:latin typeface="Calibri" charset="0"/>
                <a:ea typeface="ＭＳ Ｐゴシック" charset="0"/>
              </a:rPr>
              <a:t>, cardiac (compression of the heart from fluid)echo, </a:t>
            </a:r>
          </a:p>
          <a:p>
            <a:pPr>
              <a:spcBef>
                <a:spcPct val="0"/>
              </a:spcBef>
            </a:pPr>
            <a:r>
              <a:rPr lang="en-US" dirty="0" smtClean="0">
                <a:latin typeface="Calibri" charset="0"/>
                <a:ea typeface="ＭＳ Ｐゴシック" charset="0"/>
              </a:rPr>
              <a:t>pericardiocentesis (removing fluid from pericardium)</a:t>
            </a:r>
          </a:p>
          <a:p>
            <a:pPr>
              <a:spcBef>
                <a:spcPct val="0"/>
              </a:spcBef>
            </a:pPr>
            <a:endParaRPr lang="en-US" dirty="0" smtClean="0">
              <a:latin typeface="Calibri" charset="0"/>
              <a:ea typeface="ＭＳ Ｐゴシック" charset="0"/>
            </a:endParaRPr>
          </a:p>
          <a:p>
            <a:pPr>
              <a:spcBef>
                <a:spcPct val="0"/>
              </a:spcBef>
            </a:pPr>
            <a:r>
              <a:rPr lang="en-US" b="1" dirty="0" smtClean="0">
                <a:latin typeface="Calibri" charset="0"/>
                <a:ea typeface="ＭＳ Ｐゴシック" charset="0"/>
              </a:rPr>
              <a:t>Toxins</a:t>
            </a:r>
            <a:r>
              <a:rPr lang="en-US" dirty="0" smtClean="0">
                <a:latin typeface="Calibri" charset="0"/>
                <a:ea typeface="ＭＳ Ｐゴシック" charset="0"/>
              </a:rPr>
              <a:t>-drug overdose</a:t>
            </a:r>
          </a:p>
          <a:p>
            <a:pPr>
              <a:spcBef>
                <a:spcPct val="0"/>
              </a:spcBef>
            </a:pPr>
            <a:endParaRPr lang="en-US" dirty="0" smtClean="0">
              <a:latin typeface="Calibri" charset="0"/>
              <a:ea typeface="ＭＳ Ｐゴシック" charset="0"/>
            </a:endParaRPr>
          </a:p>
          <a:p>
            <a:pPr>
              <a:spcBef>
                <a:spcPct val="0"/>
              </a:spcBef>
            </a:pPr>
            <a:r>
              <a:rPr lang="en-US" b="1" dirty="0" smtClean="0">
                <a:latin typeface="Calibri" charset="0"/>
                <a:ea typeface="ＭＳ Ｐゴシック" charset="0"/>
              </a:rPr>
              <a:t>Thrombosis-Pulmonary</a:t>
            </a:r>
            <a:r>
              <a:rPr lang="en-US" dirty="0" smtClean="0">
                <a:latin typeface="Calibri" charset="0"/>
                <a:ea typeface="ＭＳ Ｐゴシック" charset="0"/>
              </a:rPr>
              <a:t>-consider thrombolytics</a:t>
            </a:r>
          </a:p>
          <a:p>
            <a:pPr>
              <a:spcBef>
                <a:spcPct val="0"/>
              </a:spcBef>
            </a:pPr>
            <a:endParaRPr lang="en-US" dirty="0" smtClean="0">
              <a:latin typeface="Calibri" charset="0"/>
              <a:ea typeface="ＭＳ Ｐゴシック" charset="0"/>
            </a:endParaRPr>
          </a:p>
          <a:p>
            <a:pPr>
              <a:spcBef>
                <a:spcPct val="0"/>
              </a:spcBef>
            </a:pPr>
            <a:r>
              <a:rPr lang="en-US" b="1" dirty="0" smtClean="0">
                <a:latin typeface="Calibri" charset="0"/>
                <a:ea typeface="ＭＳ Ｐゴシック" charset="0"/>
              </a:rPr>
              <a:t>Thrombosis</a:t>
            </a:r>
            <a:r>
              <a:rPr lang="en-US" dirty="0" smtClean="0">
                <a:latin typeface="Calibri" charset="0"/>
                <a:ea typeface="ＭＳ Ｐゴシック" charset="0"/>
              </a:rPr>
              <a:t>-Cardiac-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lytics</a:t>
            </a:r>
            <a:r>
              <a:rPr lang="en-US" dirty="0" smtClean="0">
                <a:latin typeface="Calibri" charset="0"/>
                <a:ea typeface="ＭＳ Ｐゴシック" charset="0"/>
              </a:rPr>
              <a:t>, cardiac cath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6599" y="246452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Reversible Causes of arrest H’s and T’s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706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2423" y="511862"/>
            <a:ext cx="555253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Access for Administration of Drug</a:t>
            </a:r>
          </a:p>
          <a:p>
            <a:endParaRPr lang="en-US" dirty="0" smtClean="0"/>
          </a:p>
          <a:p>
            <a:r>
              <a:rPr lang="en-US" dirty="0" smtClean="0"/>
              <a:t>Peripheral IV</a:t>
            </a:r>
          </a:p>
          <a:p>
            <a:endParaRPr lang="en-US" dirty="0"/>
          </a:p>
          <a:p>
            <a:r>
              <a:rPr lang="en-US" dirty="0" smtClean="0"/>
              <a:t>Central IV</a:t>
            </a:r>
          </a:p>
          <a:p>
            <a:endParaRPr lang="en-US" dirty="0"/>
          </a:p>
          <a:p>
            <a:r>
              <a:rPr lang="en-US" dirty="0" smtClean="0"/>
              <a:t>Intraosseous (IO)</a:t>
            </a:r>
          </a:p>
          <a:p>
            <a:endParaRPr lang="en-US" dirty="0"/>
          </a:p>
          <a:p>
            <a:r>
              <a:rPr lang="en-US" dirty="0" smtClean="0"/>
              <a:t>Endotracheal tube (ET): </a:t>
            </a:r>
          </a:p>
          <a:p>
            <a:r>
              <a:rPr lang="en-US" dirty="0" smtClean="0"/>
              <a:t>Drugs that can be administered: NAVAL</a:t>
            </a:r>
          </a:p>
          <a:p>
            <a:r>
              <a:rPr lang="en-US" dirty="0"/>
              <a:t>	</a:t>
            </a:r>
            <a:r>
              <a:rPr lang="en-US" dirty="0" smtClean="0"/>
              <a:t>N: naloxone</a:t>
            </a:r>
          </a:p>
          <a:p>
            <a:r>
              <a:rPr lang="en-US" dirty="0"/>
              <a:t>	</a:t>
            </a:r>
            <a:r>
              <a:rPr lang="en-US" dirty="0" smtClean="0"/>
              <a:t>A:</a:t>
            </a:r>
            <a:r>
              <a:rPr lang="en-US" dirty="0"/>
              <a:t> </a:t>
            </a:r>
            <a:r>
              <a:rPr lang="en-US" dirty="0" smtClean="0"/>
              <a:t>atropine</a:t>
            </a:r>
          </a:p>
          <a:p>
            <a:r>
              <a:rPr lang="en-US" dirty="0"/>
              <a:t>	</a:t>
            </a:r>
            <a:r>
              <a:rPr lang="en-US" dirty="0" smtClean="0"/>
              <a:t>V: Valium, Vasopressin</a:t>
            </a:r>
          </a:p>
          <a:p>
            <a:r>
              <a:rPr lang="en-US" dirty="0"/>
              <a:t>	</a:t>
            </a:r>
            <a:r>
              <a:rPr lang="en-US" dirty="0" smtClean="0"/>
              <a:t>A: Atropine (removed from cardiac </a:t>
            </a:r>
            <a:r>
              <a:rPr lang="en-US" smtClean="0"/>
              <a:t>arrest algorithm)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L: Lidocaine</a:t>
            </a:r>
          </a:p>
        </p:txBody>
      </p:sp>
    </p:spTree>
    <p:extLst>
      <p:ext uri="{BB962C8B-B14F-4D97-AF65-F5344CB8AC3E}">
        <p14:creationId xmlns:p14="http://schemas.microsoft.com/office/powerpoint/2010/main" val="3604342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1581</TotalTime>
  <Words>390</Words>
  <Application>Microsoft Macintosh PowerPoint</Application>
  <PresentationFormat>On-screen Show (4:3)</PresentationFormat>
  <Paragraphs>126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Do</dc:creator>
  <cp:lastModifiedBy>Leon Do</cp:lastModifiedBy>
  <cp:revision>63</cp:revision>
  <dcterms:created xsi:type="dcterms:W3CDTF">2012-04-23T18:04:08Z</dcterms:created>
  <dcterms:modified xsi:type="dcterms:W3CDTF">2012-04-24T20:25:28Z</dcterms:modified>
</cp:coreProperties>
</file>