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04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5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4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2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7DDD-8700-ED47-B492-4DC235E4372C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3941-FC2E-2144-85F9-4953249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175" y="187394"/>
            <a:ext cx="165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Pulmonary HTN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41846"/>
              </p:ext>
            </p:extLst>
          </p:nvPr>
        </p:nvGraphicFramePr>
        <p:xfrm>
          <a:off x="326284" y="556726"/>
          <a:ext cx="82436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1826"/>
                <a:gridCol w="41218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Pulmonary artery</a:t>
                      </a:r>
                      <a:r>
                        <a:rPr lang="en-US" baseline="0" dirty="0" smtClean="0"/>
                        <a:t>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mmHg at rest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Pulmonary HTN (PH)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25 mmHg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1433" y="4336142"/>
            <a:ext cx="6478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Positive Response: Look for a decrease in mean pulmonary pressure of at least 10 mmHg, to ≤40 mmHg without a decrease in cardiac output</a:t>
            </a:r>
          </a:p>
          <a:p>
            <a:pPr lvl="0"/>
            <a:r>
              <a:rPr lang="en-US" dirty="0"/>
              <a:t>	Absolute difference in pulmonary pressure &gt; 10 mmHg</a:t>
            </a:r>
          </a:p>
          <a:p>
            <a:pPr lvl="0"/>
            <a:r>
              <a:rPr lang="en-US" dirty="0"/>
              <a:t>	Final mean pulmonary pressure must be &lt; 40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285" y="2040483"/>
            <a:ext cx="85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Pulmonary Artery HTN (PAH): restricted flow through the pulmonary arterial circulation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8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47423"/>
              </p:ext>
            </p:extLst>
          </p:nvPr>
        </p:nvGraphicFramePr>
        <p:xfrm>
          <a:off x="353894" y="1397000"/>
          <a:ext cx="70987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2115"/>
                <a:gridCol w="1665384"/>
                <a:gridCol w="1831923"/>
                <a:gridCol w="20192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Proliferation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Platelet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Endothelin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vasoconstrictor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Proliferation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Serotonin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vasoconstrictor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Proliferation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Prostacyclin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proliferation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Nitric Oxide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proliferation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Thromboxane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vasoconstrictor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240" y="395604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Factors that influence Smooth Muscle in pulmonary arteries and veins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4182" y="4851352"/>
            <a:ext cx="197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check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8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981" y="499710"/>
            <a:ext cx="5327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Diagnosis: Vasodilator reactivity</a:t>
            </a:r>
          </a:p>
          <a:p>
            <a:endParaRPr lang="en-US" dirty="0"/>
          </a:p>
          <a:p>
            <a:r>
              <a:rPr lang="en-US" dirty="0" smtClean="0"/>
              <a:t>Drugs: Adenosine, Nitric Oxide</a:t>
            </a:r>
            <a:r>
              <a:rPr lang="en-US" smtClean="0"/>
              <a:t>, Epoprostenol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Decrease in mean pulmonary pressure of 10 mmHg</a:t>
            </a:r>
          </a:p>
          <a:p>
            <a:pPr marL="342900" indent="-342900">
              <a:buAutoNum type="arabicPeriod"/>
            </a:pPr>
            <a:r>
              <a:rPr lang="en-US" dirty="0" smtClean="0"/>
              <a:t>Final mean pulmonary pressure &lt; 40 mmHg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0048" y="1540773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128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13</cp:revision>
  <dcterms:created xsi:type="dcterms:W3CDTF">2012-04-26T02:44:50Z</dcterms:created>
  <dcterms:modified xsi:type="dcterms:W3CDTF">2012-04-26T03:01:33Z</dcterms:modified>
</cp:coreProperties>
</file>