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AC5FC3-B9FF-2A44-9219-19622DEDB89D}">
          <p14:sldIdLst>
            <p14:sldId id="256"/>
            <p14:sldId id="257"/>
            <p14:sldId id="258"/>
            <p14:sldId id="259"/>
          </p14:sldIdLst>
        </p14:section>
        <p14:section name="Ischemic stroke" id="{1754957F-DE29-EB41-B9BF-7389BD0454D4}">
          <p14:sldIdLst>
            <p14:sldId id="260"/>
            <p14:sldId id="261"/>
            <p14:sldId id="262"/>
            <p14:sldId id="263"/>
          </p14:sldIdLst>
        </p14:section>
        <p14:section name="Hemorragic" id="{45A649CC-B091-1A46-BAFF-7152C373F321}">
          <p14:sldIdLst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106" autoAdjust="0"/>
  </p:normalViewPr>
  <p:slideViewPr>
    <p:cSldViewPr snapToGrid="0" snapToObjects="1">
      <p:cViewPr varScale="1">
        <p:scale>
          <a:sx n="59" d="100"/>
          <a:sy n="59" d="100"/>
        </p:scale>
        <p:origin x="-96" y="-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21C7D-237B-624D-B7D9-F08952E49040}" type="datetimeFigureOut">
              <a:rPr lang="en-US" smtClean="0"/>
              <a:t>4/25/12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98B68-B444-EB4B-8E49-50406154A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89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Perindopril (Aceon)</a:t>
            </a:r>
          </a:p>
          <a:p>
            <a:r>
              <a:rPr lang="en-US" dirty="0" smtClean="0"/>
              <a:t>Indapamide (</a:t>
            </a:r>
            <a:r>
              <a:rPr lang="en-US" dirty="0" smtClean="0"/>
              <a:t>Lozol) </a:t>
            </a:r>
          </a:p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Secondary prevention reacts to prevent further exacerbation of a known problem. Types of activities used in secondary prevention include using medication to treat conditions such as high blood pressure or </a:t>
            </a:r>
            <a:r>
              <a:rPr 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 cholesterol, screening for sexually transmitted diseases or utilizing nicotine patches to reduce smoking frequency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98B68-B444-EB4B-8E49-50406154A0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81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Primary prevention involves preventing risk factors that lead to chronic diseases, infections and injuries.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Secondary prevention reacts to prevent further exacerbation of a known problem. Types of activities used in secondary prevention include using medication to treat conditions such as high blood pressure </a:t>
            </a:r>
            <a:r>
              <a:rPr 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high cholesterol, screening for sexually transmitted diseases or utilizing nicotine patches to reduce smoking frequency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98B68-B444-EB4B-8E49-50406154A0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47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CA4D2-FC7B-DF41-9A57-0EFD48ADEDF3}" type="datetimeFigureOut">
              <a:rPr lang="en-US" smtClean="0"/>
              <a:t>4/25/12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B6DC4-A898-2449-B496-4655830BE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59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CA4D2-FC7B-DF41-9A57-0EFD48ADEDF3}" type="datetimeFigureOut">
              <a:rPr lang="en-US" smtClean="0"/>
              <a:t>4/25/12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B6DC4-A898-2449-B496-4655830BE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0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CA4D2-FC7B-DF41-9A57-0EFD48ADEDF3}" type="datetimeFigureOut">
              <a:rPr lang="en-US" smtClean="0"/>
              <a:t>4/25/12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B6DC4-A898-2449-B496-4655830BE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23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CA4D2-FC7B-DF41-9A57-0EFD48ADEDF3}" type="datetimeFigureOut">
              <a:rPr lang="en-US" smtClean="0"/>
              <a:t>4/25/12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B6DC4-A898-2449-B496-4655830BE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97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CA4D2-FC7B-DF41-9A57-0EFD48ADEDF3}" type="datetimeFigureOut">
              <a:rPr lang="en-US" smtClean="0"/>
              <a:t>4/25/12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B6DC4-A898-2449-B496-4655830BE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10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CA4D2-FC7B-DF41-9A57-0EFD48ADEDF3}" type="datetimeFigureOut">
              <a:rPr lang="en-US" smtClean="0"/>
              <a:t>4/25/12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B6DC4-A898-2449-B496-4655830BE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36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CA4D2-FC7B-DF41-9A57-0EFD48ADEDF3}" type="datetimeFigureOut">
              <a:rPr lang="en-US" smtClean="0"/>
              <a:t>4/25/12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B6DC4-A898-2449-B496-4655830BE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6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CA4D2-FC7B-DF41-9A57-0EFD48ADEDF3}" type="datetimeFigureOut">
              <a:rPr lang="en-US" smtClean="0"/>
              <a:t>4/25/12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B6DC4-A898-2449-B496-4655830BE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7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CA4D2-FC7B-DF41-9A57-0EFD48ADEDF3}" type="datetimeFigureOut">
              <a:rPr lang="en-US" smtClean="0"/>
              <a:t>4/25/12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B6DC4-A898-2449-B496-4655830BE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13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CA4D2-FC7B-DF41-9A57-0EFD48ADEDF3}" type="datetimeFigureOut">
              <a:rPr lang="en-US" smtClean="0"/>
              <a:t>4/25/12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B6DC4-A898-2449-B496-4655830BE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86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CA4D2-FC7B-DF41-9A57-0EFD48ADEDF3}" type="datetimeFigureOut">
              <a:rPr lang="en-US" smtClean="0"/>
              <a:t>4/25/12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B6DC4-A898-2449-B496-4655830BE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92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CA4D2-FC7B-DF41-9A57-0EFD48ADEDF3}" type="datetimeFigureOut">
              <a:rPr lang="en-US" smtClean="0"/>
              <a:t>4/25/12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B6DC4-A898-2449-B496-4655830BE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46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7276" y="472839"/>
            <a:ext cx="851922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transient ischemic attack (TIA) is when blood flow to a part of the brain stops for a brief period of time. A person will have stroke-like symptoms for </a:t>
            </a:r>
            <a:r>
              <a:rPr lang="en-US" dirty="0">
                <a:solidFill>
                  <a:srgbClr val="FF0000"/>
                </a:solidFill>
              </a:rPr>
              <a:t>up to </a:t>
            </a:r>
            <a:r>
              <a:rPr lang="en-US" dirty="0" smtClean="0">
                <a:solidFill>
                  <a:srgbClr val="FF0000"/>
                </a:solidFill>
              </a:rPr>
              <a:t>24 hr</a:t>
            </a:r>
          </a:p>
          <a:p>
            <a:endParaRPr lang="en-US" dirty="0"/>
          </a:p>
          <a:p>
            <a:r>
              <a:rPr lang="en-US" dirty="0" smtClean="0"/>
              <a:t>Stroke = Cerebrovascular Accident = CVA = Brain attack: abrupt focal neurological deficit that lasts </a:t>
            </a:r>
            <a:r>
              <a:rPr lang="en-US" dirty="0" smtClean="0">
                <a:solidFill>
                  <a:srgbClr val="FF0000"/>
                </a:solidFill>
              </a:rPr>
              <a:t>&gt; 24hr</a:t>
            </a:r>
          </a:p>
          <a:p>
            <a:r>
              <a:rPr lang="en-US" dirty="0"/>
              <a:t>	</a:t>
            </a:r>
            <a:r>
              <a:rPr lang="en-US" b="1" u="sng" dirty="0" smtClean="0"/>
              <a:t>Ischemic stroke</a:t>
            </a:r>
            <a:r>
              <a:rPr lang="en-US" u="sng" dirty="0" smtClean="0"/>
              <a:t>: </a:t>
            </a:r>
            <a:r>
              <a:rPr lang="en-US" dirty="0" smtClean="0"/>
              <a:t>lack of blood flow to brain</a:t>
            </a:r>
          </a:p>
          <a:p>
            <a:r>
              <a:rPr lang="en-US" dirty="0"/>
              <a:t>	</a:t>
            </a:r>
            <a:r>
              <a:rPr lang="en-US" dirty="0" smtClean="0"/>
              <a:t>	88% of all strokes</a:t>
            </a:r>
          </a:p>
          <a:p>
            <a:r>
              <a:rPr lang="en-US" dirty="0"/>
              <a:t>	</a:t>
            </a:r>
            <a:r>
              <a:rPr lang="en-US" dirty="0" smtClean="0"/>
              <a:t>	Caused by:</a:t>
            </a:r>
          </a:p>
          <a:p>
            <a:r>
              <a:rPr lang="en-US" dirty="0"/>
              <a:t>	</a:t>
            </a:r>
            <a:r>
              <a:rPr lang="en-US" dirty="0" smtClean="0"/>
              <a:t>		Atherosclerotic CVD</a:t>
            </a:r>
          </a:p>
          <a:p>
            <a:r>
              <a:rPr lang="en-US" dirty="0"/>
              <a:t>	</a:t>
            </a:r>
            <a:r>
              <a:rPr lang="en-US" dirty="0" smtClean="0"/>
              <a:t>		Lacunes (Penetrating artery disease)</a:t>
            </a:r>
          </a:p>
          <a:p>
            <a:r>
              <a:rPr lang="en-US" dirty="0"/>
              <a:t>	</a:t>
            </a:r>
            <a:r>
              <a:rPr lang="en-US" dirty="0" smtClean="0"/>
              <a:t>		cardiac embolism</a:t>
            </a:r>
          </a:p>
          <a:p>
            <a:r>
              <a:rPr lang="en-US" dirty="0"/>
              <a:t>	</a:t>
            </a:r>
            <a:r>
              <a:rPr lang="en-US" dirty="0" smtClean="0"/>
              <a:t>		cryptogenic stroke: not sure</a:t>
            </a:r>
          </a:p>
          <a:p>
            <a:r>
              <a:rPr lang="en-US" dirty="0"/>
              <a:t>	</a:t>
            </a:r>
            <a:r>
              <a:rPr lang="en-US" b="1" u="sng" dirty="0" smtClean="0"/>
              <a:t>Intracardial hemorrhagic Stroke</a:t>
            </a:r>
            <a:r>
              <a:rPr lang="en-US" u="sng" dirty="0" smtClean="0"/>
              <a:t>: </a:t>
            </a:r>
            <a:r>
              <a:rPr lang="en-US" dirty="0" smtClean="0"/>
              <a:t>Bleeding to brain from aneurysm, </a:t>
            </a:r>
            <a:r>
              <a:rPr lang="en-US" dirty="0" err="1" smtClean="0"/>
              <a:t>htn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12% of all strokes</a:t>
            </a:r>
          </a:p>
          <a:p>
            <a:r>
              <a:rPr lang="en-US" dirty="0"/>
              <a:t>	</a:t>
            </a:r>
            <a:r>
              <a:rPr lang="en-US" dirty="0" smtClean="0"/>
              <a:t>	Caused by: warfarin, heparin, ASA, clopidogrel, </a:t>
            </a:r>
            <a:r>
              <a:rPr lang="en-US" dirty="0" err="1" smtClean="0"/>
              <a:t>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979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9598" y="190500"/>
            <a:ext cx="3954929" cy="5909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Risk Factors:</a:t>
            </a:r>
          </a:p>
          <a:p>
            <a:endParaRPr lang="en-US" dirty="0"/>
          </a:p>
          <a:p>
            <a:r>
              <a:rPr lang="en-US" u="sng" dirty="0" smtClean="0"/>
              <a:t>Non-Modifiable</a:t>
            </a:r>
          </a:p>
          <a:p>
            <a:pPr marL="342900" indent="-342900">
              <a:buAutoNum type="arabicPeriod"/>
            </a:pPr>
            <a:r>
              <a:rPr lang="en-US" dirty="0" smtClean="0"/>
              <a:t>Age</a:t>
            </a:r>
          </a:p>
          <a:p>
            <a:pPr marL="342900" indent="-342900">
              <a:buAutoNum type="arabicPeriod"/>
            </a:pPr>
            <a:r>
              <a:rPr lang="en-US" dirty="0" smtClean="0"/>
              <a:t>Male</a:t>
            </a:r>
          </a:p>
          <a:p>
            <a:pPr marL="342900" indent="-342900">
              <a:buAutoNum type="arabicPeriod"/>
            </a:pPr>
            <a:r>
              <a:rPr lang="en-US" dirty="0" smtClean="0"/>
              <a:t>Non-Caucasian</a:t>
            </a:r>
          </a:p>
          <a:p>
            <a:pPr marL="342900" indent="-342900">
              <a:buAutoNum type="arabicPeriod"/>
            </a:pPr>
            <a:r>
              <a:rPr lang="en-US" dirty="0" smtClean="0"/>
              <a:t>Family of TIA</a:t>
            </a:r>
          </a:p>
          <a:p>
            <a:pPr marL="342900" indent="-342900">
              <a:buAutoNum type="arabicPeriod"/>
            </a:pPr>
            <a:r>
              <a:rPr lang="en-US" dirty="0" smtClean="0"/>
              <a:t>CVA</a:t>
            </a:r>
          </a:p>
          <a:p>
            <a:pPr marL="342900" indent="-342900">
              <a:buAutoNum type="arabicPeriod"/>
            </a:pPr>
            <a:r>
              <a:rPr lang="en-US" dirty="0" smtClean="0"/>
              <a:t>Low birth weight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u="sng" dirty="0" smtClean="0"/>
              <a:t>Modifiable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HTN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A.fib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Lipid</a:t>
            </a:r>
          </a:p>
          <a:p>
            <a:pPr marL="342900" indent="-342900">
              <a:buAutoNum type="arabicPeriod"/>
            </a:pPr>
            <a:r>
              <a:rPr lang="en-US" dirty="0" smtClean="0"/>
              <a:t>DM</a:t>
            </a:r>
          </a:p>
          <a:p>
            <a:pPr marL="342900" indent="-342900">
              <a:buAutoNum type="arabicPeriod"/>
            </a:pPr>
            <a:r>
              <a:rPr lang="en-US" dirty="0" smtClean="0"/>
              <a:t>Obesity</a:t>
            </a:r>
          </a:p>
          <a:p>
            <a:pPr marL="342900" indent="-342900">
              <a:buAutoNum type="arabicPeriod"/>
            </a:pPr>
            <a:r>
              <a:rPr lang="en-US" dirty="0" smtClean="0"/>
              <a:t>Smoking</a:t>
            </a:r>
          </a:p>
          <a:p>
            <a:pPr marL="342900" indent="-342900">
              <a:buAutoNum type="arabicPeriod"/>
            </a:pPr>
            <a:r>
              <a:rPr lang="en-US" dirty="0" smtClean="0"/>
              <a:t>Oral contraceptives &gt; 50 micrograms</a:t>
            </a:r>
          </a:p>
          <a:p>
            <a:pPr marL="342900" indent="-342900">
              <a:buAutoNum type="arabicPeriod"/>
            </a:pPr>
            <a:r>
              <a:rPr lang="en-US" dirty="0" smtClean="0"/>
              <a:t>Drug/alcohol abuse</a:t>
            </a:r>
          </a:p>
          <a:p>
            <a:pPr marL="342900" indent="-342900">
              <a:buAutoNum type="arabicPeriod"/>
            </a:pPr>
            <a:r>
              <a:rPr lang="en-US" dirty="0" smtClean="0"/>
              <a:t>Post </a:t>
            </a:r>
            <a:r>
              <a:rPr lang="en-US" dirty="0" err="1" smtClean="0"/>
              <a:t>menapausal</a:t>
            </a:r>
            <a:r>
              <a:rPr lang="en-US" dirty="0" smtClean="0"/>
              <a:t> hormone therapy</a:t>
            </a:r>
          </a:p>
          <a:p>
            <a:pPr marL="342900" indent="-342900">
              <a:buAutoNum type="arabicPeriod"/>
            </a:pPr>
            <a:r>
              <a:rPr lang="en-US" dirty="0" smtClean="0"/>
              <a:t>Asymptomatic carotid artery disease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537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8666" y="3471334"/>
            <a:ext cx="1225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Blood Flow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364567"/>
              </p:ext>
            </p:extLst>
          </p:nvPr>
        </p:nvGraphicFramePr>
        <p:xfrm>
          <a:off x="338663" y="3840667"/>
          <a:ext cx="8445502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2751"/>
                <a:gridCol w="4222751"/>
              </a:tblGrid>
              <a:tr h="20266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Condition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Blood</a:t>
                      </a:r>
                      <a:r>
                        <a:rPr lang="en-US" b="1" baseline="0" dirty="0" smtClean="0"/>
                        <a:t> Flow</a:t>
                      </a:r>
                      <a:endParaRPr lang="en-US" b="1" dirty="0"/>
                    </a:p>
                  </a:txBody>
                  <a:tcPr/>
                </a:tc>
              </a:tr>
              <a:tr h="205484">
                <a:tc>
                  <a:txBody>
                    <a:bodyPr/>
                    <a:lstStyle/>
                    <a:p>
                      <a:r>
                        <a:rPr lang="en-US" dirty="0" smtClean="0"/>
                        <a:t>Normal Cerebral blood 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 mL/100 g of brain</a:t>
                      </a:r>
                      <a:r>
                        <a:rPr lang="en-US" baseline="0" dirty="0" smtClean="0"/>
                        <a:t> tissue/min</a:t>
                      </a:r>
                      <a:endParaRPr lang="en-US" dirty="0"/>
                    </a:p>
                  </a:txBody>
                  <a:tcPr/>
                </a:tc>
              </a:tr>
              <a:tr h="354671">
                <a:tc>
                  <a:txBody>
                    <a:bodyPr/>
                    <a:lstStyle/>
                    <a:p>
                      <a:r>
                        <a:rPr lang="en-US" dirty="0" smtClean="0"/>
                        <a:t>Neurological dysfunction</a:t>
                      </a:r>
                    </a:p>
                    <a:p>
                      <a:r>
                        <a:rPr lang="en-US" dirty="0" smtClean="0"/>
                        <a:t>(ischemia</a:t>
                      </a:r>
                      <a:r>
                        <a:rPr lang="en-US" baseline="0" dirty="0" smtClean="0"/>
                        <a:t> issues)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 mL/100 g of bran tissue/min</a:t>
                      </a:r>
                      <a:endParaRPr lang="en-US" dirty="0"/>
                    </a:p>
                  </a:txBody>
                  <a:tcPr/>
                </a:tc>
              </a:tr>
              <a:tr h="354671">
                <a:tc>
                  <a:txBody>
                    <a:bodyPr/>
                    <a:lstStyle/>
                    <a:p>
                      <a:r>
                        <a:rPr lang="en-US" dirty="0" smtClean="0"/>
                        <a:t>Penumbra</a:t>
                      </a:r>
                    </a:p>
                    <a:p>
                      <a:r>
                        <a:rPr lang="en-US" dirty="0" smtClean="0"/>
                        <a:t>(ischemic</a:t>
                      </a:r>
                      <a:r>
                        <a:rPr lang="en-US" baseline="0" dirty="0" smtClean="0"/>
                        <a:t> tissue that maintains integrity)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 mL/100 g of brain tissue/min</a:t>
                      </a:r>
                      <a:endParaRPr lang="en-US" dirty="0"/>
                    </a:p>
                  </a:txBody>
                  <a:tcPr/>
                </a:tc>
              </a:tr>
              <a:tr h="354671">
                <a:tc>
                  <a:txBody>
                    <a:bodyPr/>
                    <a:lstStyle/>
                    <a:p>
                      <a:r>
                        <a:rPr lang="en-US" dirty="0" smtClean="0"/>
                        <a:t>Infarction</a:t>
                      </a:r>
                    </a:p>
                    <a:p>
                      <a:r>
                        <a:rPr lang="en-US" dirty="0" smtClean="0"/>
                        <a:t>(irreversible damage)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mL/100 g of brain tissue/min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38663" y="180153"/>
            <a:ext cx="1075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Diagnosis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203122"/>
              </p:ext>
            </p:extLst>
          </p:nvPr>
        </p:nvGraphicFramePr>
        <p:xfrm>
          <a:off x="338664" y="549485"/>
          <a:ext cx="84455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2750"/>
                <a:gridCol w="4222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Computed</a:t>
                      </a:r>
                      <a:r>
                        <a:rPr lang="en-US" baseline="0" dirty="0" smtClean="0"/>
                        <a:t> tomography (CT)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Distinguish hemorrhagic </a:t>
                      </a:r>
                      <a:r>
                        <a:rPr lang="en-US" dirty="0" err="1" smtClean="0"/>
                        <a:t>Vs</a:t>
                      </a:r>
                      <a:r>
                        <a:rPr lang="en-US" dirty="0" smtClean="0"/>
                        <a:t> ischemic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Revels areas</a:t>
                      </a:r>
                      <a:r>
                        <a:rPr lang="en-US" baseline="0" dirty="0" smtClean="0"/>
                        <a:t> of ischemia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EKG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A.Fib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Carotid Doppler (CD)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Extracranial Stenosis (narrow</a:t>
                      </a:r>
                      <a:r>
                        <a:rPr lang="en-US" baseline="0" dirty="0" smtClean="0"/>
                        <a:t> vessel)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Transcranial Doppler (TCD)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Intracranial Stenosis (narrow vessel)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645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5942" y="450940"/>
            <a:ext cx="766233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  <a:p>
            <a:r>
              <a:rPr lang="en-US" dirty="0"/>
              <a:t>Laboratory Tests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CBC, platelet count, PT, PTT</a:t>
            </a:r>
          </a:p>
          <a:p>
            <a:r>
              <a:rPr lang="en-US" dirty="0"/>
              <a:t>Serum electrolytes</a:t>
            </a:r>
          </a:p>
          <a:p>
            <a:r>
              <a:rPr lang="en-US" dirty="0"/>
              <a:t>Blood glucose</a:t>
            </a:r>
          </a:p>
          <a:p>
            <a:r>
              <a:rPr lang="en-US" dirty="0"/>
              <a:t>Arterial blood gas if hypoxia is suspected</a:t>
            </a:r>
          </a:p>
          <a:p>
            <a:r>
              <a:rPr lang="en-US" dirty="0"/>
              <a:t>Renal and hepatic chemistries</a:t>
            </a:r>
          </a:p>
          <a:p>
            <a:r>
              <a:rPr lang="en-US" dirty="0"/>
              <a:t>	Lipid Panel, Homocysteine, Folate, and B12 </a:t>
            </a:r>
          </a:p>
          <a:p>
            <a:r>
              <a:rPr lang="en-US" dirty="0"/>
              <a:t>	Testing for hypercoagulable states </a:t>
            </a:r>
          </a:p>
          <a:p>
            <a:r>
              <a:rPr lang="en-US" dirty="0"/>
              <a:t>		-Protein C/S, antiphospholipid antibody if cause not determined</a:t>
            </a:r>
          </a:p>
        </p:txBody>
      </p:sp>
    </p:spTree>
    <p:extLst>
      <p:ext uri="{BB962C8B-B14F-4D97-AF65-F5344CB8AC3E}">
        <p14:creationId xmlns:p14="http://schemas.microsoft.com/office/powerpoint/2010/main" val="2065338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5707" y="44260"/>
            <a:ext cx="2256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Acute Ischemic Stroke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0466" y="821235"/>
            <a:ext cx="24997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If:</a:t>
            </a:r>
          </a:p>
          <a:p>
            <a:pPr algn="ctr"/>
            <a:r>
              <a:rPr lang="en-US" dirty="0" smtClean="0"/>
              <a:t>No hemorrhage</a:t>
            </a:r>
          </a:p>
          <a:p>
            <a:pPr algn="ctr"/>
            <a:r>
              <a:rPr lang="en-US" dirty="0" smtClean="0"/>
              <a:t>Can Treat &lt; 3 hr of onset</a:t>
            </a:r>
          </a:p>
          <a:p>
            <a:pPr algn="ctr"/>
            <a:r>
              <a:rPr lang="en-US" dirty="0" smtClean="0"/>
              <a:t>&gt; 18 y/o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8892" y="2560924"/>
            <a:ext cx="30828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Alteplase</a:t>
            </a:r>
          </a:p>
          <a:p>
            <a:r>
              <a:rPr lang="en-US" dirty="0" smtClean="0"/>
              <a:t>0.9 mg/kg   Max: 900 mg</a:t>
            </a:r>
          </a:p>
          <a:p>
            <a:r>
              <a:rPr lang="en-US" dirty="0" smtClean="0"/>
              <a:t>10% given IV bolus</a:t>
            </a:r>
          </a:p>
          <a:p>
            <a:r>
              <a:rPr lang="en-US" dirty="0" smtClean="0"/>
              <a:t>90% given infusion over 1 hour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8579" y="4196825"/>
            <a:ext cx="33835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Monitor</a:t>
            </a:r>
          </a:p>
          <a:p>
            <a:r>
              <a:rPr lang="en-US" dirty="0" smtClean="0"/>
              <a:t>BP  &lt; 180/105</a:t>
            </a:r>
            <a:endParaRPr lang="en-US" dirty="0"/>
          </a:p>
          <a:p>
            <a:r>
              <a:rPr lang="en-US" dirty="0" smtClean="0"/>
              <a:t>Bleeding q15 min for 2 hours then</a:t>
            </a:r>
          </a:p>
          <a:p>
            <a:r>
              <a:rPr lang="en-US" dirty="0" smtClean="0"/>
              <a:t>Bleeding q30 min for 6 hours then</a:t>
            </a:r>
          </a:p>
          <a:p>
            <a:r>
              <a:rPr lang="en-US" dirty="0" smtClean="0"/>
              <a:t>Bleeding q1 hour for 24 hours</a:t>
            </a:r>
          </a:p>
        </p:txBody>
      </p:sp>
      <p:cxnSp>
        <p:nvCxnSpPr>
          <p:cNvPr id="9" name="Straight Connector 8"/>
          <p:cNvCxnSpPr>
            <a:stCxn id="4" idx="2"/>
            <a:endCxn id="5" idx="0"/>
          </p:cNvCxnSpPr>
          <p:nvPr/>
        </p:nvCxnSpPr>
        <p:spPr>
          <a:xfrm flipH="1">
            <a:off x="1990343" y="413592"/>
            <a:ext cx="2133456" cy="4076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 flipH="1">
            <a:off x="1990340" y="2021564"/>
            <a:ext cx="3" cy="539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>
          <a:xfrm>
            <a:off x="1990340" y="3761253"/>
            <a:ext cx="0" cy="435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48339" y="797439"/>
            <a:ext cx="3765499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</a:t>
            </a:r>
          </a:p>
          <a:p>
            <a:r>
              <a:rPr lang="en-US" dirty="0" err="1" smtClean="0"/>
              <a:t>Hx</a:t>
            </a:r>
            <a:r>
              <a:rPr lang="en-US" dirty="0" smtClean="0"/>
              <a:t> or current Intracranial hemorrhage</a:t>
            </a:r>
          </a:p>
          <a:p>
            <a:r>
              <a:rPr lang="en-US" dirty="0" smtClean="0"/>
              <a:t>Surgery within 2 weeks</a:t>
            </a:r>
          </a:p>
          <a:p>
            <a:r>
              <a:rPr lang="en-US" dirty="0" smtClean="0"/>
              <a:t>SBP &gt; 185 mmHg, DPB &gt; 110</a:t>
            </a:r>
          </a:p>
          <a:p>
            <a:r>
              <a:rPr lang="en-US" dirty="0" smtClean="0"/>
              <a:t>INR &gt; 1.7</a:t>
            </a:r>
          </a:p>
          <a:p>
            <a:r>
              <a:rPr lang="en-US" dirty="0" smtClean="0"/>
              <a:t>Patients &gt; 80 y/o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64024" y="2932260"/>
            <a:ext cx="394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ASA: 160 – 325 mg within 48 hr of onset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6" idx="2"/>
            <a:endCxn id="17" idx="0"/>
          </p:cNvCxnSpPr>
          <p:nvPr/>
        </p:nvCxnSpPr>
        <p:spPr>
          <a:xfrm>
            <a:off x="6631089" y="2551766"/>
            <a:ext cx="4670" cy="3804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2"/>
            <a:endCxn id="16" idx="0"/>
          </p:cNvCxnSpPr>
          <p:nvPr/>
        </p:nvCxnSpPr>
        <p:spPr>
          <a:xfrm>
            <a:off x="4123799" y="413592"/>
            <a:ext cx="2507290" cy="3838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5236" y="6031405"/>
            <a:ext cx="3570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Prevention of DVT/PE</a:t>
            </a:r>
          </a:p>
          <a:p>
            <a:pPr algn="ctr"/>
            <a:r>
              <a:rPr lang="en-US" dirty="0" smtClean="0"/>
              <a:t>UFH 5000 Units SQ q8h for 24 hours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7" idx="2"/>
            <a:endCxn id="29" idx="0"/>
          </p:cNvCxnSpPr>
          <p:nvPr/>
        </p:nvCxnSpPr>
        <p:spPr>
          <a:xfrm>
            <a:off x="1990340" y="5674153"/>
            <a:ext cx="0" cy="3572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7" idx="2"/>
            <a:endCxn id="46" idx="0"/>
          </p:cNvCxnSpPr>
          <p:nvPr/>
        </p:nvCxnSpPr>
        <p:spPr>
          <a:xfrm>
            <a:off x="6635759" y="3301592"/>
            <a:ext cx="0" cy="17262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123799" y="5027822"/>
            <a:ext cx="50239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Prevention of DVT/PE</a:t>
            </a:r>
          </a:p>
          <a:p>
            <a:pPr algn="ctr"/>
            <a:r>
              <a:rPr lang="en-US" dirty="0" smtClean="0"/>
              <a:t>UFH 5000 Units SQ q8h for 24 hours</a:t>
            </a:r>
          </a:p>
          <a:p>
            <a:pPr algn="ctr"/>
            <a:r>
              <a:rPr lang="en-US" dirty="0" smtClean="0"/>
              <a:t>+</a:t>
            </a:r>
          </a:p>
          <a:p>
            <a:pPr algn="ctr"/>
            <a:r>
              <a:rPr lang="en-US" dirty="0" smtClean="0"/>
              <a:t>If BP &gt; 220/120 w/ MI or edema or aortic dissection</a:t>
            </a:r>
          </a:p>
          <a:p>
            <a:pPr algn="ctr"/>
            <a:r>
              <a:rPr lang="en-US" dirty="0" smtClean="0"/>
              <a:t>Then reduce BP by 20% in 24 hours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956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432127" y="236761"/>
            <a:ext cx="3753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Primary prevention of Ischemic stroke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1743423"/>
            <a:ext cx="38218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 smtClean="0"/>
              <a:t>BP: &lt; 130/80</a:t>
            </a:r>
          </a:p>
          <a:p>
            <a:pPr algn="ctr"/>
            <a:r>
              <a:rPr lang="en-US" dirty="0" smtClean="0"/>
              <a:t>ACE + Thiazide</a:t>
            </a:r>
          </a:p>
          <a:p>
            <a:pPr algn="ctr"/>
            <a:r>
              <a:rPr lang="en-US" dirty="0" smtClean="0"/>
              <a:t>ACE: Perindopril 4 mg PO daily</a:t>
            </a:r>
          </a:p>
          <a:p>
            <a:pPr algn="ctr"/>
            <a:r>
              <a:rPr lang="en-US" dirty="0" smtClean="0"/>
              <a:t>Thiazide: indapamide 2.5 mg PO daily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21855" y="1703804"/>
            <a:ext cx="974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 smtClean="0"/>
              <a:t>Lipid</a:t>
            </a:r>
            <a:r>
              <a:rPr lang="en-US" dirty="0" smtClean="0"/>
              <a:t>: </a:t>
            </a:r>
          </a:p>
          <a:p>
            <a:pPr algn="ctr"/>
            <a:r>
              <a:rPr lang="en-US" dirty="0" smtClean="0"/>
              <a:t>LDL &lt; 70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06271" y="1703804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 smtClean="0"/>
              <a:t>DM</a:t>
            </a:r>
          </a:p>
          <a:p>
            <a:pPr algn="ctr"/>
            <a:r>
              <a:rPr lang="en-US" dirty="0" smtClean="0"/>
              <a:t>HgA1c &lt; 7%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673667" y="1703804"/>
            <a:ext cx="2039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Men 45 – 79 y/o</a:t>
            </a:r>
          </a:p>
          <a:p>
            <a:r>
              <a:rPr lang="en-US" dirty="0" smtClean="0"/>
              <a:t>Women 55 – 79 y/o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295877" y="3209229"/>
            <a:ext cx="29796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ASA 81 mg</a:t>
            </a:r>
          </a:p>
          <a:p>
            <a:pPr algn="ctr"/>
            <a:r>
              <a:rPr lang="en-US" dirty="0" smtClean="0"/>
              <a:t>Men for MI prevention</a:t>
            </a:r>
          </a:p>
          <a:p>
            <a:pPr algn="ctr"/>
            <a:r>
              <a:rPr lang="en-US" dirty="0" smtClean="0"/>
              <a:t>Women for stroke prevention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6" idx="2"/>
            <a:endCxn id="19" idx="0"/>
          </p:cNvCxnSpPr>
          <p:nvPr/>
        </p:nvCxnSpPr>
        <p:spPr>
          <a:xfrm>
            <a:off x="5750037" y="2350135"/>
            <a:ext cx="1035679" cy="8590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2"/>
            <a:endCxn id="19" idx="0"/>
          </p:cNvCxnSpPr>
          <p:nvPr/>
        </p:nvCxnSpPr>
        <p:spPr>
          <a:xfrm flipH="1">
            <a:off x="6785716" y="2350135"/>
            <a:ext cx="907615" cy="8590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3" idx="2"/>
            <a:endCxn id="14" idx="0"/>
          </p:cNvCxnSpPr>
          <p:nvPr/>
        </p:nvCxnSpPr>
        <p:spPr>
          <a:xfrm flipH="1">
            <a:off x="1910928" y="606093"/>
            <a:ext cx="2397975" cy="11373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3" idx="2"/>
            <a:endCxn id="15" idx="0"/>
          </p:cNvCxnSpPr>
          <p:nvPr/>
        </p:nvCxnSpPr>
        <p:spPr>
          <a:xfrm>
            <a:off x="4308903" y="606093"/>
            <a:ext cx="0" cy="10977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3" idx="2"/>
            <a:endCxn id="16" idx="0"/>
          </p:cNvCxnSpPr>
          <p:nvPr/>
        </p:nvCxnSpPr>
        <p:spPr>
          <a:xfrm>
            <a:off x="4308903" y="606093"/>
            <a:ext cx="1441134" cy="10977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3" idx="2"/>
            <a:endCxn id="18" idx="0"/>
          </p:cNvCxnSpPr>
          <p:nvPr/>
        </p:nvCxnSpPr>
        <p:spPr>
          <a:xfrm>
            <a:off x="4308903" y="606093"/>
            <a:ext cx="3384428" cy="10977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567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26302" y="236761"/>
            <a:ext cx="3999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Secondary prevention of Ischemic stroke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Hx</a:t>
            </a:r>
            <a:r>
              <a:rPr lang="en-US" dirty="0" smtClean="0"/>
              <a:t> now treat)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46268" y="1485138"/>
            <a:ext cx="2759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Include Primary Prevention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 flipH="1">
            <a:off x="4925932" y="883092"/>
            <a:ext cx="1" cy="6020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85552" y="3589154"/>
            <a:ext cx="2749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With </a:t>
            </a:r>
            <a:r>
              <a:rPr lang="en-US" dirty="0" err="1" smtClean="0"/>
              <a:t>A.fib</a:t>
            </a:r>
            <a:endParaRPr lang="en-US" dirty="0" smtClean="0"/>
          </a:p>
          <a:p>
            <a:pPr algn="ctr"/>
            <a:r>
              <a:rPr lang="en-US" dirty="0" smtClean="0"/>
              <a:t>Or high risk cardiac sources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6019" y="4501888"/>
            <a:ext cx="1011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CHAD </a:t>
            </a:r>
            <a:r>
              <a:rPr lang="en-US" dirty="0"/>
              <a:t>≤1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82935" y="4501888"/>
            <a:ext cx="1063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CHAD &gt; 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52131" y="5587123"/>
            <a:ext cx="84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ASA 81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21677" y="5587123"/>
            <a:ext cx="1185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Warfarin 5</a:t>
            </a:r>
            <a:endParaRPr lang="en-US" dirty="0"/>
          </a:p>
        </p:txBody>
      </p:sp>
      <p:cxnSp>
        <p:nvCxnSpPr>
          <p:cNvPr id="15" name="Straight Connector 14"/>
          <p:cNvCxnSpPr>
            <a:stCxn id="10" idx="2"/>
            <a:endCxn id="12" idx="0"/>
          </p:cNvCxnSpPr>
          <p:nvPr/>
        </p:nvCxnSpPr>
        <p:spPr>
          <a:xfrm>
            <a:off x="1271664" y="4871220"/>
            <a:ext cx="2480" cy="7159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2"/>
            <a:endCxn id="13" idx="0"/>
          </p:cNvCxnSpPr>
          <p:nvPr/>
        </p:nvCxnSpPr>
        <p:spPr>
          <a:xfrm>
            <a:off x="3614673" y="4871220"/>
            <a:ext cx="0" cy="7159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2"/>
            <a:endCxn id="11" idx="0"/>
          </p:cNvCxnSpPr>
          <p:nvPr/>
        </p:nvCxnSpPr>
        <p:spPr>
          <a:xfrm>
            <a:off x="2560288" y="4235485"/>
            <a:ext cx="1054385" cy="2664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9" idx="2"/>
            <a:endCxn id="10" idx="0"/>
          </p:cNvCxnSpPr>
          <p:nvPr/>
        </p:nvCxnSpPr>
        <p:spPr>
          <a:xfrm flipH="1">
            <a:off x="1271664" y="4235485"/>
            <a:ext cx="1288624" cy="2664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472772" y="2711991"/>
            <a:ext cx="2175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Cardioembolic stroke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468102" y="2711991"/>
            <a:ext cx="33552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Non-cardioembolic stroke such as</a:t>
            </a:r>
          </a:p>
          <a:p>
            <a:r>
              <a:rPr lang="en-US" dirty="0" smtClean="0"/>
              <a:t>Atherothrombotic: plaque</a:t>
            </a:r>
          </a:p>
          <a:p>
            <a:r>
              <a:rPr lang="en-US" dirty="0" smtClean="0"/>
              <a:t>Lacunar: narrow vessel</a:t>
            </a:r>
          </a:p>
          <a:p>
            <a:r>
              <a:rPr lang="en-US" dirty="0" smtClean="0"/>
              <a:t>Cryptogenic (unknown)</a:t>
            </a:r>
            <a:endParaRPr lang="en-US" dirty="0"/>
          </a:p>
        </p:txBody>
      </p:sp>
      <p:cxnSp>
        <p:nvCxnSpPr>
          <p:cNvPr id="36" name="Straight Connector 35"/>
          <p:cNvCxnSpPr>
            <a:stCxn id="5" idx="2"/>
            <a:endCxn id="33" idx="0"/>
          </p:cNvCxnSpPr>
          <p:nvPr/>
        </p:nvCxnSpPr>
        <p:spPr>
          <a:xfrm flipH="1">
            <a:off x="2560288" y="1854470"/>
            <a:ext cx="2365644" cy="8575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3" idx="2"/>
            <a:endCxn id="9" idx="0"/>
          </p:cNvCxnSpPr>
          <p:nvPr/>
        </p:nvCxnSpPr>
        <p:spPr>
          <a:xfrm>
            <a:off x="2560288" y="3081323"/>
            <a:ext cx="0" cy="5078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5" idx="2"/>
            <a:endCxn id="34" idx="0"/>
          </p:cNvCxnSpPr>
          <p:nvPr/>
        </p:nvCxnSpPr>
        <p:spPr>
          <a:xfrm>
            <a:off x="4925932" y="1854470"/>
            <a:ext cx="2219785" cy="8575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17386" y="4541508"/>
            <a:ext cx="12566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ASA 81</a:t>
            </a:r>
          </a:p>
          <a:p>
            <a:pPr algn="ctr"/>
            <a:r>
              <a:rPr lang="en-US" dirty="0" smtClean="0"/>
              <a:t>Or</a:t>
            </a:r>
          </a:p>
          <a:p>
            <a:pPr algn="ctr"/>
            <a:r>
              <a:rPr lang="en-US" dirty="0" smtClean="0"/>
              <a:t>Clopidogrel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34" idx="2"/>
            <a:endCxn id="47" idx="0"/>
          </p:cNvCxnSpPr>
          <p:nvPr/>
        </p:nvCxnSpPr>
        <p:spPr>
          <a:xfrm>
            <a:off x="7145717" y="3912320"/>
            <a:ext cx="0" cy="6291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31825" y="6288360"/>
            <a:ext cx="2084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reoccurring stroke</a:t>
            </a:r>
            <a:endParaRPr lang="en-US" dirty="0"/>
          </a:p>
        </p:txBody>
      </p:sp>
      <p:cxnSp>
        <p:nvCxnSpPr>
          <p:cNvPr id="59" name="Straight Connector 58"/>
          <p:cNvCxnSpPr>
            <a:stCxn id="12" idx="2"/>
            <a:endCxn id="55" idx="0"/>
          </p:cNvCxnSpPr>
          <p:nvPr/>
        </p:nvCxnSpPr>
        <p:spPr>
          <a:xfrm>
            <a:off x="1274144" y="5956455"/>
            <a:ext cx="0" cy="3319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5" idx="3"/>
            <a:endCxn id="13" idx="2"/>
          </p:cNvCxnSpPr>
          <p:nvPr/>
        </p:nvCxnSpPr>
        <p:spPr>
          <a:xfrm flipV="1">
            <a:off x="2316463" y="5956455"/>
            <a:ext cx="1298210" cy="516571"/>
          </a:xfrm>
          <a:prstGeom prst="straightConnector1">
            <a:avLst/>
          </a:prstGeom>
          <a:ln>
            <a:solidFill>
              <a:schemeClr val="accent1">
                <a:alpha val="38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509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326" y="73457"/>
            <a:ext cx="4574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If Reoccurring ischemic stroke within 6 months</a:t>
            </a:r>
          </a:p>
          <a:p>
            <a:pPr algn="ctr"/>
            <a:r>
              <a:rPr lang="en-US" dirty="0" smtClean="0"/>
              <a:t>AND</a:t>
            </a:r>
          </a:p>
          <a:p>
            <a:pPr algn="ctr"/>
            <a:r>
              <a:rPr lang="en-US" dirty="0" smtClean="0"/>
              <a:t>Has Stenosis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338211"/>
              </p:ext>
            </p:extLst>
          </p:nvPr>
        </p:nvGraphicFramePr>
        <p:xfrm>
          <a:off x="525932" y="5245781"/>
          <a:ext cx="8159097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6821"/>
                <a:gridCol w="2346547"/>
                <a:gridCol w="40257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Stenosis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 narrowed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Carotid </a:t>
                      </a:r>
                      <a:r>
                        <a:rPr lang="en-US" dirty="0" err="1" smtClean="0"/>
                        <a:t>Endarectomy</a:t>
                      </a:r>
                      <a:r>
                        <a:rPr lang="en-US" dirty="0" smtClean="0"/>
                        <a:t> (CEA)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Severe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r>
                        <a:rPr lang="en-US" baseline="0" dirty="0" smtClean="0"/>
                        <a:t> – 99%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r>
                        <a:rPr lang="en-US" baseline="0" dirty="0" smtClean="0"/>
                        <a:t> – 70%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Probably (depends on co-morbidities)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 50%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628290" y="1673073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Moderate Stenosis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04461" y="1734215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Stenosis &lt; 50%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80901" y="2733970"/>
            <a:ext cx="2449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Carotid enterectomy: </a:t>
            </a:r>
          </a:p>
          <a:p>
            <a:pPr algn="ctr"/>
            <a:r>
              <a:rPr lang="en-US" dirty="0" smtClean="0"/>
              <a:t>cut a piece of artery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57121" y="27623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No CEA</a:t>
            </a:r>
            <a:endParaRPr lang="en-US" dirty="0"/>
          </a:p>
        </p:txBody>
      </p:sp>
      <p:cxnSp>
        <p:nvCxnSpPr>
          <p:cNvPr id="11" name="Straight Connector 10"/>
          <p:cNvCxnSpPr>
            <a:stCxn id="4" idx="2"/>
            <a:endCxn id="6" idx="0"/>
          </p:cNvCxnSpPr>
          <p:nvPr/>
        </p:nvCxnSpPr>
        <p:spPr>
          <a:xfrm flipH="1">
            <a:off x="4605481" y="996787"/>
            <a:ext cx="2" cy="6762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7" idx="0"/>
          </p:cNvCxnSpPr>
          <p:nvPr/>
        </p:nvCxnSpPr>
        <p:spPr>
          <a:xfrm>
            <a:off x="4605483" y="996787"/>
            <a:ext cx="3090220" cy="7374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8" idx="0"/>
          </p:cNvCxnSpPr>
          <p:nvPr/>
        </p:nvCxnSpPr>
        <p:spPr>
          <a:xfrm>
            <a:off x="4605481" y="2042405"/>
            <a:ext cx="0" cy="6915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  <a:endCxn id="9" idx="0"/>
          </p:cNvCxnSpPr>
          <p:nvPr/>
        </p:nvCxnSpPr>
        <p:spPr>
          <a:xfrm>
            <a:off x="7695703" y="2103547"/>
            <a:ext cx="0" cy="6588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93751" y="1673073"/>
            <a:ext cx="23194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Severe Stenosis</a:t>
            </a:r>
            <a:endParaRPr lang="en-US" dirty="0"/>
          </a:p>
        </p:txBody>
      </p:sp>
      <p:cxnSp>
        <p:nvCxnSpPr>
          <p:cNvPr id="33" name="Straight Connector 32"/>
          <p:cNvCxnSpPr>
            <a:stCxn id="4" idx="2"/>
            <a:endCxn id="31" idx="0"/>
          </p:cNvCxnSpPr>
          <p:nvPr/>
        </p:nvCxnSpPr>
        <p:spPr>
          <a:xfrm flipH="1">
            <a:off x="1353492" y="996787"/>
            <a:ext cx="3251991" cy="6762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28912" y="2734749"/>
            <a:ext cx="2449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Carotid enterectomy: </a:t>
            </a:r>
          </a:p>
          <a:p>
            <a:pPr algn="ctr"/>
            <a:r>
              <a:rPr lang="en-US" dirty="0" smtClean="0"/>
              <a:t>cut a piece of artery</a:t>
            </a:r>
          </a:p>
        </p:txBody>
      </p:sp>
      <p:cxnSp>
        <p:nvCxnSpPr>
          <p:cNvPr id="38" name="Straight Arrow Connector 37"/>
          <p:cNvCxnSpPr>
            <a:stCxn id="31" idx="2"/>
            <a:endCxn id="36" idx="0"/>
          </p:cNvCxnSpPr>
          <p:nvPr/>
        </p:nvCxnSpPr>
        <p:spPr>
          <a:xfrm>
            <a:off x="1353492" y="2042405"/>
            <a:ext cx="0" cy="6923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66258" y="3907653"/>
            <a:ext cx="21744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Else if </a:t>
            </a:r>
          </a:p>
          <a:p>
            <a:pPr algn="ctr"/>
            <a:r>
              <a:rPr lang="en-US" dirty="0" smtClean="0"/>
              <a:t>Surgery is difficult</a:t>
            </a:r>
          </a:p>
          <a:p>
            <a:pPr algn="ctr"/>
            <a:r>
              <a:rPr lang="en-US" dirty="0" smtClean="0"/>
              <a:t>Then</a:t>
            </a:r>
          </a:p>
          <a:p>
            <a:pPr algn="ctr"/>
            <a:r>
              <a:rPr lang="en-US" dirty="0" smtClean="0"/>
              <a:t>Angioplasty (balloon)</a:t>
            </a:r>
            <a:endParaRPr lang="en-US" dirty="0"/>
          </a:p>
        </p:txBody>
      </p:sp>
      <p:cxnSp>
        <p:nvCxnSpPr>
          <p:cNvPr id="42" name="Straight Connector 41"/>
          <p:cNvCxnSpPr>
            <a:stCxn id="36" idx="2"/>
            <a:endCxn id="40" idx="0"/>
          </p:cNvCxnSpPr>
          <p:nvPr/>
        </p:nvCxnSpPr>
        <p:spPr>
          <a:xfrm>
            <a:off x="1353492" y="3381080"/>
            <a:ext cx="0" cy="5265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772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77106" y="1765565"/>
            <a:ext cx="2059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Hemorrhagic Stroke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38172" y="2841751"/>
            <a:ext cx="3736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Nimodipine 60 mg PO q4h for 21 days</a:t>
            </a:r>
          </a:p>
          <a:p>
            <a:pPr algn="ctr"/>
            <a:r>
              <a:rPr lang="en-US" dirty="0" smtClean="0"/>
              <a:t>Nimodipine is a non-DPH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2"/>
            <a:endCxn id="7" idx="0"/>
          </p:cNvCxnSpPr>
          <p:nvPr/>
        </p:nvCxnSpPr>
        <p:spPr>
          <a:xfrm>
            <a:off x="3806632" y="2134897"/>
            <a:ext cx="0" cy="7068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814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695</Words>
  <Application>Microsoft Macintosh PowerPoint</Application>
  <PresentationFormat>On-screen Show (4:3)</PresentationFormat>
  <Paragraphs>170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Do</dc:creator>
  <cp:lastModifiedBy>Leon Do</cp:lastModifiedBy>
  <cp:revision>60</cp:revision>
  <dcterms:created xsi:type="dcterms:W3CDTF">2012-04-26T00:53:23Z</dcterms:created>
  <dcterms:modified xsi:type="dcterms:W3CDTF">2012-04-26T02:48:02Z</dcterms:modified>
</cp:coreProperties>
</file>