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2" r:id="rId2"/>
    <p:sldId id="257" r:id="rId3"/>
    <p:sldId id="256" r:id="rId4"/>
    <p:sldId id="279" r:id="rId5"/>
    <p:sldId id="277" r:id="rId6"/>
    <p:sldId id="278" r:id="rId7"/>
    <p:sldId id="265" r:id="rId8"/>
    <p:sldId id="263" r:id="rId9"/>
    <p:sldId id="266" r:id="rId10"/>
    <p:sldId id="267" r:id="rId11"/>
    <p:sldId id="264" r:id="rId12"/>
    <p:sldId id="281" r:id="rId13"/>
    <p:sldId id="261" r:id="rId14"/>
    <p:sldId id="262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59" r:id="rId25"/>
    <p:sldId id="258" r:id="rId26"/>
    <p:sldId id="268" r:id="rId27"/>
    <p:sldId id="260" r:id="rId28"/>
  </p:sldIdLst>
  <p:sldSz cx="9144000" cy="6858000" type="screen4x3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9F94F0-E3E3-5549-8BEF-0D91A01BCE55}">
          <p14:sldIdLst>
            <p14:sldId id="282"/>
            <p14:sldId id="257"/>
            <p14:sldId id="256"/>
          </p14:sldIdLst>
        </p14:section>
        <p14:section name="Tx Progression" id="{F4380C4B-B2EB-3C4F-90FB-5DE5D91D84E5}">
          <p14:sldIdLst>
            <p14:sldId id="279"/>
            <p14:sldId id="277"/>
            <p14:sldId id="278"/>
          </p14:sldIdLst>
        </p14:section>
        <p14:section name="Iron" id="{AFE50CCF-0A94-1840-9879-4501876EF6AB}">
          <p14:sldIdLst>
            <p14:sldId id="265"/>
            <p14:sldId id="263"/>
            <p14:sldId id="266"/>
            <p14:sldId id="267"/>
          </p14:sldIdLst>
        </p14:section>
        <p14:section name="ESA" id="{98BC83F6-4879-AB4D-8C84-702F085DE70C}">
          <p14:sldIdLst>
            <p14:sldId id="264"/>
            <p14:sldId id="281"/>
            <p14:sldId id="261"/>
            <p14:sldId id="262"/>
            <p14:sldId id="280"/>
          </p14:sldIdLst>
        </p14:section>
        <p14:section name="Parathyroid" id="{A00E789C-2D90-5B4D-9428-775AFF9B03D3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Potassium" id="{4F44AC0B-1804-DD4E-B973-531BF2AEC68A}">
          <p14:sldIdLst>
            <p14:sldId id="275"/>
            <p14:sldId id="276"/>
          </p14:sldIdLst>
        </p14:section>
        <p14:section name="HTN" id="{9BDE4860-B3DB-A247-ACD4-7522BFF58B0C}">
          <p14:sldIdLst>
            <p14:sldId id="259"/>
            <p14:sldId id="258"/>
          </p14:sldIdLst>
        </p14:section>
        <p14:section name="Other Co-morbidities" id="{68B00518-6E20-ED41-804B-D7CD382C64CF}">
          <p14:sldIdLst>
            <p14:sldId id="26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8" autoAdjust="0"/>
    <p:restoredTop sz="79810" autoAdjust="0"/>
  </p:normalViewPr>
  <p:slideViewPr>
    <p:cSldViewPr snapToGrid="0" snapToObjects="1">
      <p:cViewPr varScale="1">
        <p:scale>
          <a:sx n="70" d="100"/>
          <a:sy n="70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4F6434F-DDAE-497A-95A0-7722F5EA0B06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5718C99-27AA-4A03-A841-AF68D4DC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C89CF8F-22D7-314F-8110-6578BB225143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764B2F81-9FF8-2347-A775-F4D5C89AB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ronic_renal_failure" TargetMode="External"/><Relationship Id="rId4" Type="http://schemas.openxmlformats.org/officeDocument/2006/relationships/hyperlink" Target="http://en.wikipedia.org/wiki/Kidneys" TargetMode="External"/><Relationship Id="rId5" Type="http://schemas.openxmlformats.org/officeDocument/2006/relationships/hyperlink" Target="http://en.wikipedia.org/wiki/Vitamin_D" TargetMode="External"/><Relationship Id="rId6" Type="http://schemas.openxmlformats.org/officeDocument/2006/relationships/hyperlink" Target="http://en.wikipedia.org/wiki/Phosphate" TargetMode="External"/><Relationship Id="rId7" Type="http://schemas.openxmlformats.org/officeDocument/2006/relationships/hyperlink" Target="http://en.wikipedia.org/wiki/Calcium_phosphat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Glomerular filtration rate (GFR) describes the flow rate of filtered fluid through the kidney. Creatinine clearance rate (</a:t>
            </a:r>
            <a:r>
              <a:rPr lang="en-US" dirty="0" err="1" smtClean="0"/>
              <a:t>CCr</a:t>
            </a:r>
            <a:r>
              <a:rPr lang="en-US" dirty="0" smtClean="0"/>
              <a:t> or CrCl) is the volume of blood plasma that is cleared of creatinine per unit time and is a useful measure for approximating the GFR.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MDRD4 equation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used to determine a patient’s “Stage” of CKD (Stage 1-5) while the 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Cockcroft-Gault equation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used to estimate GFR and allow one to make 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dose adjustment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renally dosed medications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0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TIW = tree times weekly</a:t>
            </a:r>
          </a:p>
          <a:p>
            <a:r>
              <a:rPr lang="en-US" dirty="0" err="1" smtClean="0"/>
              <a:t>Vit</a:t>
            </a:r>
            <a:r>
              <a:rPr lang="en-US" dirty="0" smtClean="0"/>
              <a:t> D decreases PTH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9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Lipids, Proteins, Salt, Immunizations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2458">
              <a:defRPr/>
            </a:pPr>
            <a:r>
              <a:rPr lang="en-US" b="1" i="1" dirty="0" smtClean="0"/>
              <a:t>Goal</a:t>
            </a:r>
            <a:r>
              <a:rPr lang="en-US" b="1" dirty="0" smtClean="0"/>
              <a:t>:</a:t>
            </a:r>
            <a:r>
              <a:rPr lang="en-US" dirty="0" smtClean="0"/>
              <a:t> to prevent iron deficiency and maintain adequate iron stores in order to achieve and maintain Hct &gt;33%-36% with concomitant epoetin therapy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ESA erythropoiesis-stimulating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normal Hb level for males is 14 to 18 g/dl; that for females is 12 to 16 g/dl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2458">
              <a:defRPr/>
            </a:pPr>
            <a:r>
              <a:rPr lang="en-US" dirty="0" smtClean="0">
                <a:hlinkClick r:id="rId3"/>
              </a:rPr>
              <a:t>Chronic renal failure is the most common cause of secondary hyperparathyroidism. Failing </a:t>
            </a:r>
            <a:r>
              <a:rPr lang="en-US" dirty="0" smtClean="0">
                <a:hlinkClick r:id="rId4"/>
              </a:rPr>
              <a:t>kidneys do not convert enough </a:t>
            </a:r>
            <a:r>
              <a:rPr lang="en-US" dirty="0" smtClean="0">
                <a:hlinkClick r:id="rId5"/>
              </a:rPr>
              <a:t>vitamin D to its active form, and they do not adequately excrete </a:t>
            </a:r>
            <a:r>
              <a:rPr lang="en-US" dirty="0" smtClean="0">
                <a:hlinkClick r:id="rId6"/>
              </a:rPr>
              <a:t>phosphate. When this happens, insoluble </a:t>
            </a:r>
            <a:r>
              <a:rPr lang="en-US" dirty="0" smtClean="0">
                <a:hlinkClick r:id="rId7"/>
              </a:rPr>
              <a:t>calcium phosphate forms in the body and removes calcium from the circulation. Both processes lead to hypocalcemia and hence secondary hyperparathyroidism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can derive a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corrected calcium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(also known as adjusted calcium) level, to allow for the change in total calcium due to the change in albumin-bound calcium. </a:t>
            </a: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gives an estimate of what the total calcium level would be if the albumin were a specified normal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with</a:t>
            </a:r>
            <a:r>
              <a:rPr lang="en-US" baseline="0" dirty="0" smtClean="0"/>
              <a:t> meals so that it binds to phosphate in gut </a:t>
            </a:r>
          </a:p>
          <a:p>
            <a:endParaRPr lang="en-US" dirty="0" smtClean="0"/>
          </a:p>
          <a:p>
            <a:r>
              <a:rPr lang="en-US" dirty="0" smtClean="0"/>
              <a:t>calcium acetate results</a:t>
            </a:r>
            <a:r>
              <a:rPr lang="en-US" baseline="0" dirty="0" smtClean="0"/>
              <a:t> in </a:t>
            </a:r>
            <a:r>
              <a:rPr lang="en-US" baseline="0" smtClean="0"/>
              <a:t>lower risk of</a:t>
            </a:r>
            <a:r>
              <a:rPr lang="en-US" smtClean="0"/>
              <a:t> </a:t>
            </a:r>
            <a:r>
              <a:rPr lang="en-US" dirty="0" err="1" smtClean="0"/>
              <a:t>hypercalcaemia</a:t>
            </a:r>
            <a:r>
              <a:rPr lang="en-US" dirty="0" smtClean="0"/>
              <a:t> as compared to calcium carbonate</a:t>
            </a:r>
          </a:p>
          <a:p>
            <a:endParaRPr lang="en-US" dirty="0" smtClean="0"/>
          </a:p>
          <a:p>
            <a:r>
              <a:rPr lang="en-US" dirty="0" smtClean="0"/>
              <a:t>Aluminum and Mag is used</a:t>
            </a:r>
            <a:r>
              <a:rPr lang="en-US" baseline="0" dirty="0" smtClean="0"/>
              <a:t> less b/c accumulation = toxicity such as osteomalacia (soft bones)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B2F81-9FF8-2347-A775-F4D5C89AB6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6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3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BBC4-E340-3841-A7AE-50F3E560526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D39B-0A95-5246-806B-8D2232FA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4396" y="155308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CKD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3892" y="1211019"/>
            <a:ext cx="15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Renal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5635" y="1191306"/>
            <a:ext cx="112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Endocrine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5148" y="1264239"/>
            <a:ext cx="11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Metabolic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913" y="315644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Diagnosis:</a:t>
            </a:r>
          </a:p>
          <a:p>
            <a:pPr algn="ctr"/>
            <a:r>
              <a:rPr lang="en-US" dirty="0" smtClean="0"/>
              <a:t>Stage using GFR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7000" y="2094719"/>
            <a:ext cx="62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Iron: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294" y="4338311"/>
            <a:ext cx="68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Tx:</a:t>
            </a:r>
          </a:p>
          <a:p>
            <a:pPr algn="ctr"/>
            <a:r>
              <a:rPr lang="en-US" dirty="0" smtClean="0"/>
              <a:t>ACE-I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73" y="5832968"/>
            <a:ext cx="1871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Goal:</a:t>
            </a:r>
          </a:p>
          <a:p>
            <a:pPr algn="ctr"/>
            <a:r>
              <a:rPr lang="en-US" dirty="0" smtClean="0"/>
              <a:t> lower BP</a:t>
            </a:r>
          </a:p>
          <a:p>
            <a:pPr algn="ctr"/>
            <a:r>
              <a:rPr lang="en-US" dirty="0" smtClean="0"/>
              <a:t>Lower proteinuria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2"/>
            <a:endCxn id="12" idx="0"/>
          </p:cNvCxnSpPr>
          <p:nvPr/>
        </p:nvCxnSpPr>
        <p:spPr>
          <a:xfrm>
            <a:off x="929452" y="3802775"/>
            <a:ext cx="20267" cy="535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2"/>
            <a:endCxn id="13" idx="0"/>
          </p:cNvCxnSpPr>
          <p:nvPr/>
        </p:nvCxnSpPr>
        <p:spPr>
          <a:xfrm>
            <a:off x="949719" y="4984642"/>
            <a:ext cx="23136" cy="848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80230" y="2094719"/>
            <a:ext cx="110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Vitamin 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5623" y="4345358"/>
            <a:ext cx="1787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Tx Stage 5:</a:t>
            </a:r>
          </a:p>
          <a:p>
            <a:pPr algn="ctr"/>
            <a:r>
              <a:rPr lang="en-US" dirty="0"/>
              <a:t>Vitamin D </a:t>
            </a:r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24571" y="5868967"/>
            <a:ext cx="148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Goal:</a:t>
            </a:r>
          </a:p>
          <a:p>
            <a:pPr algn="ctr"/>
            <a:r>
              <a:rPr lang="en-US" dirty="0" smtClean="0"/>
              <a:t>PTH 150 - 300</a:t>
            </a:r>
          </a:p>
        </p:txBody>
      </p:sp>
      <p:cxnSp>
        <p:nvCxnSpPr>
          <p:cNvPr id="28" name="Straight Connector 27"/>
          <p:cNvCxnSpPr>
            <a:stCxn id="7" idx="2"/>
            <a:endCxn id="24" idx="0"/>
          </p:cNvCxnSpPr>
          <p:nvPr/>
        </p:nvCxnSpPr>
        <p:spPr>
          <a:xfrm>
            <a:off x="5320812" y="1633571"/>
            <a:ext cx="14092" cy="461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2"/>
            <a:endCxn id="95" idx="0"/>
          </p:cNvCxnSpPr>
          <p:nvPr/>
        </p:nvCxnSpPr>
        <p:spPr>
          <a:xfrm>
            <a:off x="5334904" y="2464051"/>
            <a:ext cx="45662" cy="70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2"/>
            <a:endCxn id="26" idx="0"/>
          </p:cNvCxnSpPr>
          <p:nvPr/>
        </p:nvCxnSpPr>
        <p:spPr>
          <a:xfrm>
            <a:off x="5369276" y="4991689"/>
            <a:ext cx="0" cy="877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52069" y="2094719"/>
            <a:ext cx="118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Phosphate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1127" y="2068162"/>
            <a:ext cx="10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Filtration</a:t>
            </a:r>
            <a:endParaRPr lang="en-US" dirty="0"/>
          </a:p>
        </p:txBody>
      </p:sp>
      <p:cxnSp>
        <p:nvCxnSpPr>
          <p:cNvPr id="44" name="Straight Connector 43"/>
          <p:cNvCxnSpPr>
            <a:stCxn id="5" idx="2"/>
            <a:endCxn id="42" idx="0"/>
          </p:cNvCxnSpPr>
          <p:nvPr/>
        </p:nvCxnSpPr>
        <p:spPr>
          <a:xfrm flipH="1">
            <a:off x="929452" y="1580351"/>
            <a:ext cx="1294286" cy="487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2"/>
            <a:endCxn id="38" idx="0"/>
          </p:cNvCxnSpPr>
          <p:nvPr/>
        </p:nvCxnSpPr>
        <p:spPr>
          <a:xfrm>
            <a:off x="2223738" y="1580351"/>
            <a:ext cx="919580" cy="514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9" idx="0"/>
          </p:cNvCxnSpPr>
          <p:nvPr/>
        </p:nvCxnSpPr>
        <p:spPr>
          <a:xfrm>
            <a:off x="929452" y="2437494"/>
            <a:ext cx="0" cy="71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12564" y="21307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RBC</a:t>
            </a:r>
            <a:endParaRPr lang="en-US" dirty="0"/>
          </a:p>
        </p:txBody>
      </p:sp>
      <p:cxnSp>
        <p:nvCxnSpPr>
          <p:cNvPr id="54" name="Straight Connector 53"/>
          <p:cNvCxnSpPr>
            <a:stCxn id="6" idx="2"/>
            <a:endCxn id="11" idx="0"/>
          </p:cNvCxnSpPr>
          <p:nvPr/>
        </p:nvCxnSpPr>
        <p:spPr>
          <a:xfrm flipH="1">
            <a:off x="7051036" y="1560638"/>
            <a:ext cx="719023" cy="53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2"/>
            <a:endCxn id="52" idx="0"/>
          </p:cNvCxnSpPr>
          <p:nvPr/>
        </p:nvCxnSpPr>
        <p:spPr>
          <a:xfrm>
            <a:off x="7770059" y="1560638"/>
            <a:ext cx="727199" cy="57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10737" y="3103223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Diagnosis:</a:t>
            </a:r>
          </a:p>
          <a:p>
            <a:r>
              <a:rPr lang="en-US" dirty="0" smtClean="0"/>
              <a:t>TSAT &lt; 30%</a:t>
            </a:r>
            <a:endParaRPr lang="en-US" dirty="0"/>
          </a:p>
        </p:txBody>
      </p:sp>
      <p:cxnSp>
        <p:nvCxnSpPr>
          <p:cNvPr id="61" name="Straight Connector 60"/>
          <p:cNvCxnSpPr>
            <a:stCxn id="11" idx="2"/>
            <a:endCxn id="59" idx="0"/>
          </p:cNvCxnSpPr>
          <p:nvPr/>
        </p:nvCxnSpPr>
        <p:spPr>
          <a:xfrm flipH="1">
            <a:off x="7048091" y="2464051"/>
            <a:ext cx="2945" cy="639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64938" y="4364039"/>
            <a:ext cx="56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</a:t>
            </a:r>
          </a:p>
          <a:p>
            <a:r>
              <a:rPr lang="en-US" dirty="0" smtClean="0"/>
              <a:t>Iron</a:t>
            </a:r>
            <a:endParaRPr lang="en-US" dirty="0"/>
          </a:p>
        </p:txBody>
      </p:sp>
      <p:cxnSp>
        <p:nvCxnSpPr>
          <p:cNvPr id="64" name="Straight Connector 63"/>
          <p:cNvCxnSpPr>
            <a:stCxn id="59" idx="2"/>
            <a:endCxn id="62" idx="0"/>
          </p:cNvCxnSpPr>
          <p:nvPr/>
        </p:nvCxnSpPr>
        <p:spPr>
          <a:xfrm>
            <a:off x="7048091" y="3749554"/>
            <a:ext cx="0" cy="614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10737" y="583296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Goal:</a:t>
            </a:r>
          </a:p>
          <a:p>
            <a:pPr algn="ctr"/>
            <a:r>
              <a:rPr lang="en-US" dirty="0" smtClean="0"/>
              <a:t>TSAT &gt; 30%</a:t>
            </a:r>
            <a:endParaRPr lang="en-US" dirty="0"/>
          </a:p>
        </p:txBody>
      </p:sp>
      <p:cxnSp>
        <p:nvCxnSpPr>
          <p:cNvPr id="70" name="Straight Connector 69"/>
          <p:cNvCxnSpPr>
            <a:stCxn id="62" idx="2"/>
            <a:endCxn id="65" idx="0"/>
          </p:cNvCxnSpPr>
          <p:nvPr/>
        </p:nvCxnSpPr>
        <p:spPr>
          <a:xfrm>
            <a:off x="7048091" y="5010370"/>
            <a:ext cx="0" cy="822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758636" y="4262268"/>
            <a:ext cx="1467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Tx:</a:t>
            </a:r>
          </a:p>
          <a:p>
            <a:pPr algn="ctr"/>
            <a:r>
              <a:rPr lang="en-US" dirty="0" smtClean="0"/>
              <a:t>7,10,11,12,13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928664" y="3060376"/>
            <a:ext cx="1137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Diagnosis:</a:t>
            </a:r>
          </a:p>
          <a:p>
            <a:pPr algn="ctr"/>
            <a:r>
              <a:rPr lang="en-US" dirty="0" smtClean="0"/>
              <a:t>Hgb &lt; 10</a:t>
            </a:r>
            <a:endParaRPr lang="en-US" dirty="0"/>
          </a:p>
        </p:txBody>
      </p:sp>
      <p:cxnSp>
        <p:nvCxnSpPr>
          <p:cNvPr id="77" name="Straight Connector 76"/>
          <p:cNvCxnSpPr>
            <a:stCxn id="52" idx="2"/>
            <a:endCxn id="75" idx="0"/>
          </p:cNvCxnSpPr>
          <p:nvPr/>
        </p:nvCxnSpPr>
        <p:spPr>
          <a:xfrm>
            <a:off x="8497258" y="2500049"/>
            <a:ext cx="0" cy="560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2"/>
            <a:endCxn id="72" idx="0"/>
          </p:cNvCxnSpPr>
          <p:nvPr/>
        </p:nvCxnSpPr>
        <p:spPr>
          <a:xfrm flipH="1">
            <a:off x="8492634" y="3706707"/>
            <a:ext cx="4624" cy="555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986764" y="5598402"/>
            <a:ext cx="1011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Goal:</a:t>
            </a:r>
          </a:p>
          <a:p>
            <a:pPr algn="ctr"/>
            <a:r>
              <a:rPr lang="en-US" dirty="0" smtClean="0"/>
              <a:t>Hgb &gt; 7</a:t>
            </a:r>
          </a:p>
          <a:p>
            <a:pPr algn="ctr"/>
            <a:r>
              <a:rPr lang="en-US" dirty="0" smtClean="0"/>
              <a:t>Hgb &lt; 11</a:t>
            </a:r>
            <a:endParaRPr lang="en-US" dirty="0"/>
          </a:p>
        </p:txBody>
      </p:sp>
      <p:cxnSp>
        <p:nvCxnSpPr>
          <p:cNvPr id="83" name="Straight Connector 82"/>
          <p:cNvCxnSpPr>
            <a:stCxn id="72" idx="2"/>
            <a:endCxn id="81" idx="0"/>
          </p:cNvCxnSpPr>
          <p:nvPr/>
        </p:nvCxnSpPr>
        <p:spPr>
          <a:xfrm>
            <a:off x="8492634" y="4908599"/>
            <a:ext cx="0" cy="689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14927" y="3120343"/>
            <a:ext cx="116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</a:t>
            </a:r>
          </a:p>
          <a:p>
            <a:r>
              <a:rPr lang="en-US" dirty="0" smtClean="0"/>
              <a:t>Phos 4.5-9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486731" y="317387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Diagnosis:</a:t>
            </a:r>
          </a:p>
          <a:p>
            <a:pPr algn="ctr"/>
            <a:r>
              <a:rPr lang="en-US" dirty="0" smtClean="0"/>
              <a:t>PTH &gt; 300 </a:t>
            </a:r>
            <a:r>
              <a:rPr lang="en-US" dirty="0" err="1"/>
              <a:t>pg</a:t>
            </a:r>
            <a:r>
              <a:rPr lang="en-US" dirty="0"/>
              <a:t>/</a:t>
            </a:r>
            <a:r>
              <a:rPr lang="en-US" dirty="0" smtClean="0"/>
              <a:t>mL</a:t>
            </a:r>
            <a:endParaRPr lang="en-US" dirty="0"/>
          </a:p>
        </p:txBody>
      </p:sp>
      <p:cxnSp>
        <p:nvCxnSpPr>
          <p:cNvPr id="98" name="Straight Connector 97"/>
          <p:cNvCxnSpPr>
            <a:stCxn id="95" idx="2"/>
            <a:endCxn id="25" idx="0"/>
          </p:cNvCxnSpPr>
          <p:nvPr/>
        </p:nvCxnSpPr>
        <p:spPr>
          <a:xfrm flipH="1">
            <a:off x="5369276" y="3820209"/>
            <a:ext cx="11290" cy="52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89022" y="3093471"/>
            <a:ext cx="107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Diagnosis</a:t>
            </a:r>
          </a:p>
          <a:p>
            <a:pPr algn="ctr"/>
            <a:r>
              <a:rPr lang="en-US" dirty="0" smtClean="0"/>
              <a:t>Phos &gt; 9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736424" y="4321805"/>
            <a:ext cx="130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Tx:</a:t>
            </a:r>
          </a:p>
          <a:p>
            <a:pPr algn="ctr"/>
            <a:r>
              <a:rPr lang="en-US" dirty="0" smtClean="0"/>
              <a:t>Phos Binder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348333" y="4345358"/>
            <a:ext cx="115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Tx</a:t>
            </a:r>
          </a:p>
          <a:p>
            <a:pPr algn="ctr"/>
            <a:r>
              <a:rPr lang="en-US" dirty="0" smtClean="0"/>
              <a:t>Aluminum</a:t>
            </a:r>
            <a:endParaRPr lang="en-US" dirty="0"/>
          </a:p>
        </p:txBody>
      </p:sp>
      <p:cxnSp>
        <p:nvCxnSpPr>
          <p:cNvPr id="110" name="Straight Connector 109"/>
          <p:cNvCxnSpPr>
            <a:stCxn id="85" idx="2"/>
            <a:endCxn id="107" idx="0"/>
          </p:cNvCxnSpPr>
          <p:nvPr/>
        </p:nvCxnSpPr>
        <p:spPr>
          <a:xfrm flipH="1">
            <a:off x="2389326" y="3766674"/>
            <a:ext cx="10256" cy="555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2"/>
            <a:endCxn id="108" idx="0"/>
          </p:cNvCxnSpPr>
          <p:nvPr/>
        </p:nvCxnSpPr>
        <p:spPr>
          <a:xfrm>
            <a:off x="3926733" y="3739802"/>
            <a:ext cx="0" cy="605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38" idx="2"/>
            <a:endCxn id="85" idx="0"/>
          </p:cNvCxnSpPr>
          <p:nvPr/>
        </p:nvCxnSpPr>
        <p:spPr>
          <a:xfrm flipH="1">
            <a:off x="2399582" y="2464051"/>
            <a:ext cx="743736" cy="656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38" idx="2"/>
            <a:endCxn id="106" idx="0"/>
          </p:cNvCxnSpPr>
          <p:nvPr/>
        </p:nvCxnSpPr>
        <p:spPr>
          <a:xfrm>
            <a:off x="3143318" y="2464051"/>
            <a:ext cx="783415" cy="629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618758" y="5832968"/>
            <a:ext cx="1148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Goal:</a:t>
            </a:r>
          </a:p>
          <a:p>
            <a:pPr algn="ctr"/>
            <a:r>
              <a:rPr lang="en-US" dirty="0" smtClean="0"/>
              <a:t>Phos &lt; 4.5</a:t>
            </a:r>
          </a:p>
        </p:txBody>
      </p:sp>
      <p:cxnSp>
        <p:nvCxnSpPr>
          <p:cNvPr id="125" name="Straight Connector 124"/>
          <p:cNvCxnSpPr>
            <a:stCxn id="107" idx="2"/>
            <a:endCxn id="123" idx="0"/>
          </p:cNvCxnSpPr>
          <p:nvPr/>
        </p:nvCxnSpPr>
        <p:spPr>
          <a:xfrm>
            <a:off x="2389326" y="4968136"/>
            <a:ext cx="803831" cy="864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8" idx="2"/>
            <a:endCxn id="123" idx="0"/>
          </p:cNvCxnSpPr>
          <p:nvPr/>
        </p:nvCxnSpPr>
        <p:spPr>
          <a:xfrm flipH="1">
            <a:off x="3193157" y="4991689"/>
            <a:ext cx="733576" cy="841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4" idx="2"/>
            <a:endCxn id="5" idx="0"/>
          </p:cNvCxnSpPr>
          <p:nvPr/>
        </p:nvCxnSpPr>
        <p:spPr>
          <a:xfrm flipH="1">
            <a:off x="2223738" y="524640"/>
            <a:ext cx="2325502" cy="68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2"/>
            <a:endCxn id="7" idx="0"/>
          </p:cNvCxnSpPr>
          <p:nvPr/>
        </p:nvCxnSpPr>
        <p:spPr>
          <a:xfrm>
            <a:off x="4549240" y="524640"/>
            <a:ext cx="771572" cy="739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" idx="2"/>
            <a:endCxn id="6" idx="0"/>
          </p:cNvCxnSpPr>
          <p:nvPr/>
        </p:nvCxnSpPr>
        <p:spPr>
          <a:xfrm>
            <a:off x="4549240" y="524640"/>
            <a:ext cx="3220819" cy="666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7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57489"/>
              </p:ext>
            </p:extLst>
          </p:nvPr>
        </p:nvGraphicFramePr>
        <p:xfrm>
          <a:off x="241888" y="2269946"/>
          <a:ext cx="7329284" cy="2931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421"/>
                <a:gridCol w="1345777"/>
                <a:gridCol w="2233315"/>
                <a:gridCol w="1593771"/>
              </a:tblGrid>
              <a:tr h="187655">
                <a:tc>
                  <a:txBody>
                    <a:bodyPr/>
                    <a:lstStyle/>
                    <a:p>
                      <a:r>
                        <a:rPr lang="en-US" dirty="0" smtClean="0"/>
                        <a:t>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Iron Sucrose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Venofer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 mg   X</a:t>
                      </a:r>
                      <a:r>
                        <a:rPr lang="en-US" baseline="0" dirty="0" smtClean="0"/>
                        <a:t> 10 doses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Total: 1 gram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Sodium Ferric gluconate 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Ferrlecit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125 mg   X</a:t>
                      </a:r>
                      <a:r>
                        <a:rPr lang="en-US" baseline="0" dirty="0" smtClean="0"/>
                        <a:t> 8 doses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Total:</a:t>
                      </a:r>
                      <a:r>
                        <a:rPr lang="en-US" baseline="0" dirty="0" smtClean="0"/>
                        <a:t> 1 gram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Ferumoxytol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Feraheme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510 mg   X</a:t>
                      </a:r>
                      <a:r>
                        <a:rPr lang="en-US" baseline="0" dirty="0" smtClean="0"/>
                        <a:t> 1 dose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Followed by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510 mg   1</a:t>
                      </a:r>
                      <a:r>
                        <a:rPr lang="en-US" baseline="0" dirty="0" smtClean="0"/>
                        <a:t> week later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New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Iron Dextran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InfeD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Dexferrum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mg   X</a:t>
                      </a:r>
                      <a:r>
                        <a:rPr lang="en-US" baseline="0" dirty="0" smtClean="0"/>
                        <a:t> 10 doses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Risk of anaphylaxis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Not used much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888" y="61514"/>
            <a:ext cx="483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. IV Iron</a:t>
            </a:r>
          </a:p>
          <a:p>
            <a:r>
              <a:rPr lang="en-US" dirty="0" smtClean="0"/>
              <a:t>Essential to ensure adequate response to epoetin</a:t>
            </a:r>
          </a:p>
          <a:p>
            <a:r>
              <a:rPr lang="en-US" dirty="0" smtClean="0"/>
              <a:t>Use when uremic (pt cannot absorb)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9175" y="1247904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TSAT &lt; 30%</a:t>
            </a:r>
          </a:p>
          <a:p>
            <a:pPr algn="ctr"/>
            <a:r>
              <a:rPr lang="en-US" dirty="0" smtClean="0"/>
              <a:t>On dialysis</a:t>
            </a:r>
            <a:endParaRPr lang="en-US" dirty="0"/>
          </a:p>
        </p:txBody>
      </p:sp>
      <p:cxnSp>
        <p:nvCxnSpPr>
          <p:cNvPr id="3" name="Straight Arrow Connector 2"/>
          <p:cNvCxnSpPr>
            <a:stCxn id="7" idx="2"/>
            <a:endCxn id="4" idx="0"/>
          </p:cNvCxnSpPr>
          <p:nvPr/>
        </p:nvCxnSpPr>
        <p:spPr>
          <a:xfrm>
            <a:off x="3906529" y="1894235"/>
            <a:ext cx="1" cy="37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056" y="5628168"/>
            <a:ext cx="7160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Goal:</a:t>
            </a:r>
          </a:p>
          <a:p>
            <a:pPr algn="ctr"/>
            <a:r>
              <a:rPr lang="en-US" dirty="0" smtClean="0"/>
              <a:t>TSAT &gt; 30% </a:t>
            </a:r>
          </a:p>
          <a:p>
            <a:pPr algn="ctr"/>
            <a:r>
              <a:rPr lang="en-US" b="1" i="1" dirty="0" smtClean="0"/>
              <a:t>*</a:t>
            </a:r>
            <a:r>
              <a:rPr lang="en-US" b="1" i="1" dirty="0"/>
              <a:t>***Monitor TSAT and ferritin in 1 month for parenteral IV therapy ***</a:t>
            </a:r>
            <a:r>
              <a:rPr lang="en-US" b="1" i="1" dirty="0" smtClean="0"/>
              <a:t>*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3906530" y="5201105"/>
            <a:ext cx="0" cy="427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6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Co-Morbidities with CKD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345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Tx Anemia with Iron</a:t>
            </a:r>
          </a:p>
          <a:p>
            <a:pPr marL="457200" lvl="1" indent="0">
              <a:buNone/>
            </a:pPr>
            <a:r>
              <a:rPr lang="en-US" sz="2400" dirty="0" smtClean="0"/>
              <a:t>1. Lab Values</a:t>
            </a:r>
          </a:p>
          <a:p>
            <a:pPr marL="457200" lvl="1" indent="0">
              <a:buNone/>
            </a:pPr>
            <a:r>
              <a:rPr lang="en-US" sz="2400" dirty="0" smtClean="0"/>
              <a:t>2. PO products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3. IV products</a:t>
            </a:r>
          </a:p>
          <a:p>
            <a:r>
              <a:rPr lang="en-US" sz="2800" dirty="0">
                <a:solidFill>
                  <a:srgbClr val="008000"/>
                </a:solidFill>
              </a:rPr>
              <a:t>Tx Anemia with ESA </a:t>
            </a:r>
            <a:r>
              <a:rPr lang="en-US" sz="2800" dirty="0" smtClean="0">
                <a:solidFill>
                  <a:srgbClr val="008000"/>
                </a:solidFill>
              </a:rPr>
              <a:t>/ Blood Transfusion</a:t>
            </a:r>
            <a:endParaRPr lang="en-US" sz="2800" dirty="0">
              <a:solidFill>
                <a:srgbClr val="008000"/>
              </a:solidFill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erythropoiesis-stimulating agent </a:t>
            </a:r>
            <a:endParaRPr lang="en-US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Blood Transfusion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Secondary hyperparathyroidism (SHPT)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Phos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PTH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Potassium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HTN</a:t>
            </a:r>
          </a:p>
          <a:p>
            <a:r>
              <a:rPr lang="en-US" dirty="0" smtClean="0"/>
              <a:t>Lipids, Proteins, Salt, Immunizations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58666" y="1441539"/>
            <a:ext cx="3286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First: Correct Iron (TSAT, Ferritin)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still Hgb still low, add ESA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417" y="543934"/>
            <a:ext cx="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ESA Tx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954" y="1428259"/>
            <a:ext cx="867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Hgb:   …………………...… 7 ----------------------- 10 ------------------- 11 --------------- 12 -----------13.5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3520" y="1797591"/>
            <a:ext cx="162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When Hgb &gt; 11</a:t>
            </a:r>
          </a:p>
          <a:p>
            <a:pPr algn="ctr"/>
            <a:r>
              <a:rPr lang="en-US" dirty="0"/>
              <a:t>Stop </a:t>
            </a:r>
            <a:r>
              <a:rPr lang="en-US" dirty="0" smtClean="0"/>
              <a:t>ESA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7812" y="1794272"/>
            <a:ext cx="162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When Hgb </a:t>
            </a:r>
            <a:r>
              <a:rPr lang="en-US" dirty="0"/>
              <a:t>&lt; </a:t>
            </a:r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Start ESA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594" y="1797591"/>
            <a:ext cx="183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When Hgb </a:t>
            </a:r>
            <a:r>
              <a:rPr lang="en-US" dirty="0"/>
              <a:t>&lt; </a:t>
            </a:r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Blood transfusion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3014" y="1797591"/>
            <a:ext cx="106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Anemia 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92160" y="1787527"/>
            <a:ext cx="115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Anemia 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>
            <a:off x="2523620" y="2120757"/>
            <a:ext cx="2679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13854"/>
              </p:ext>
            </p:extLst>
          </p:nvPr>
        </p:nvGraphicFramePr>
        <p:xfrm>
          <a:off x="90302" y="3077237"/>
          <a:ext cx="890628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170"/>
                <a:gridCol w="713111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Hgb (g/dL)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14 - 18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– 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target hemoglobin goal. Instead they should use only the smallest ESA dose needed to reduce transfusion frequency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99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563" y="94787"/>
            <a:ext cx="856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CKD causes </a:t>
            </a:r>
            <a:r>
              <a:rPr lang="en-US" u="sng" dirty="0" smtClean="0">
                <a:solidFill>
                  <a:srgbClr val="008000"/>
                </a:solidFill>
              </a:rPr>
              <a:t>Anemia </a:t>
            </a:r>
          </a:p>
          <a:p>
            <a:r>
              <a:rPr lang="en-US" dirty="0" smtClean="0"/>
              <a:t>Kidney senses hypoxia </a:t>
            </a:r>
            <a:r>
              <a:rPr lang="en-US" dirty="0" smtClean="0">
                <a:sym typeface="Wingdings"/>
              </a:rPr>
              <a:t> releases erythropoietin  Bone marrow produces RBC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CKD, Kidney decreases endogenous production of erythropoietin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01117"/>
              </p:ext>
            </p:extLst>
          </p:nvPr>
        </p:nvGraphicFramePr>
        <p:xfrm>
          <a:off x="220436" y="2189887"/>
          <a:ext cx="8729547" cy="4480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228"/>
                <a:gridCol w="2033845"/>
                <a:gridCol w="2125826"/>
                <a:gridCol w="2640648"/>
              </a:tblGrid>
              <a:tr h="2361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ESA Drugs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Epoetin Alfa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DarbEpoetin</a:t>
                      </a:r>
                      <a:r>
                        <a:rPr lang="en-US" b="1" dirty="0" smtClean="0"/>
                        <a:t> Alfa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BFBFBF"/>
                          </a:solidFill>
                        </a:rPr>
                        <a:t>Peginesatide</a:t>
                      </a:r>
                      <a:endParaRPr lang="en-US" b="1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413283"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Epogen</a:t>
                      </a:r>
                    </a:p>
                    <a:p>
                      <a:r>
                        <a:rPr lang="en-US" dirty="0" smtClean="0"/>
                        <a:t>Procrit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Aranesp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BFBFBF"/>
                          </a:solidFill>
                        </a:rPr>
                        <a:t>Affymax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590404">
                <a:tc>
                  <a:txBody>
                    <a:bodyPr/>
                    <a:lstStyle/>
                    <a:p>
                      <a:r>
                        <a:rPr lang="en-US" dirty="0" smtClean="0"/>
                        <a:t>Pros/Cons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‘Natural’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half</a:t>
                      </a:r>
                      <a:r>
                        <a:rPr lang="en-US" baseline="0" dirty="0" smtClean="0"/>
                        <a:t>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Dose q4</a:t>
                      </a:r>
                      <a:r>
                        <a:rPr lang="en-US" baseline="0" dirty="0" smtClean="0">
                          <a:solidFill>
                            <a:srgbClr val="BFBFBF"/>
                          </a:solidFill>
                        </a:rPr>
                        <a:t> weeks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BFBFBF"/>
                          </a:solidFill>
                        </a:rPr>
                        <a:t>Non-Dialysis only b/c of CV events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413283">
                <a:tc>
                  <a:txBody>
                    <a:bodyPr/>
                    <a:lstStyle/>
                    <a:p>
                      <a:r>
                        <a:rPr lang="en-US" dirty="0" smtClean="0"/>
                        <a:t>Genetic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Analog “natural”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Extra Asparagine </a:t>
                      </a:r>
                    </a:p>
                    <a:p>
                      <a:r>
                        <a:rPr lang="en-US" baseline="0" dirty="0" smtClean="0"/>
                        <a:t>for long half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All synthetic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413283">
                <a:tc>
                  <a:txBody>
                    <a:bodyPr/>
                    <a:lstStyle/>
                    <a:p>
                      <a:r>
                        <a:rPr lang="en-US" dirty="0" smtClean="0"/>
                        <a:t>Dosing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Units/kg</a:t>
                      </a:r>
                    </a:p>
                    <a:p>
                      <a:r>
                        <a:rPr lang="en-US" dirty="0" smtClean="0"/>
                        <a:t>3x</a:t>
                      </a:r>
                      <a:r>
                        <a:rPr lang="en-US" baseline="0" dirty="0" smtClean="0"/>
                        <a:t> per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 mcg/kg</a:t>
                      </a:r>
                    </a:p>
                    <a:p>
                      <a:r>
                        <a:rPr lang="en-US" dirty="0" smtClean="0"/>
                        <a:t>Weekly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0.04</a:t>
                      </a:r>
                      <a:r>
                        <a:rPr lang="en-US" baseline="0" dirty="0" smtClean="0">
                          <a:solidFill>
                            <a:srgbClr val="BFBFBF"/>
                          </a:solidFill>
                        </a:rPr>
                        <a:t> mg/kg</a:t>
                      </a:r>
                      <a:endParaRPr lang="en-US" dirty="0" smtClean="0">
                        <a:solidFill>
                          <a:srgbClr val="BFBFBF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q4 weeks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413283">
                <a:tc>
                  <a:txBody>
                    <a:bodyPr/>
                    <a:lstStyle/>
                    <a:p>
                      <a:r>
                        <a:rPr lang="en-US" dirty="0" smtClean="0"/>
                        <a:t>IV Half Life</a:t>
                      </a:r>
                    </a:p>
                    <a:p>
                      <a:r>
                        <a:rPr lang="en-US" dirty="0" smtClean="0"/>
                        <a:t>IV</a:t>
                      </a:r>
                      <a:r>
                        <a:rPr lang="en-US" baseline="0" dirty="0" smtClean="0"/>
                        <a:t> for dialysis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BFBFBF"/>
                          </a:solidFill>
                        </a:rPr>
                        <a:t>25 hours</a:t>
                      </a:r>
                      <a:endParaRPr lang="en-US" b="0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413283">
                <a:tc>
                  <a:txBody>
                    <a:bodyPr/>
                    <a:lstStyle/>
                    <a:p>
                      <a:r>
                        <a:rPr lang="en-US" dirty="0" smtClean="0"/>
                        <a:t>SC</a:t>
                      </a:r>
                      <a:r>
                        <a:rPr lang="en-US" baseline="0" dirty="0" smtClean="0"/>
                        <a:t> Half Life</a:t>
                      </a:r>
                    </a:p>
                    <a:p>
                      <a:r>
                        <a:rPr lang="en-US" baseline="0" dirty="0" smtClean="0"/>
                        <a:t>SC for non-dialysis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 hours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50 hours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0436" y="1280217"/>
            <a:ext cx="249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ESA when Hgb &lt; 10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1467833" y="1649549"/>
            <a:ext cx="0" cy="540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2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527" y="-50859"/>
            <a:ext cx="892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8000"/>
                </a:solidFill>
              </a:rPr>
              <a:t>Anemia </a:t>
            </a:r>
            <a:r>
              <a:rPr lang="en-US" u="sng" dirty="0" smtClean="0">
                <a:solidFill>
                  <a:srgbClr val="008000"/>
                </a:solidFill>
                <a:sym typeface="Wingdings"/>
              </a:rPr>
              <a:t> treat with ESA</a:t>
            </a:r>
            <a:endParaRPr lang="en-US" b="1" dirty="0" smtClean="0"/>
          </a:p>
          <a:p>
            <a:pPr lvl="0"/>
            <a:r>
              <a:rPr lang="en-US" b="1" dirty="0" smtClean="0"/>
              <a:t>Black Box Warning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ESA </a:t>
            </a:r>
            <a:r>
              <a:rPr lang="en-US" dirty="0"/>
              <a:t>increase the risk for death, serious cardiac events, and stroke when the target Hgb &gt;</a:t>
            </a:r>
            <a:r>
              <a:rPr lang="en-US" dirty="0" smtClean="0"/>
              <a:t>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8444" y="2135828"/>
            <a:ext cx="2641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Consider ESA dose change</a:t>
            </a:r>
          </a:p>
          <a:p>
            <a:pPr algn="ctr"/>
            <a:r>
              <a:rPr lang="en-US" dirty="0" smtClean="0"/>
              <a:t>After 2 weeks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4741" y="3016153"/>
            <a:ext cx="166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Hgb increases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&lt; 1 g/dL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1516" y="3977772"/>
            <a:ext cx="175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Increase dose by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50%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8907" y="3016826"/>
            <a:ext cx="148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Hgb &gt; 11 g/dL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8907" y="3977772"/>
            <a:ext cx="15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D/C ESA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Until Hgb &lt; 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>
          <a:xfrm flipH="1">
            <a:off x="2237023" y="2782159"/>
            <a:ext cx="1802362" cy="23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92369" y="947313"/>
            <a:ext cx="149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Monitor:</a:t>
            </a:r>
          </a:p>
          <a:p>
            <a:pPr algn="ctr"/>
            <a:r>
              <a:rPr lang="en-US" dirty="0" smtClean="0"/>
              <a:t>H/H q2 weeks</a:t>
            </a:r>
          </a:p>
          <a:p>
            <a:pPr algn="ctr"/>
            <a:r>
              <a:rPr lang="en-US" dirty="0" smtClean="0"/>
              <a:t>BP weekly</a:t>
            </a:r>
            <a:endParaRPr lang="en-US" dirty="0"/>
          </a:p>
        </p:txBody>
      </p:sp>
      <p:cxnSp>
        <p:nvCxnSpPr>
          <p:cNvPr id="15" name="Straight Connector 14"/>
          <p:cNvCxnSpPr>
            <a:stCxn id="13" idx="2"/>
            <a:endCxn id="6" idx="0"/>
          </p:cNvCxnSpPr>
          <p:nvPr/>
        </p:nvCxnSpPr>
        <p:spPr>
          <a:xfrm>
            <a:off x="4039385" y="1870643"/>
            <a:ext cx="0" cy="265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9" idx="0"/>
          </p:cNvCxnSpPr>
          <p:nvPr/>
        </p:nvCxnSpPr>
        <p:spPr>
          <a:xfrm>
            <a:off x="4039385" y="2782159"/>
            <a:ext cx="1879550" cy="234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8" idx="0"/>
          </p:cNvCxnSpPr>
          <p:nvPr/>
        </p:nvCxnSpPr>
        <p:spPr>
          <a:xfrm>
            <a:off x="2237023" y="3662484"/>
            <a:ext cx="0" cy="315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0" idx="0"/>
          </p:cNvCxnSpPr>
          <p:nvPr/>
        </p:nvCxnSpPr>
        <p:spPr>
          <a:xfrm>
            <a:off x="5918935" y="3663157"/>
            <a:ext cx="17414" cy="314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</p:cNvCxnSpPr>
          <p:nvPr/>
        </p:nvCxnSpPr>
        <p:spPr>
          <a:xfrm>
            <a:off x="5936349" y="4624103"/>
            <a:ext cx="0" cy="366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97135" y="5073192"/>
            <a:ext cx="16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Restart Therapy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7299" y="4201968"/>
            <a:ext cx="7512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77299" y="1211032"/>
            <a:ext cx="0" cy="2990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7299" y="1204174"/>
            <a:ext cx="2682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508836" y="1211032"/>
            <a:ext cx="0" cy="4084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3"/>
          </p:cNvCxnSpPr>
          <p:nvPr/>
        </p:nvCxnSpPr>
        <p:spPr>
          <a:xfrm>
            <a:off x="6775562" y="5257858"/>
            <a:ext cx="733274" cy="4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786400" y="1204174"/>
            <a:ext cx="2722436" cy="6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6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3975" y="786275"/>
            <a:ext cx="89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Hgb &lt; 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335" y="2080814"/>
            <a:ext cx="183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Blood transfusion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27" y="-50859"/>
            <a:ext cx="892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8000"/>
                </a:solidFill>
              </a:rPr>
              <a:t>Anemia </a:t>
            </a:r>
            <a:r>
              <a:rPr lang="en-US" u="sng" dirty="0" smtClean="0">
                <a:solidFill>
                  <a:srgbClr val="008000"/>
                </a:solidFill>
                <a:sym typeface="Wingdings"/>
              </a:rPr>
              <a:t> treat with Blood Transfusion</a:t>
            </a:r>
            <a:endParaRPr lang="en-US" b="1" dirty="0" smtClean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001348" y="1155607"/>
            <a:ext cx="0" cy="925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8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Co-Morbidities with CKD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089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Tx Anemia with ESA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erythropoiesis-stimulating agent </a:t>
            </a:r>
          </a:p>
          <a:p>
            <a:r>
              <a:rPr lang="en-US" sz="2800" dirty="0" smtClean="0"/>
              <a:t>Tx Anemia with Iron</a:t>
            </a:r>
          </a:p>
          <a:p>
            <a:pPr marL="457200" lvl="1" indent="0">
              <a:buNone/>
            </a:pPr>
            <a:r>
              <a:rPr lang="en-US" sz="2400" dirty="0" smtClean="0"/>
              <a:t>1. Lab Values</a:t>
            </a:r>
          </a:p>
          <a:p>
            <a:pPr marL="457200" lvl="1" indent="0">
              <a:buNone/>
            </a:pPr>
            <a:r>
              <a:rPr lang="en-US" sz="2400" dirty="0" smtClean="0"/>
              <a:t>2. PO products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3. IV products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Secondary hyperparathyroidism (SHPT)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Ca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Phos</a:t>
            </a:r>
          </a:p>
          <a:p>
            <a:pPr lvl="1"/>
            <a:r>
              <a:rPr lang="en-US" dirty="0" smtClean="0">
                <a:solidFill>
                  <a:srgbClr val="FF00FF"/>
                </a:solidFill>
              </a:rPr>
              <a:t>PTH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Potassium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HTN</a:t>
            </a:r>
          </a:p>
          <a:p>
            <a:r>
              <a:rPr lang="en-US" dirty="0" smtClean="0"/>
              <a:t>Lipids, Proteins, Salt, Immunizations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8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396651"/>
            <a:ext cx="2921000" cy="246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222" y="27885"/>
            <a:ext cx="465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Secondary Hyperparathyroidism (SHPT): Patho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97" y="2939747"/>
            <a:ext cx="3051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Failing kidneys fail to </a:t>
            </a:r>
          </a:p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Vit</a:t>
            </a:r>
            <a:r>
              <a:rPr lang="en-US" dirty="0" smtClean="0"/>
              <a:t> D to its active form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17903"/>
              </p:ext>
            </p:extLst>
          </p:nvPr>
        </p:nvGraphicFramePr>
        <p:xfrm>
          <a:off x="127000" y="563882"/>
          <a:ext cx="6096000" cy="1650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950"/>
                <a:gridCol w="2109957"/>
                <a:gridCol w="2679093"/>
              </a:tblGrid>
              <a:tr h="4167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Parathyroid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Kidney</a:t>
                      </a:r>
                      <a:endParaRPr lang="en-US" sz="1600" dirty="0"/>
                    </a:p>
                  </a:txBody>
                  <a:tcPr/>
                </a:tc>
              </a:tr>
              <a:tr h="411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Secrete</a:t>
                      </a:r>
                      <a:r>
                        <a:rPr lang="en-US" sz="1600" baseline="0" dirty="0" smtClean="0"/>
                        <a:t> PTH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Make</a:t>
                      </a:r>
                      <a:r>
                        <a:rPr lang="en-US" sz="1600" baseline="0" dirty="0" smtClean="0"/>
                        <a:t> Active </a:t>
                      </a:r>
                      <a:r>
                        <a:rPr lang="en-US" sz="1600" baseline="0" dirty="0" err="1" smtClean="0"/>
                        <a:t>Vit</a:t>
                      </a:r>
                      <a:r>
                        <a:rPr lang="en-US" sz="1600" baseline="0" dirty="0" smtClean="0"/>
                        <a:t> D</a:t>
                      </a:r>
                      <a:endParaRPr lang="en-US" sz="1600" dirty="0" smtClean="0"/>
                    </a:p>
                  </a:txBody>
                  <a:tcPr/>
                </a:tc>
              </a:tr>
              <a:tr h="411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Increase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Ca in blood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Absorbs Ca and Phos</a:t>
                      </a:r>
                    </a:p>
                  </a:txBody>
                  <a:tcPr/>
                </a:tc>
              </a:tr>
              <a:tr h="411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too</a:t>
                      </a:r>
                      <a:r>
                        <a:rPr lang="en-US" sz="1600" baseline="0" dirty="0" smtClean="0"/>
                        <a:t> much Ca in blood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Increase Phos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364127" y="2317980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Pathophysiology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3532" y="2939747"/>
            <a:ext cx="214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Failing kidneys fail to </a:t>
            </a:r>
          </a:p>
          <a:p>
            <a:pPr algn="ctr"/>
            <a:r>
              <a:rPr lang="en-US" dirty="0" smtClean="0"/>
              <a:t>Excrete phosphate</a:t>
            </a:r>
          </a:p>
        </p:txBody>
      </p:sp>
      <p:cxnSp>
        <p:nvCxnSpPr>
          <p:cNvPr id="13" name="Straight Connector 12"/>
          <p:cNvCxnSpPr>
            <a:stCxn id="10" idx="2"/>
            <a:endCxn id="6" idx="0"/>
          </p:cNvCxnSpPr>
          <p:nvPr/>
        </p:nvCxnSpPr>
        <p:spPr>
          <a:xfrm flipH="1">
            <a:off x="1615365" y="2687312"/>
            <a:ext cx="1616949" cy="252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11" idx="0"/>
          </p:cNvCxnSpPr>
          <p:nvPr/>
        </p:nvCxnSpPr>
        <p:spPr>
          <a:xfrm>
            <a:off x="3232314" y="2687312"/>
            <a:ext cx="1702617" cy="252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6602" y="5603891"/>
            <a:ext cx="14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Hypocalcemia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87247" y="3778476"/>
            <a:ext cx="289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Build up of phosphate</a:t>
            </a:r>
          </a:p>
          <a:p>
            <a:pPr algn="ctr"/>
            <a:r>
              <a:rPr lang="en-US" dirty="0" smtClean="0"/>
              <a:t>Binds to Ca to form insoluble </a:t>
            </a:r>
          </a:p>
          <a:p>
            <a:pPr algn="ctr"/>
            <a:r>
              <a:rPr lang="en-US" b="1" dirty="0" smtClean="0"/>
              <a:t>Calcium phosphate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494961" y="4897808"/>
            <a:ext cx="287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Removes Ca from circulation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82555" y="5603891"/>
            <a:ext cx="14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Hypocalcemia</a:t>
            </a:r>
            <a:endParaRPr lang="en-US" dirty="0"/>
          </a:p>
        </p:txBody>
      </p:sp>
      <p:cxnSp>
        <p:nvCxnSpPr>
          <p:cNvPr id="25" name="Straight Connector 24"/>
          <p:cNvCxnSpPr>
            <a:stCxn id="11" idx="2"/>
            <a:endCxn id="21" idx="0"/>
          </p:cNvCxnSpPr>
          <p:nvPr/>
        </p:nvCxnSpPr>
        <p:spPr>
          <a:xfrm>
            <a:off x="4934931" y="3586078"/>
            <a:ext cx="1" cy="19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2"/>
            <a:endCxn id="22" idx="0"/>
          </p:cNvCxnSpPr>
          <p:nvPr/>
        </p:nvCxnSpPr>
        <p:spPr>
          <a:xfrm flipH="1">
            <a:off x="4931318" y="4701806"/>
            <a:ext cx="3614" cy="19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4931318" y="5267140"/>
            <a:ext cx="0" cy="336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18" idx="0"/>
          </p:cNvCxnSpPr>
          <p:nvPr/>
        </p:nvCxnSpPr>
        <p:spPr>
          <a:xfrm>
            <a:off x="1615365" y="3586078"/>
            <a:ext cx="0" cy="2017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6349009"/>
            <a:ext cx="925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tells Parathyroid to produce more PTH (hyperparathyroidism) to increase Ca levels in blood 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18" idx="2"/>
          </p:cNvCxnSpPr>
          <p:nvPr/>
        </p:nvCxnSpPr>
        <p:spPr>
          <a:xfrm>
            <a:off x="1615365" y="5973223"/>
            <a:ext cx="0" cy="375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4931318" y="5973223"/>
            <a:ext cx="3613" cy="375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5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222" y="212268"/>
            <a:ext cx="544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Secondary Hyperparathyroidism (SHPT): Complications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222" y="839964"/>
            <a:ext cx="8616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CV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Calcium Phosphate builds up in </a:t>
            </a:r>
            <a:r>
              <a:rPr lang="en-US" b="1" dirty="0" smtClean="0">
                <a:solidFill>
                  <a:srgbClr val="000000"/>
                </a:solidFill>
              </a:rPr>
              <a:t>Heart and Valves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u="sng" dirty="0" smtClean="0">
                <a:solidFill>
                  <a:srgbClr val="000000"/>
                </a:solidFill>
              </a:rPr>
              <a:t>Non-Cardiac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Calcium phosphate builds up in </a:t>
            </a:r>
            <a:r>
              <a:rPr lang="en-US" b="1" dirty="0" smtClean="0">
                <a:solidFill>
                  <a:srgbClr val="000000"/>
                </a:solidFill>
              </a:rPr>
              <a:t>Lungs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u="sng" dirty="0" smtClean="0">
                <a:solidFill>
                  <a:srgbClr val="000000"/>
                </a:solidFill>
              </a:rPr>
              <a:t>Renal Osteodystrophy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Osteitis fibrosa</a:t>
            </a:r>
            <a:r>
              <a:rPr lang="en-US" dirty="0" smtClean="0">
                <a:solidFill>
                  <a:srgbClr val="000000"/>
                </a:solidFill>
              </a:rPr>
              <a:t>: Bone weakness b/c of Ca turnover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Osteomalacia (ricketts)</a:t>
            </a:r>
            <a:r>
              <a:rPr lang="en-US" dirty="0" smtClean="0">
                <a:solidFill>
                  <a:srgbClr val="000000"/>
                </a:solidFill>
              </a:rPr>
              <a:t>: bone weakness b/c of low </a:t>
            </a:r>
            <a:r>
              <a:rPr lang="en-US" dirty="0" err="1" smtClean="0">
                <a:solidFill>
                  <a:srgbClr val="000000"/>
                </a:solidFill>
              </a:rPr>
              <a:t>Vit</a:t>
            </a:r>
            <a:r>
              <a:rPr lang="en-US" dirty="0" smtClean="0">
                <a:solidFill>
                  <a:srgbClr val="000000"/>
                </a:solidFill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411452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222" y="212268"/>
            <a:ext cx="52499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Secondary Hyperparathyroidism (SHPT): 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Must Tx and Monitor</a:t>
            </a:r>
            <a:r>
              <a:rPr lang="en-US" b="1" dirty="0"/>
              <a:t> </a:t>
            </a:r>
            <a:r>
              <a:rPr lang="en-US" b="1" dirty="0" smtClean="0"/>
              <a:t>three things:  </a:t>
            </a:r>
            <a:r>
              <a:rPr lang="en-US" b="1" dirty="0" smtClean="0">
                <a:solidFill>
                  <a:srgbClr val="3366FF"/>
                </a:solidFill>
              </a:rPr>
              <a:t>Ca, Phos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FF"/>
                </a:solidFill>
              </a:rPr>
              <a:t>PTH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20052"/>
              </p:ext>
            </p:extLst>
          </p:nvPr>
        </p:nvGraphicFramePr>
        <p:xfrm>
          <a:off x="192222" y="1999885"/>
          <a:ext cx="74691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726"/>
                <a:gridCol w="2489726"/>
                <a:gridCol w="2489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Goal/Normal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Serum Calcium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 – 9.5 mg/dL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 then</a:t>
                      </a:r>
                      <a:r>
                        <a:rPr lang="en-US" baseline="0" dirty="0" smtClean="0"/>
                        <a:t> Monthly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Serum Phosphorus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– 4.5 mg/dL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 then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Monthly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5379"/>
              </p:ext>
            </p:extLst>
          </p:nvPr>
        </p:nvGraphicFramePr>
        <p:xfrm>
          <a:off x="192222" y="3470162"/>
          <a:ext cx="746917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726"/>
                <a:gridCol w="2489726"/>
                <a:gridCol w="2489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Parathyroid Hormone</a:t>
                      </a:r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 (</a:t>
                      </a:r>
                      <a:r>
                        <a:rPr lang="en-US" dirty="0" err="1" smtClean="0"/>
                        <a:t>pg</a:t>
                      </a:r>
                      <a:r>
                        <a:rPr lang="en-US" dirty="0" smtClean="0"/>
                        <a:t>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r>
                        <a:rPr lang="en-US" baseline="0" dirty="0" smtClean="0"/>
                        <a:t> 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1 CKD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– 50  (normal </a:t>
                      </a:r>
                      <a:r>
                        <a:rPr lang="en-US" baseline="0" dirty="0" err="1" smtClean="0"/>
                        <a:t>lvl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 2 CKD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– 50  (normal </a:t>
                      </a:r>
                      <a:r>
                        <a:rPr lang="en-US" baseline="0" dirty="0" err="1" smtClean="0"/>
                        <a:t>lvl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 3 CKD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 –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Weekly then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Monthly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–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Weekly then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Monthly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Weekly then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Monthly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2224" y="1257965"/>
            <a:ext cx="7469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Corrected Ca = Serum Ca + </a:t>
            </a:r>
            <a:r>
              <a:rPr lang="en-US" dirty="0" smtClean="0">
                <a:solidFill>
                  <a:srgbClr val="FF0000"/>
                </a:solidFill>
              </a:rPr>
              <a:t>((4</a:t>
            </a:r>
            <a:r>
              <a:rPr lang="en-US" dirty="0">
                <a:solidFill>
                  <a:srgbClr val="FF0000"/>
                </a:solidFill>
              </a:rPr>
              <a:t>- serum albumin) * 0.8)</a:t>
            </a:r>
          </a:p>
        </p:txBody>
      </p:sp>
    </p:spTree>
    <p:extLst>
      <p:ext uri="{BB962C8B-B14F-4D97-AF65-F5344CB8AC3E}">
        <p14:creationId xmlns:p14="http://schemas.microsoft.com/office/powerpoint/2010/main" val="175337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55" y="341241"/>
            <a:ext cx="854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Chronic Kidney Disease: </a:t>
            </a:r>
          </a:p>
          <a:p>
            <a:r>
              <a:rPr lang="en-US" dirty="0" smtClean="0"/>
              <a:t>	Damage to the kidney for at least 3 months</a:t>
            </a:r>
          </a:p>
          <a:p>
            <a:r>
              <a:rPr lang="en-US" dirty="0"/>
              <a:t>	</a:t>
            </a:r>
            <a:r>
              <a:rPr lang="en-US" dirty="0" smtClean="0"/>
              <a:t>Pathological change: blood or protein in urine</a:t>
            </a:r>
          </a:p>
          <a:p>
            <a:r>
              <a:rPr lang="en-US" dirty="0"/>
              <a:t>	</a:t>
            </a:r>
            <a:r>
              <a:rPr lang="en-US" dirty="0" smtClean="0"/>
              <a:t>	or</a:t>
            </a:r>
          </a:p>
          <a:p>
            <a:r>
              <a:rPr lang="en-US" dirty="0"/>
              <a:t>	</a:t>
            </a:r>
            <a:r>
              <a:rPr lang="en-US" dirty="0" smtClean="0"/>
              <a:t>Reduction in GFR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57856"/>
              </p:ext>
            </p:extLst>
          </p:nvPr>
        </p:nvGraphicFramePr>
        <p:xfrm>
          <a:off x="322255" y="2362859"/>
          <a:ext cx="85492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544"/>
                <a:gridCol w="3721837"/>
                <a:gridCol w="3100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Stage</a:t>
                      </a:r>
                      <a:r>
                        <a:rPr lang="en-US" b="1" baseline="0" dirty="0" smtClean="0"/>
                        <a:t> of CKD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GFR </a:t>
                      </a:r>
                      <a:r>
                        <a:rPr lang="en-US" b="1" baseline="0" dirty="0" smtClean="0"/>
                        <a:t>  </a:t>
                      </a:r>
                      <a:r>
                        <a:rPr lang="en-US" b="1" dirty="0" smtClean="0"/>
                        <a:t>mL/min/1.73m</a:t>
                      </a:r>
                      <a:r>
                        <a:rPr lang="en-US" b="1" baseline="30000" dirty="0" smtClean="0"/>
                        <a:t>2</a:t>
                      </a:r>
                      <a:r>
                        <a:rPr lang="en-US" b="1" baseline="0" dirty="0" smtClean="0"/>
                        <a:t> </a:t>
                      </a:r>
                      <a:endParaRPr lang="en-US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Plan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GFR &gt; 90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r>
                        <a:rPr lang="en-US" baseline="0" dirty="0" smtClean="0"/>
                        <a:t> GFR &gt; 90 w/ Kidney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 progression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– 90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–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</a:t>
                      </a:r>
                      <a:r>
                        <a:rPr lang="en-US" baseline="0" dirty="0" smtClean="0"/>
                        <a:t> complications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–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 to nephrologist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Renal replacement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2255" y="50731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Normal CrCl:</a:t>
            </a:r>
          </a:p>
          <a:p>
            <a:r>
              <a:rPr lang="pl-PL" dirty="0" smtClean="0"/>
              <a:t>Male</a:t>
            </a:r>
            <a:r>
              <a:rPr lang="pl-PL" dirty="0"/>
              <a:t>: </a:t>
            </a:r>
            <a:r>
              <a:rPr lang="pl-PL" dirty="0" smtClean="0"/>
              <a:t>    100 – 140		97 </a:t>
            </a:r>
            <a:r>
              <a:rPr lang="pl-PL" dirty="0"/>
              <a:t>to 137 ml/min</a:t>
            </a:r>
            <a:r>
              <a:rPr lang="pl-PL" dirty="0" smtClean="0"/>
              <a:t>.</a:t>
            </a:r>
          </a:p>
          <a:p>
            <a:r>
              <a:rPr lang="pl-PL" dirty="0" smtClean="0"/>
              <a:t>Female</a:t>
            </a:r>
            <a:r>
              <a:rPr lang="pl-PL" dirty="0"/>
              <a:t>: </a:t>
            </a:r>
            <a:r>
              <a:rPr lang="pl-PL" dirty="0" smtClean="0"/>
              <a:t>  90 – 130		88 </a:t>
            </a:r>
            <a:r>
              <a:rPr lang="pl-PL" dirty="0"/>
              <a:t>to 128 ml/min.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255" y="1836228"/>
            <a:ext cx="8369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GFR</a:t>
            </a:r>
            <a:r>
              <a:rPr lang="en-US" dirty="0"/>
              <a:t> (ml/min/1.73m</a:t>
            </a:r>
            <a:r>
              <a:rPr lang="en-US" baseline="30000" dirty="0"/>
              <a:t>2</a:t>
            </a:r>
            <a:r>
              <a:rPr lang="en-US" dirty="0"/>
              <a:t>)= 186 x </a:t>
            </a:r>
            <a:r>
              <a:rPr lang="en-US" dirty="0" smtClean="0"/>
              <a:t>(</a:t>
            </a:r>
            <a:r>
              <a:rPr lang="en-US" dirty="0" err="1" smtClean="0"/>
              <a:t>SCr</a:t>
            </a:r>
            <a:r>
              <a:rPr lang="en-US" dirty="0"/>
              <a:t>)</a:t>
            </a:r>
            <a:r>
              <a:rPr lang="en-US" baseline="30000" dirty="0"/>
              <a:t>-1.154 </a:t>
            </a:r>
            <a:r>
              <a:rPr lang="en-US" dirty="0"/>
              <a:t>x (age)</a:t>
            </a:r>
            <a:r>
              <a:rPr lang="en-US" baseline="30000" dirty="0"/>
              <a:t>-0.203 </a:t>
            </a:r>
            <a:r>
              <a:rPr lang="en-US" dirty="0"/>
              <a:t>x (0.742 </a:t>
            </a:r>
            <a:r>
              <a:rPr lang="en-US" dirty="0" smtClean="0"/>
              <a:t>if </a:t>
            </a:r>
            <a:r>
              <a:rPr lang="en-US" dirty="0"/>
              <a:t>female) x (1.210 if black) </a:t>
            </a:r>
          </a:p>
        </p:txBody>
      </p:sp>
    </p:spTree>
    <p:extLst>
      <p:ext uri="{BB962C8B-B14F-4D97-AF65-F5344CB8AC3E}">
        <p14:creationId xmlns:p14="http://schemas.microsoft.com/office/powerpoint/2010/main" val="239518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0197" y="1152962"/>
            <a:ext cx="2118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If Phos</a:t>
            </a:r>
            <a:r>
              <a:rPr lang="en-US" sz="1400" baseline="0" dirty="0" smtClean="0"/>
              <a:t>  4.5 -9 </a:t>
            </a:r>
          </a:p>
          <a:p>
            <a:pPr algn="ctr"/>
            <a:r>
              <a:rPr lang="en-US" sz="1400" baseline="0" dirty="0" smtClean="0"/>
              <a:t>(normal 2.5 – </a:t>
            </a:r>
            <a:r>
              <a:rPr lang="en-US" sz="1400" baseline="0" dirty="0" smtClean="0"/>
              <a:t>4.5</a:t>
            </a:r>
            <a:r>
              <a:rPr lang="en-US" sz="1400" baseline="0" dirty="0" smtClean="0"/>
              <a:t>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876616" y="7398"/>
            <a:ext cx="27261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Tx Secondary hyperparathyroidism</a:t>
            </a:r>
            <a:endParaRPr lang="en-US" sz="1400" dirty="0"/>
          </a:p>
          <a:p>
            <a:pPr algn="ctr"/>
            <a:r>
              <a:rPr lang="en-US" sz="1400" dirty="0" smtClean="0"/>
              <a:t>Goal: </a:t>
            </a:r>
            <a:r>
              <a:rPr lang="en-US" sz="1400" dirty="0"/>
              <a:t>I</a:t>
            </a:r>
            <a:r>
              <a:rPr lang="en-US" sz="1400" dirty="0" smtClean="0"/>
              <a:t>ncrease Ca</a:t>
            </a:r>
          </a:p>
          <a:p>
            <a:pPr algn="ctr"/>
            <a:r>
              <a:rPr lang="en-US" sz="1400" dirty="0" smtClean="0"/>
              <a:t>Goal: Decrease Phos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5452" y="1169703"/>
            <a:ext cx="148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If Phos &gt; 9</a:t>
            </a:r>
          </a:p>
          <a:p>
            <a:pPr algn="ctr"/>
            <a:r>
              <a:rPr lang="en-US" sz="1400" baseline="0" dirty="0" smtClean="0"/>
              <a:t>(normal 2.5</a:t>
            </a:r>
            <a:r>
              <a:rPr lang="en-US" sz="1400" dirty="0" smtClean="0"/>
              <a:t> </a:t>
            </a:r>
            <a:r>
              <a:rPr lang="en-US" sz="1400" dirty="0" smtClean="0"/>
              <a:t>– 4.5</a:t>
            </a:r>
            <a:r>
              <a:rPr lang="en-US" sz="1400" baseline="0" dirty="0" smtClean="0"/>
              <a:t>)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86612" y="2110150"/>
            <a:ext cx="172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Check Ca levels</a:t>
            </a:r>
          </a:p>
          <a:p>
            <a:pPr algn="ctr"/>
            <a:r>
              <a:rPr lang="en-US" sz="1400" dirty="0" smtClean="0"/>
              <a:t>(Normal Ca 8.5 – 9.5)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5" idx="2"/>
            <a:endCxn id="4" idx="0"/>
          </p:cNvCxnSpPr>
          <p:nvPr/>
        </p:nvCxnSpPr>
        <p:spPr>
          <a:xfrm flipH="1">
            <a:off x="2849337" y="746062"/>
            <a:ext cx="2390349" cy="406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>
            <a:off x="5239686" y="746062"/>
            <a:ext cx="2266551" cy="423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849337" y="1676182"/>
            <a:ext cx="1" cy="433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9007"/>
              </p:ext>
            </p:extLst>
          </p:nvPr>
        </p:nvGraphicFramePr>
        <p:xfrm>
          <a:off x="293903" y="4589639"/>
          <a:ext cx="2861777" cy="1407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780"/>
                <a:gridCol w="699959"/>
                <a:gridCol w="1001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Dosing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Ca Acetate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PhosLo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1T TID</a:t>
                      </a:r>
                    </a:p>
                    <a:p>
                      <a:r>
                        <a:rPr lang="en-US" sz="1400" i="1" dirty="0" smtClean="0"/>
                        <a:t>With meals</a:t>
                      </a:r>
                      <a:endParaRPr lang="en-US" sz="14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r>
                        <a:rPr lang="en-US" sz="1400" baseline="0" dirty="0" smtClean="0"/>
                        <a:t> Carbonate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Os-Cal</a:t>
                      </a:r>
                    </a:p>
                    <a:p>
                      <a:r>
                        <a:rPr lang="en-US" sz="1400" dirty="0" smtClean="0"/>
                        <a:t>Tums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 mg TID</a:t>
                      </a:r>
                    </a:p>
                    <a:p>
                      <a:r>
                        <a:rPr lang="en-US" sz="1400" dirty="0" smtClean="0"/>
                        <a:t>With</a:t>
                      </a:r>
                      <a:r>
                        <a:rPr lang="en-US" sz="1400" baseline="0" dirty="0" smtClean="0"/>
                        <a:t> meals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18734"/>
              </p:ext>
            </p:extLst>
          </p:nvPr>
        </p:nvGraphicFramePr>
        <p:xfrm>
          <a:off x="6052839" y="2414429"/>
          <a:ext cx="2906796" cy="1834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127"/>
                <a:gridCol w="880189"/>
                <a:gridCol w="919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Dosing</a:t>
                      </a:r>
                      <a:endParaRPr lang="en-US" sz="1400" dirty="0"/>
                    </a:p>
                  </a:txBody>
                  <a:tcPr/>
                </a:tc>
              </a:tr>
              <a:tr h="342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Mag 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1208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Aluminium</a:t>
                      </a:r>
                    </a:p>
                    <a:p>
                      <a:r>
                        <a:rPr lang="en-US" sz="1400" dirty="0" smtClean="0"/>
                        <a:t>Products</a:t>
                      </a:r>
                    </a:p>
                    <a:p>
                      <a:r>
                        <a:rPr lang="en-US" sz="1400" dirty="0" smtClean="0"/>
                        <a:t>Reduce Phos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Amphojel</a:t>
                      </a:r>
                    </a:p>
                    <a:p>
                      <a:r>
                        <a:rPr lang="en-US" sz="1400" dirty="0" smtClean="0"/>
                        <a:t>Alu-Tab</a:t>
                      </a:r>
                    </a:p>
                    <a:p>
                      <a:r>
                        <a:rPr lang="en-US" sz="1400" dirty="0" smtClean="0"/>
                        <a:t>Alu-Cap</a:t>
                      </a:r>
                    </a:p>
                    <a:p>
                      <a:r>
                        <a:rPr lang="en-US" sz="1400" dirty="0" smtClean="0"/>
                        <a:t>Basaljel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1T</a:t>
                      </a:r>
                      <a:r>
                        <a:rPr lang="en-US" sz="1400" baseline="0" dirty="0" smtClean="0"/>
                        <a:t> TID </a:t>
                      </a:r>
                    </a:p>
                    <a:p>
                      <a:r>
                        <a:rPr lang="en-US" sz="1400" baseline="0" dirty="0" smtClean="0"/>
                        <a:t>w/ meals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For 5 days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6" idx="2"/>
            <a:endCxn id="23" idx="0"/>
          </p:cNvCxnSpPr>
          <p:nvPr/>
        </p:nvCxnSpPr>
        <p:spPr>
          <a:xfrm>
            <a:off x="7506237" y="1692923"/>
            <a:ext cx="0" cy="721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72334" y="3045960"/>
            <a:ext cx="90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Ca &lt; 9.5</a:t>
            </a:r>
            <a:endParaRPr lang="en-US" sz="1400" dirty="0"/>
          </a:p>
        </p:txBody>
      </p:sp>
      <p:cxnSp>
        <p:nvCxnSpPr>
          <p:cNvPr id="42" name="Straight Connector 41"/>
          <p:cNvCxnSpPr>
            <a:stCxn id="7" idx="2"/>
            <a:endCxn id="40" idx="0"/>
          </p:cNvCxnSpPr>
          <p:nvPr/>
        </p:nvCxnSpPr>
        <p:spPr>
          <a:xfrm flipH="1">
            <a:off x="1724792" y="2633370"/>
            <a:ext cx="1124546" cy="412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18" idx="0"/>
          </p:cNvCxnSpPr>
          <p:nvPr/>
        </p:nvCxnSpPr>
        <p:spPr>
          <a:xfrm flipH="1">
            <a:off x="1724791" y="3353737"/>
            <a:ext cx="1" cy="1235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12064" y="3139771"/>
            <a:ext cx="90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Ca &gt; 9.5</a:t>
            </a:r>
            <a:endParaRPr lang="en-US" sz="1400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48046"/>
              </p:ext>
            </p:extLst>
          </p:nvPr>
        </p:nvGraphicFramePr>
        <p:xfrm>
          <a:off x="3354942" y="4576027"/>
          <a:ext cx="5692515" cy="1407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208"/>
                <a:gridCol w="806309"/>
                <a:gridCol w="1001038"/>
                <a:gridCol w="1520460"/>
                <a:gridCol w="136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next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Sevelamer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Renvela</a:t>
                      </a:r>
                    </a:p>
                    <a:p>
                      <a:r>
                        <a:rPr lang="en-US" sz="1400" dirty="0" smtClean="0"/>
                        <a:t>Renagel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2T</a:t>
                      </a:r>
                      <a:r>
                        <a:rPr lang="en-US" sz="1400" baseline="0" dirty="0" smtClean="0"/>
                        <a:t> TID</a:t>
                      </a:r>
                    </a:p>
                    <a:p>
                      <a:r>
                        <a:rPr lang="en-US" sz="1400" baseline="0" dirty="0" smtClean="0"/>
                        <a:t>With meals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Change in pH</a:t>
                      </a:r>
                      <a:r>
                        <a:rPr lang="en-US" sz="1400" baseline="0" dirty="0" smtClean="0"/>
                        <a:t> &gt; 7</a:t>
                      </a:r>
                    </a:p>
                    <a:p>
                      <a:r>
                        <a:rPr lang="en-US" sz="1400" baseline="0" dirty="0" smtClean="0"/>
                        <a:t>Metabolic acidosis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Lowers Phos</a:t>
                      </a:r>
                    </a:p>
                    <a:p>
                      <a:r>
                        <a:rPr lang="en-US" sz="1400" dirty="0" smtClean="0"/>
                        <a:t>w/o affecting</a:t>
                      </a:r>
                      <a:r>
                        <a:rPr lang="en-US" sz="1400" baseline="0" dirty="0" smtClean="0"/>
                        <a:t> Ca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Lanthanum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Fosrenol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2T</a:t>
                      </a:r>
                      <a:r>
                        <a:rPr lang="en-US" sz="1400" baseline="0" dirty="0" smtClean="0"/>
                        <a:t> TID</a:t>
                      </a:r>
                    </a:p>
                    <a:p>
                      <a:r>
                        <a:rPr lang="en-US" sz="1400" baseline="0" dirty="0" smtClean="0"/>
                        <a:t>With meals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Straight Connector 53"/>
          <p:cNvCxnSpPr>
            <a:stCxn id="7" idx="2"/>
            <a:endCxn id="49" idx="0"/>
          </p:cNvCxnSpPr>
          <p:nvPr/>
        </p:nvCxnSpPr>
        <p:spPr>
          <a:xfrm>
            <a:off x="2849338" y="2633370"/>
            <a:ext cx="1315184" cy="506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</p:cNvCxnSpPr>
          <p:nvPr/>
        </p:nvCxnSpPr>
        <p:spPr>
          <a:xfrm>
            <a:off x="4164522" y="3447548"/>
            <a:ext cx="0" cy="114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3224" y="102151"/>
            <a:ext cx="268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Tx of Hyperparathyroidism</a:t>
            </a:r>
          </a:p>
          <a:p>
            <a:pPr algn="ctr"/>
            <a:r>
              <a:rPr lang="en-US" dirty="0" smtClean="0">
                <a:solidFill>
                  <a:srgbClr val="3366FF"/>
                </a:solidFill>
              </a:rPr>
              <a:t>Ca and Phos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68103" y="6381442"/>
            <a:ext cx="14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Goal Ca 8.5 – 9.5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endCxn id="60" idx="0"/>
          </p:cNvCxnSpPr>
          <p:nvPr/>
        </p:nvCxnSpPr>
        <p:spPr>
          <a:xfrm>
            <a:off x="1986612" y="5996798"/>
            <a:ext cx="1285457" cy="38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0" idx="0"/>
          </p:cNvCxnSpPr>
          <p:nvPr/>
        </p:nvCxnSpPr>
        <p:spPr>
          <a:xfrm flipH="1">
            <a:off x="3272069" y="5996798"/>
            <a:ext cx="1344911" cy="38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4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469" y="232496"/>
            <a:ext cx="19987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FF"/>
                </a:solidFill>
              </a:rPr>
              <a:t>Parathyroid </a:t>
            </a:r>
            <a:r>
              <a:rPr lang="en-US" sz="1600" dirty="0" smtClean="0">
                <a:solidFill>
                  <a:srgbClr val="FF00FF"/>
                </a:solidFill>
              </a:rPr>
              <a:t>Hormone</a:t>
            </a:r>
          </a:p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Tx PTH</a:t>
            </a:r>
            <a:endParaRPr lang="en-US" sz="16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5149" y="974796"/>
            <a:ext cx="21703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Stage 5 CKD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Goal PTH goal 150 - </a:t>
            </a:r>
            <a:r>
              <a:rPr lang="en-US" sz="1600" dirty="0" smtClean="0">
                <a:solidFill>
                  <a:srgbClr val="FF0000"/>
                </a:solidFill>
              </a:rPr>
              <a:t>300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3235" y="1829391"/>
            <a:ext cx="1766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PTH &gt; 300 </a:t>
            </a:r>
            <a:r>
              <a:rPr lang="en-US" sz="1600" dirty="0" err="1" smtClean="0"/>
              <a:t>pg</a:t>
            </a:r>
            <a:r>
              <a:rPr lang="en-US" sz="1600" dirty="0" smtClean="0"/>
              <a:t>/mL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2395" y="1967325"/>
            <a:ext cx="1766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PTH &lt; 150 </a:t>
            </a:r>
            <a:r>
              <a:rPr lang="en-US" sz="1600" dirty="0" err="1" smtClean="0"/>
              <a:t>pg</a:t>
            </a:r>
            <a:r>
              <a:rPr lang="en-US" sz="1600" dirty="0" smtClean="0"/>
              <a:t>/mL</a:t>
            </a:r>
            <a:endParaRPr lang="en-US" sz="1600" dirty="0"/>
          </a:p>
        </p:txBody>
      </p:sp>
      <p:cxnSp>
        <p:nvCxnSpPr>
          <p:cNvPr id="11" name="Straight Connector 10"/>
          <p:cNvCxnSpPr>
            <a:stCxn id="6" idx="2"/>
            <a:endCxn id="8" idx="0"/>
          </p:cNvCxnSpPr>
          <p:nvPr/>
        </p:nvCxnSpPr>
        <p:spPr>
          <a:xfrm flipH="1">
            <a:off x="1055560" y="1559572"/>
            <a:ext cx="2014782" cy="40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0"/>
          </p:cNvCxnSpPr>
          <p:nvPr/>
        </p:nvCxnSpPr>
        <p:spPr>
          <a:xfrm>
            <a:off x="3070342" y="1559572"/>
            <a:ext cx="2416058" cy="269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</p:cNvCxnSpPr>
          <p:nvPr/>
        </p:nvCxnSpPr>
        <p:spPr>
          <a:xfrm flipH="1">
            <a:off x="1050401" y="2305879"/>
            <a:ext cx="5159" cy="799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73459"/>
              </p:ext>
            </p:extLst>
          </p:nvPr>
        </p:nvGraphicFramePr>
        <p:xfrm>
          <a:off x="2337676" y="3111815"/>
          <a:ext cx="6324466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339"/>
                <a:gridCol w="2746296"/>
                <a:gridCol w="15978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next if, AE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Calcitrol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Rocaltrol </a:t>
                      </a:r>
                    </a:p>
                    <a:p>
                      <a:r>
                        <a:rPr lang="en-US" sz="1600" dirty="0" smtClean="0"/>
                        <a:t>   0.25 – 2 mcg IV TIW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Calcijex</a:t>
                      </a:r>
                    </a:p>
                    <a:p>
                      <a:r>
                        <a:rPr lang="en-US" sz="1600" dirty="0" smtClean="0"/>
                        <a:t>   1-5 mcg</a:t>
                      </a:r>
                      <a:r>
                        <a:rPr lang="en-US" sz="1600" baseline="0" dirty="0" smtClean="0"/>
                        <a:t> IV TIW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Wants</a:t>
                      </a:r>
                      <a:r>
                        <a:rPr lang="en-US" sz="1600" baseline="0" dirty="0" smtClean="0"/>
                        <a:t> PO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Constipation </a:t>
                      </a:r>
                    </a:p>
                    <a:p>
                      <a:r>
                        <a:rPr lang="en-US" sz="1600" dirty="0" smtClean="0"/>
                        <a:t>Nausea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Doxercalciferol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 – 4 mcg IV TIW</a:t>
                      </a:r>
                    </a:p>
                    <a:p>
                      <a:r>
                        <a:rPr lang="en-US" sz="1600" dirty="0" smtClean="0"/>
                        <a:t>  or</a:t>
                      </a:r>
                    </a:p>
                    <a:p>
                      <a:r>
                        <a:rPr lang="en-US" sz="1600" dirty="0" smtClean="0"/>
                        <a:t>Available 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Constipation</a:t>
                      </a:r>
                    </a:p>
                    <a:p>
                      <a:r>
                        <a:rPr lang="en-US" sz="1600" dirty="0" smtClean="0"/>
                        <a:t>Nausea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Paricalcitol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dose: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 mcg/kg IV 3 times a week;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dose 0.24mcg/kg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7" idx="2"/>
            <a:endCxn id="19" idx="0"/>
          </p:cNvCxnSpPr>
          <p:nvPr/>
        </p:nvCxnSpPr>
        <p:spPr>
          <a:xfrm>
            <a:off x="5486400" y="2167945"/>
            <a:ext cx="13509" cy="943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1418" y="3135868"/>
            <a:ext cx="1787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d/c </a:t>
            </a:r>
            <a:endParaRPr lang="en-US" dirty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Vitamin D analog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9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089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Tx Anemia with ESA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erythropoiesis-stimulating agent </a:t>
            </a:r>
          </a:p>
          <a:p>
            <a:r>
              <a:rPr lang="en-US" sz="2800" dirty="0" smtClean="0"/>
              <a:t>Tx Anemia with Iron</a:t>
            </a:r>
          </a:p>
          <a:p>
            <a:pPr marL="457200" lvl="1" indent="0">
              <a:buNone/>
            </a:pPr>
            <a:r>
              <a:rPr lang="en-US" sz="2400" dirty="0" smtClean="0"/>
              <a:t>1. Lab Values</a:t>
            </a:r>
          </a:p>
          <a:p>
            <a:pPr marL="457200" lvl="1" indent="0">
              <a:buNone/>
            </a:pPr>
            <a:r>
              <a:rPr lang="en-US" sz="2400" dirty="0" smtClean="0"/>
              <a:t>2. PO products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3. IV products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Secondary hyperparathyroidism (SHPT)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Phos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PTH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Potassium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HTN</a:t>
            </a:r>
          </a:p>
          <a:p>
            <a:r>
              <a:rPr lang="en-US" dirty="0" smtClean="0"/>
              <a:t>Lipids, Proteins, Salt, Immunizations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Co-Morbidities with CKD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5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275" y="266046"/>
            <a:ext cx="224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CKD </a:t>
            </a:r>
            <a:r>
              <a:rPr lang="en-US" dirty="0" smtClean="0">
                <a:sym typeface="Wingdings"/>
              </a:rPr>
              <a:t> Hyperkalemia</a:t>
            </a:r>
          </a:p>
          <a:p>
            <a:r>
              <a:rPr lang="en-US" dirty="0" smtClean="0">
                <a:sym typeface="Wingdings"/>
              </a:rPr>
              <a:t>CKD cannot excrete 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9110" y="742409"/>
            <a:ext cx="170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When K &gt; 5.5</a:t>
            </a:r>
          </a:p>
          <a:p>
            <a:pPr algn="ctr"/>
            <a:r>
              <a:rPr lang="en-US" dirty="0" smtClean="0"/>
              <a:t>(Normal 3.5 – 5)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97051"/>
              </p:ext>
            </p:extLst>
          </p:nvPr>
        </p:nvGraphicFramePr>
        <p:xfrm>
          <a:off x="979417" y="1936505"/>
          <a:ext cx="6963961" cy="2839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899961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</a:t>
                      </a:r>
                      <a:r>
                        <a:rPr lang="en-US" baseline="0" dirty="0" smtClean="0"/>
                        <a:t> 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Sodium Polystyrene</a:t>
                      </a:r>
                    </a:p>
                    <a:p>
                      <a:r>
                        <a:rPr lang="en-US" dirty="0" smtClean="0"/>
                        <a:t>(Kayexalate)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– 60 mg PO </a:t>
                      </a:r>
                    </a:p>
                    <a:p>
                      <a:r>
                        <a:rPr lang="en-US" dirty="0" smtClean="0"/>
                        <a:t>as maintenance therapy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quick onset</a:t>
                      </a:r>
                    </a:p>
                    <a:p>
                      <a:r>
                        <a:rPr lang="en-US" dirty="0" smtClean="0"/>
                        <a:t>EKG change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Regular</a:t>
                      </a:r>
                      <a:r>
                        <a:rPr lang="en-US" dirty="0" smtClean="0"/>
                        <a:t> Insulin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– 10 units </a:t>
                      </a:r>
                      <a:r>
                        <a:rPr lang="en-US" b="1" dirty="0" smtClean="0"/>
                        <a:t>IV</a:t>
                      </a:r>
                    </a:p>
                    <a:p>
                      <a:r>
                        <a:rPr lang="en-US" dirty="0" smtClean="0"/>
                        <a:t>  +/-</a:t>
                      </a:r>
                    </a:p>
                    <a:p>
                      <a:r>
                        <a:rPr lang="en-US" dirty="0" smtClean="0"/>
                        <a:t>25</a:t>
                      </a:r>
                      <a:r>
                        <a:rPr lang="en-US" baseline="0" dirty="0" smtClean="0"/>
                        <a:t> – 50 grams 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EKG 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Calcium Gluconate</a:t>
                      </a:r>
                    </a:p>
                    <a:p>
                      <a:r>
                        <a:rPr lang="en-US" baseline="0" dirty="0" smtClean="0"/>
                        <a:t>  or</a:t>
                      </a:r>
                    </a:p>
                    <a:p>
                      <a:r>
                        <a:rPr lang="en-US" baseline="0" dirty="0" smtClean="0"/>
                        <a:t>Calcium Chloride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 2 grams </a:t>
                      </a:r>
                      <a:r>
                        <a:rPr lang="en-US" b="1" dirty="0" smtClean="0"/>
                        <a:t>IV</a:t>
                      </a:r>
                      <a:r>
                        <a:rPr lang="en-US" b="1" baseline="0" dirty="0"/>
                        <a:t> </a:t>
                      </a:r>
                      <a:endParaRPr lang="en-US" b="1" baseline="0" dirty="0" smtClean="0"/>
                    </a:p>
                    <a:p>
                      <a:r>
                        <a:rPr lang="en-US" b="0" baseline="0" dirty="0" smtClean="0"/>
                        <a:t>to protect myocardium (EKG)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4461397" y="1388740"/>
            <a:ext cx="1" cy="5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5647" y="334730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IV,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SQ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6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Co-Morbidities with CKD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08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Tx Anemia with ESA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erythropoiesis-stimulating agent </a:t>
            </a:r>
          </a:p>
          <a:p>
            <a:r>
              <a:rPr lang="en-US" sz="2800" dirty="0" smtClean="0"/>
              <a:t>Tx Anemia with Iron</a:t>
            </a:r>
          </a:p>
          <a:p>
            <a:pPr marL="457200" lvl="1" indent="0">
              <a:buNone/>
            </a:pPr>
            <a:r>
              <a:rPr lang="en-US" sz="2400" dirty="0" smtClean="0"/>
              <a:t>1. Lab Values</a:t>
            </a:r>
          </a:p>
          <a:p>
            <a:pPr marL="457200" lvl="1" indent="0">
              <a:buNone/>
            </a:pPr>
            <a:r>
              <a:rPr lang="en-US" sz="2400" dirty="0" smtClean="0"/>
              <a:t>2. PO products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3. IV products</a:t>
            </a:r>
          </a:p>
          <a:p>
            <a:r>
              <a:rPr lang="en-US" dirty="0" smtClean="0"/>
              <a:t>Secondary hyperparathyroidism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HTN</a:t>
            </a:r>
          </a:p>
          <a:p>
            <a:r>
              <a:rPr lang="en-US" dirty="0" smtClean="0"/>
              <a:t>Lipids, Proteins, Salt, Immunizations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42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20" y="208535"/>
            <a:ext cx="3860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Prevent progression of CKD: </a:t>
            </a:r>
            <a:r>
              <a:rPr lang="en-US" b="1" u="sng" dirty="0" smtClean="0">
                <a:solidFill>
                  <a:srgbClr val="000000"/>
                </a:solidFill>
              </a:rPr>
              <a:t>Reduce BP</a:t>
            </a:r>
          </a:p>
          <a:p>
            <a:endParaRPr lang="en-US" u="sng" dirty="0"/>
          </a:p>
          <a:p>
            <a:r>
              <a:rPr lang="en-US" dirty="0" smtClean="0"/>
              <a:t>Goal    BP &lt; 130/80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89778"/>
              </p:ext>
            </p:extLst>
          </p:nvPr>
        </p:nvGraphicFramePr>
        <p:xfrm>
          <a:off x="208519" y="1233834"/>
          <a:ext cx="8662986" cy="3022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753"/>
                <a:gridCol w="3933166"/>
                <a:gridCol w="2809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ACE-I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Dilate</a:t>
                      </a:r>
                      <a:r>
                        <a:rPr lang="en-US" baseline="0" dirty="0" smtClean="0"/>
                        <a:t> Efferent Arteriole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Reduce micro -&gt;</a:t>
                      </a:r>
                      <a:r>
                        <a:rPr lang="en-US" baseline="0" dirty="0" smtClean="0"/>
                        <a:t> macro risk by 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Enalapril 5 mg daily</a:t>
                      </a:r>
                    </a:p>
                    <a:p>
                      <a:r>
                        <a:rPr lang="en-US" dirty="0" smtClean="0"/>
                        <a:t>Benazepril 10 mg daily</a:t>
                      </a:r>
                    </a:p>
                    <a:p>
                      <a:r>
                        <a:rPr lang="en-US" dirty="0" smtClean="0"/>
                        <a:t>Ramipril 2.5 mg daily</a:t>
                      </a:r>
                    </a:p>
                    <a:p>
                      <a:r>
                        <a:rPr lang="en-US" dirty="0" smtClean="0"/>
                        <a:t>Captopril</a:t>
                      </a:r>
                      <a:r>
                        <a:rPr lang="en-US" baseline="0" dirty="0" smtClean="0"/>
                        <a:t> 25 mg TID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ARB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Dilate</a:t>
                      </a:r>
                      <a:r>
                        <a:rPr lang="en-US" baseline="0" dirty="0" smtClean="0"/>
                        <a:t> Efferent Arteriole 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 micro -&gt;</a:t>
                      </a:r>
                      <a:r>
                        <a:rPr lang="en-US" baseline="0" dirty="0" smtClean="0"/>
                        <a:t> macro risk by 51%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Losartan 50 mg daily</a:t>
                      </a:r>
                    </a:p>
                    <a:p>
                      <a:r>
                        <a:rPr lang="en-US" baseline="0" dirty="0" smtClean="0"/>
                        <a:t>Valsartan 80 mg daily</a:t>
                      </a:r>
                    </a:p>
                    <a:p>
                      <a:r>
                        <a:rPr lang="en-US" baseline="0" dirty="0" smtClean="0"/>
                        <a:t>Irbesartan 150 mg daily</a:t>
                      </a:r>
                    </a:p>
                    <a:p>
                      <a:r>
                        <a:rPr lang="en-US" baseline="0" dirty="0" smtClean="0"/>
                        <a:t>Candesartan 8 mg daily</a:t>
                      </a:r>
                    </a:p>
                    <a:p>
                      <a:r>
                        <a:rPr lang="en-US" baseline="0" dirty="0" smtClean="0"/>
                        <a:t>Telmisartan 20 mg daily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88944"/>
              </p:ext>
            </p:extLst>
          </p:nvPr>
        </p:nvGraphicFramePr>
        <p:xfrm>
          <a:off x="208520" y="4936780"/>
          <a:ext cx="8662986" cy="1554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753"/>
                <a:gridCol w="3933166"/>
                <a:gridCol w="2809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Non-dihydro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Dilate Afferent Arteriole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Pros:</a:t>
                      </a:r>
                      <a:r>
                        <a:rPr lang="en-US" baseline="0" dirty="0" smtClean="0"/>
                        <a:t> reduce glomerular pressure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Cons: increase proteinuria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Verapamil</a:t>
                      </a:r>
                    </a:p>
                    <a:p>
                      <a:r>
                        <a:rPr lang="en-US" baseline="0" dirty="0" smtClean="0"/>
                        <a:t>Diltiazem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Diuretics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Adjunctive for ACE-I or ARB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reduce albumin-uria when GFR &gt; 30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8520" y="454988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Add-On Therapy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4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Co-Morbidities with CKD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089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Tx Anemia with ESA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erythropoiesis-stimulating agent </a:t>
            </a:r>
          </a:p>
          <a:p>
            <a:r>
              <a:rPr lang="en-US" sz="2800" dirty="0" smtClean="0"/>
              <a:t>Tx Anemia with Iron</a:t>
            </a:r>
          </a:p>
          <a:p>
            <a:pPr marL="457200" lvl="1" indent="0">
              <a:buNone/>
            </a:pPr>
            <a:r>
              <a:rPr lang="en-US" sz="2400" dirty="0" smtClean="0"/>
              <a:t>1. Lab Values</a:t>
            </a:r>
          </a:p>
          <a:p>
            <a:pPr marL="457200" lvl="1" indent="0">
              <a:buNone/>
            </a:pPr>
            <a:r>
              <a:rPr lang="en-US" sz="2400" dirty="0" smtClean="0"/>
              <a:t>2. PO products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3. IV products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Secondary hyperparathyroidism (SHPT)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Phos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PTH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Potassium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HTN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Lipids, Proteins, Salt, Immunizations</a:t>
            </a:r>
          </a:p>
          <a:p>
            <a:pPr lvl="1"/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523" y="286911"/>
            <a:ext cx="8577157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Prevent progression of CKD: DM</a:t>
            </a:r>
          </a:p>
          <a:p>
            <a:r>
              <a:rPr lang="en-US" b="1" dirty="0" smtClean="0"/>
              <a:t>Goal HbA1c &lt; 7%</a:t>
            </a:r>
            <a:endParaRPr lang="en-US" b="1" dirty="0"/>
          </a:p>
          <a:p>
            <a:endParaRPr lang="en-US" dirty="0" smtClean="0"/>
          </a:p>
          <a:p>
            <a:r>
              <a:rPr lang="en-US" u="sng" dirty="0" smtClean="0"/>
              <a:t>Lipids</a:t>
            </a:r>
          </a:p>
          <a:p>
            <a:r>
              <a:rPr lang="en-US" dirty="0" smtClean="0"/>
              <a:t>   Statins</a:t>
            </a:r>
          </a:p>
          <a:p>
            <a:r>
              <a:rPr lang="en-US" dirty="0" smtClean="0"/>
              <a:t>      Goal LDL &lt; 100</a:t>
            </a:r>
          </a:p>
          <a:p>
            <a:endParaRPr lang="en-US" dirty="0"/>
          </a:p>
          <a:p>
            <a:r>
              <a:rPr lang="en-US" u="sng" dirty="0" smtClean="0"/>
              <a:t>Protein Restriction</a:t>
            </a:r>
          </a:p>
          <a:p>
            <a:r>
              <a:rPr lang="en-US" dirty="0" smtClean="0"/>
              <a:t>   Stage 4:   &lt; 0.8 g/kg/day</a:t>
            </a:r>
          </a:p>
          <a:p>
            <a:endParaRPr lang="en-US" dirty="0"/>
          </a:p>
          <a:p>
            <a:r>
              <a:rPr lang="en-US" u="sng" dirty="0" smtClean="0"/>
              <a:t>Salt restriction</a:t>
            </a:r>
          </a:p>
          <a:p>
            <a:r>
              <a:rPr lang="en-US" dirty="0" smtClean="0"/>
              <a:t>   &lt; 2 grams/day</a:t>
            </a:r>
          </a:p>
          <a:p>
            <a:endParaRPr lang="en-US" u="sng" dirty="0"/>
          </a:p>
          <a:p>
            <a:r>
              <a:rPr lang="en-US" u="sng" dirty="0" smtClean="0"/>
              <a:t>Immunizations</a:t>
            </a:r>
          </a:p>
          <a:p>
            <a:r>
              <a:rPr lang="en-US" dirty="0"/>
              <a:t> </a:t>
            </a:r>
            <a:r>
              <a:rPr lang="en-US" dirty="0" smtClean="0"/>
              <a:t>  Flu</a:t>
            </a:r>
          </a:p>
          <a:p>
            <a:r>
              <a:rPr lang="en-US" dirty="0"/>
              <a:t> </a:t>
            </a:r>
            <a:r>
              <a:rPr lang="en-US" dirty="0" smtClean="0"/>
              <a:t>  pneumococcal</a:t>
            </a:r>
          </a:p>
          <a:p>
            <a:r>
              <a:rPr lang="en-US" dirty="0"/>
              <a:t> </a:t>
            </a:r>
            <a:r>
              <a:rPr lang="en-US" dirty="0" smtClean="0"/>
              <a:t>  Tdap</a:t>
            </a:r>
          </a:p>
        </p:txBody>
      </p:sp>
    </p:spTree>
    <p:extLst>
      <p:ext uri="{BB962C8B-B14F-4D97-AF65-F5344CB8AC3E}">
        <p14:creationId xmlns:p14="http://schemas.microsoft.com/office/powerpoint/2010/main" val="242762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74" y="130604"/>
            <a:ext cx="5034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Evaluating Renal Function</a:t>
            </a:r>
          </a:p>
          <a:p>
            <a:endParaRPr lang="en-US" u="sng" dirty="0" smtClean="0"/>
          </a:p>
          <a:p>
            <a:pPr marL="342900" indent="-342900">
              <a:buAutoNum type="arabicPeriod"/>
            </a:pPr>
            <a:r>
              <a:rPr lang="en-US" dirty="0" smtClean="0"/>
              <a:t>GFR 	Cockcroft-Gault Equation: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Presence of Proteinuria/albuminuria 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8790" y="1293699"/>
            <a:ext cx="7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CrCl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0218" y="1099900"/>
            <a:ext cx="168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(140-Age)(TBW)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7255" y="1478365"/>
            <a:ext cx="84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72*</a:t>
            </a:r>
            <a:r>
              <a:rPr lang="en-US" dirty="0" err="1" smtClean="0"/>
              <a:t>SCr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60218" y="1469232"/>
            <a:ext cx="1686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7926" y="1293699"/>
            <a:ext cx="146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85 if female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07639"/>
              </p:ext>
            </p:extLst>
          </p:nvPr>
        </p:nvGraphicFramePr>
        <p:xfrm>
          <a:off x="758777" y="3426078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Protein-uria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    mg/day of protein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&lt; 30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Micro-albuminuria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30 – 300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Macro-albuminuria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 300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2953" y="5106964"/>
            <a:ext cx="8250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Who should get screened for proteinuria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Children for any congenital abnormalities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DM (80% of DM1 and 40% DM2 with micro albumin will progress to macro in 10 yrs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Chronic UTI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&gt; 60 y/o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9689" y="2752185"/>
            <a:ext cx="4946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Protein : Creatinine Ratio (grams </a:t>
            </a:r>
            <a:r>
              <a:rPr lang="en-US" dirty="0"/>
              <a:t>protein/day </a:t>
            </a:r>
            <a:r>
              <a:rPr lang="en-US" dirty="0" smtClean="0"/>
              <a:t>) =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3771" y="2636426"/>
            <a:ext cx="251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Urine </a:t>
            </a:r>
            <a:r>
              <a:rPr lang="en-US" dirty="0" smtClean="0"/>
              <a:t>Protein (</a:t>
            </a:r>
            <a:r>
              <a:rPr lang="en-US" dirty="0"/>
              <a:t>mg/</a:t>
            </a:r>
            <a:r>
              <a:rPr lang="en-US" dirty="0" smtClean="0"/>
              <a:t>dL ) </a:t>
            </a:r>
            <a:endParaRPr lang="en-US" dirty="0"/>
          </a:p>
          <a:p>
            <a:pPr algn="ctr"/>
            <a:r>
              <a:rPr lang="en-US" dirty="0" smtClean="0"/>
              <a:t>Urine </a:t>
            </a:r>
            <a:r>
              <a:rPr lang="en-US" dirty="0"/>
              <a:t>Creatinine </a:t>
            </a:r>
            <a:r>
              <a:rPr lang="en-US" dirty="0" smtClean="0"/>
              <a:t>(mg/dL)</a:t>
            </a:r>
            <a:endParaRPr lang="en-US" dirty="0"/>
          </a:p>
        </p:txBody>
      </p:sp>
      <p:cxnSp>
        <p:nvCxnSpPr>
          <p:cNvPr id="11" name="Straight Connector 10"/>
          <p:cNvCxnSpPr>
            <a:stCxn id="3" idx="3"/>
            <a:endCxn id="3" idx="1"/>
          </p:cNvCxnSpPr>
          <p:nvPr/>
        </p:nvCxnSpPr>
        <p:spPr>
          <a:xfrm flipH="1">
            <a:off x="5263771" y="2959592"/>
            <a:ext cx="2515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62042" y="1128076"/>
            <a:ext cx="28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adjusted weight if obese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863" y="3396505"/>
            <a:ext cx="2058891" cy="17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2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49660"/>
              </p:ext>
            </p:extLst>
          </p:nvPr>
        </p:nvGraphicFramePr>
        <p:xfrm>
          <a:off x="554500" y="1713026"/>
          <a:ext cx="72244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155"/>
                <a:gridCol w="2408155"/>
                <a:gridCol w="2408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Protein-uria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 mg/day of protein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Goal BP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140/90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Micro-albuminuria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 – 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130/80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Macro-albuminuria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 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130/80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4500" y="323166"/>
            <a:ext cx="72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Therapeutic Goals to prevent progression of </a:t>
            </a:r>
            <a:r>
              <a:rPr lang="en-US" dirty="0" smtClean="0"/>
              <a:t>CKD: Control 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500" y="3716426"/>
            <a:ext cx="48597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Drugs</a:t>
            </a:r>
          </a:p>
          <a:p>
            <a:r>
              <a:rPr lang="en-US" dirty="0" smtClean="0"/>
              <a:t>ACE-I</a:t>
            </a:r>
          </a:p>
          <a:p>
            <a:r>
              <a:rPr lang="en-US" dirty="0" smtClean="0"/>
              <a:t>ARB</a:t>
            </a:r>
          </a:p>
          <a:p>
            <a:r>
              <a:rPr lang="en-US" dirty="0" smtClean="0"/>
              <a:t>Non-Dihydropyridine CCB </a:t>
            </a:r>
          </a:p>
          <a:p>
            <a:r>
              <a:rPr lang="en-US" dirty="0" smtClean="0"/>
              <a:t>Diuretics</a:t>
            </a:r>
          </a:p>
          <a:p>
            <a:r>
              <a:rPr lang="en-US" dirty="0" smtClean="0"/>
              <a:t>BB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500" y="940243"/>
            <a:ext cx="251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Urine </a:t>
            </a:r>
            <a:r>
              <a:rPr lang="en-US" dirty="0" smtClean="0"/>
              <a:t>Protein (</a:t>
            </a:r>
            <a:r>
              <a:rPr lang="en-US" dirty="0"/>
              <a:t>mg/</a:t>
            </a:r>
            <a:r>
              <a:rPr lang="en-US" dirty="0" smtClean="0"/>
              <a:t>dL ) </a:t>
            </a:r>
            <a:endParaRPr lang="en-US" dirty="0"/>
          </a:p>
          <a:p>
            <a:pPr algn="ctr"/>
            <a:r>
              <a:rPr lang="en-US" dirty="0" smtClean="0"/>
              <a:t>Urine </a:t>
            </a:r>
            <a:r>
              <a:rPr lang="en-US" dirty="0"/>
              <a:t>Creatinine </a:t>
            </a:r>
            <a:r>
              <a:rPr lang="en-US" dirty="0" smtClean="0"/>
              <a:t>(mg/dL)</a:t>
            </a:r>
            <a:endParaRPr lang="en-US" dirty="0"/>
          </a:p>
        </p:txBody>
      </p:sp>
      <p:cxnSp>
        <p:nvCxnSpPr>
          <p:cNvPr id="8" name="Straight Connector 7"/>
          <p:cNvCxnSpPr>
            <a:stCxn id="7" idx="3"/>
            <a:endCxn id="7" idx="1"/>
          </p:cNvCxnSpPr>
          <p:nvPr/>
        </p:nvCxnSpPr>
        <p:spPr>
          <a:xfrm flipH="1">
            <a:off x="554500" y="1263409"/>
            <a:ext cx="2515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8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802" y="240824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line: Therapeutic Goals to prevent progression of CKD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63974"/>
              </p:ext>
            </p:extLst>
          </p:nvPr>
        </p:nvGraphicFramePr>
        <p:xfrm>
          <a:off x="240850" y="827781"/>
          <a:ext cx="8725405" cy="576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245"/>
                <a:gridCol w="2716456"/>
                <a:gridCol w="3405923"/>
                <a:gridCol w="1926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Rationale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ACE-I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Captopril 25 mg PO TID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Enalapril 5 mg PO daily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Benazepril</a:t>
                      </a:r>
                      <a:r>
                        <a:rPr lang="en-US" baseline="0" dirty="0" smtClean="0"/>
                        <a:t> 10 mg PO daily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Ramipril 2.5 mg PO 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Titrate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to Max dose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Strongest</a:t>
                      </a:r>
                      <a:r>
                        <a:rPr lang="en-US" baseline="0" dirty="0" smtClean="0"/>
                        <a:t> outcome for DM-1 with albuminuria or proteinuria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Reduce glomerular capillary pressure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Reduce micro to macro albuminuria by 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SCr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</a:t>
                      </a:r>
                    </a:p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1-2 weeks</a:t>
                      </a:r>
                    </a:p>
                    <a:p>
                      <a:r>
                        <a:rPr lang="en-US" baseline="0" dirty="0" smtClean="0"/>
                        <a:t> after initiation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Protein:Cr</a:t>
                      </a:r>
                      <a:r>
                        <a:rPr lang="en-US" baseline="0" dirty="0" smtClean="0"/>
                        <a:t> ratio</a:t>
                      </a:r>
                    </a:p>
                    <a:p>
                      <a:r>
                        <a:rPr lang="en-US" baseline="0" dirty="0" smtClean="0"/>
                        <a:t> q3 months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Cough</a:t>
                      </a:r>
                    </a:p>
                    <a:p>
                      <a:r>
                        <a:rPr lang="en-US" baseline="0" dirty="0" smtClean="0"/>
                        <a:t>angioedema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Losartan 50 mg PO daily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Irbesartan 50 mg PO daily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Valsartan 80 mg PO daily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Candesartan</a:t>
                      </a:r>
                      <a:r>
                        <a:rPr lang="en-US" baseline="0" dirty="0" smtClean="0"/>
                        <a:t> 8 mg PO daily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Telmisartan 20 mg PO 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 micro to macro albuminuria by 51%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SCr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</a:t>
                      </a:r>
                    </a:p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1-2 weeks</a:t>
                      </a:r>
                    </a:p>
                    <a:p>
                      <a:r>
                        <a:rPr lang="en-US" baseline="0" dirty="0" smtClean="0"/>
                        <a:t> after initiation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69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24431"/>
              </p:ext>
            </p:extLst>
          </p:nvPr>
        </p:nvGraphicFramePr>
        <p:xfrm>
          <a:off x="418595" y="879737"/>
          <a:ext cx="8470873" cy="2947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0268"/>
                <a:gridCol w="1842080"/>
                <a:gridCol w="4488525"/>
              </a:tblGrid>
              <a:tr h="42846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Rationale</a:t>
                      </a:r>
                      <a:endParaRPr lang="en-US" dirty="0"/>
                    </a:p>
                  </a:txBody>
                  <a:tcPr/>
                </a:tc>
              </a:tr>
              <a:tr h="1056479">
                <a:tc>
                  <a:txBody>
                    <a:bodyPr/>
                    <a:lstStyle/>
                    <a:p>
                      <a:r>
                        <a:rPr lang="en-US" dirty="0" smtClean="0"/>
                        <a:t>Diuretics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HCTZ</a:t>
                      </a:r>
                    </a:p>
                    <a:p>
                      <a:r>
                        <a:rPr lang="en-US" dirty="0" err="1" smtClean="0"/>
                        <a:t>Conta</a:t>
                      </a:r>
                      <a:r>
                        <a:rPr lang="en-US" dirty="0" smtClean="0"/>
                        <a:t> if CrCl</a:t>
                      </a:r>
                      <a:r>
                        <a:rPr lang="en-US" baseline="0" dirty="0" smtClean="0"/>
                        <a:t> &lt; 30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Furosemide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Good for adjunctive therapy to</a:t>
                      </a:r>
                    </a:p>
                    <a:p>
                      <a:r>
                        <a:rPr lang="en-US" baseline="0" dirty="0" smtClean="0"/>
                        <a:t>ACE-I  or  ARB when GFR &gt; 30 mg/min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added to ARB, reduce proteinuria by 51% to 56%</a:t>
                      </a:r>
                    </a:p>
                  </a:txBody>
                  <a:tcPr/>
                </a:tc>
              </a:tr>
              <a:tr h="1056479">
                <a:tc>
                  <a:txBody>
                    <a:bodyPr/>
                    <a:lstStyle/>
                    <a:p>
                      <a:r>
                        <a:rPr lang="en-US" dirty="0" smtClean="0"/>
                        <a:t>Non-Dihydropyridine </a:t>
                      </a:r>
                    </a:p>
                    <a:p>
                      <a:r>
                        <a:rPr lang="en-US" dirty="0" smtClean="0"/>
                        <a:t>CCB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Verapamil</a:t>
                      </a:r>
                    </a:p>
                    <a:p>
                      <a:r>
                        <a:rPr lang="en-US" dirty="0" smtClean="0"/>
                        <a:t>Diltiazem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Dilation of afferent arteriole</a:t>
                      </a:r>
                      <a:r>
                        <a:rPr lang="en-US" baseline="0" dirty="0" smtClean="0"/>
                        <a:t> =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Pros: Reduce Proteinuria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8595" y="187516"/>
            <a:ext cx="475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Therapeutic Goals to prevent progression of CKD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93144"/>
              </p:ext>
            </p:extLst>
          </p:nvPr>
        </p:nvGraphicFramePr>
        <p:xfrm>
          <a:off x="457200" y="4341662"/>
          <a:ext cx="8470873" cy="1931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0268"/>
                <a:gridCol w="1842080"/>
                <a:gridCol w="4488525"/>
              </a:tblGrid>
              <a:tr h="4529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Rationale</a:t>
                      </a:r>
                      <a:endParaRPr lang="en-US" dirty="0"/>
                    </a:p>
                  </a:txBody>
                  <a:tcPr/>
                </a:tc>
              </a:tr>
              <a:tr h="739535">
                <a:tc>
                  <a:txBody>
                    <a:bodyPr/>
                    <a:lstStyle/>
                    <a:p>
                      <a:r>
                        <a:rPr lang="en-US" dirty="0" smtClean="0"/>
                        <a:t>Beta Blockers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Pros: for BP control</a:t>
                      </a:r>
                    </a:p>
                    <a:p>
                      <a:r>
                        <a:rPr lang="en-US" baseline="0" dirty="0" smtClean="0"/>
                        <a:t>Cons: no data in proteinuria</a:t>
                      </a:r>
                    </a:p>
                  </a:txBody>
                  <a:tcPr/>
                </a:tc>
              </a:tr>
              <a:tr h="739535">
                <a:tc>
                  <a:txBody>
                    <a:bodyPr/>
                    <a:lstStyle/>
                    <a:p>
                      <a:r>
                        <a:rPr lang="en-US" dirty="0" smtClean="0"/>
                        <a:t>Renin Inhibitor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Aliskiren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Pros: decrease proteinuria</a:t>
                      </a:r>
                    </a:p>
                    <a:p>
                      <a:r>
                        <a:rPr lang="en-US" b="1" baseline="0" dirty="0" smtClean="0"/>
                        <a:t>Cons: Contra with ACE-I or ARB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1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Co-Morbidities with CKD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089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Tx Anemia with </a:t>
            </a:r>
            <a:r>
              <a:rPr lang="en-US" sz="2800" dirty="0" smtClean="0">
                <a:solidFill>
                  <a:srgbClr val="008000"/>
                </a:solidFill>
              </a:rPr>
              <a:t>Iron: Use for short period of time</a:t>
            </a:r>
            <a:endParaRPr lang="en-US" sz="28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1. Lab Values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2. PO products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3. IV products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Tx Anemia with ESA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erythropoiesis-stimulating agent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Secondary hyperparathyroidism (SHPT)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Phos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PTH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Potassium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HTN</a:t>
            </a:r>
          </a:p>
          <a:p>
            <a:r>
              <a:rPr lang="en-US" dirty="0" smtClean="0"/>
              <a:t>Lipids, Proteins, Salt, Immunizations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8666" y="2087870"/>
            <a:ext cx="3286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First: Correct Iron (TSAT, Ferritin)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still s/s: add ESA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9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527" y="49921"/>
            <a:ext cx="892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1. Iron Lab Values</a:t>
            </a:r>
            <a:endParaRPr lang="en-US" b="1" dirty="0" smtClean="0"/>
          </a:p>
          <a:p>
            <a:pPr lvl="0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87163"/>
              </p:ext>
            </p:extLst>
          </p:nvPr>
        </p:nvGraphicFramePr>
        <p:xfrm>
          <a:off x="122524" y="696252"/>
          <a:ext cx="8876333" cy="3529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281"/>
                <a:gridCol w="2974522"/>
                <a:gridCol w="2761530"/>
              </a:tblGrid>
              <a:tr h="45679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</a:tr>
              <a:tr h="456791">
                <a:tc>
                  <a:txBody>
                    <a:bodyPr/>
                    <a:lstStyle/>
                    <a:p>
                      <a:r>
                        <a:rPr lang="en-US" dirty="0" smtClean="0"/>
                        <a:t>Serum 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– 150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µg/dL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88434">
                <a:tc>
                  <a:txBody>
                    <a:bodyPr/>
                    <a:lstStyle/>
                    <a:p>
                      <a:r>
                        <a:rPr lang="en-US" dirty="0" smtClean="0"/>
                        <a:t>Serum Ferritin (stored Fe)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 15 – 300 ng/mL</a:t>
                      </a:r>
                    </a:p>
                    <a:p>
                      <a:r>
                        <a:rPr lang="en-US" dirty="0" smtClean="0"/>
                        <a:t>Female</a:t>
                      </a:r>
                      <a:r>
                        <a:rPr lang="en-US" baseline="0" dirty="0" smtClean="0"/>
                        <a:t> 10 – 200 ng/mL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100 ng/mL</a:t>
                      </a:r>
                      <a:endParaRPr lang="en-US" dirty="0"/>
                    </a:p>
                  </a:txBody>
                  <a:tcPr/>
                </a:tc>
              </a:tr>
              <a:tr h="4567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TSAT</a:t>
                      </a:r>
                      <a:r>
                        <a:rPr lang="en-US" dirty="0" smtClean="0"/>
                        <a:t> (empty Fe binding site)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– 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 30%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88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Reticulocyte (immature RBC)</a:t>
                      </a:r>
                    </a:p>
                    <a:p>
                      <a:r>
                        <a:rPr lang="en-US" dirty="0" smtClean="0"/>
                        <a:t>Hgb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Male     14 – 18 mg/dL</a:t>
                      </a:r>
                    </a:p>
                    <a:p>
                      <a:r>
                        <a:rPr lang="en-US" dirty="0" smtClean="0"/>
                        <a:t>Female 12 – 16 mg/dL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6791">
                <a:tc>
                  <a:txBody>
                    <a:bodyPr/>
                    <a:lstStyle/>
                    <a:p>
                      <a:r>
                        <a:rPr lang="en-US" dirty="0" smtClean="0"/>
                        <a:t>MCV mean Corpuscular</a:t>
                      </a:r>
                      <a:r>
                        <a:rPr lang="en-US" baseline="0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–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2527" y="4867266"/>
            <a:ext cx="9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%TSAT =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3948" y="4732105"/>
            <a:ext cx="211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Serum iron (mcg/dL)</a:t>
            </a:r>
          </a:p>
          <a:p>
            <a:pPr algn="ctr"/>
            <a:r>
              <a:rPr lang="en-US" dirty="0" smtClean="0"/>
              <a:t>TIBC (mcg/dL)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1"/>
            <a:endCxn id="3" idx="3"/>
          </p:cNvCxnSpPr>
          <p:nvPr/>
        </p:nvCxnSpPr>
        <p:spPr>
          <a:xfrm>
            <a:off x="1103948" y="5055271"/>
            <a:ext cx="2110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530" y="5648204"/>
            <a:ext cx="532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TIBC = total iron-binding capacity of transferrin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0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88201"/>
              </p:ext>
            </p:extLst>
          </p:nvPr>
        </p:nvGraphicFramePr>
        <p:xfrm>
          <a:off x="241888" y="2228939"/>
          <a:ext cx="828478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580"/>
                <a:gridCol w="1350364"/>
                <a:gridCol w="2156866"/>
                <a:gridCol w="19149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 (mg)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Elemental Iron (mg)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Elemental 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Target 200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mg daily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Ferrous</a:t>
                      </a:r>
                      <a:r>
                        <a:rPr lang="en-US" baseline="0" dirty="0" smtClean="0"/>
                        <a:t> Fumarate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Daily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Polysaccharide Iron 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Daily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Ferrous sulfate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324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Ferrous Gluconate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</a:t>
                      </a:r>
                      <a:r>
                        <a:rPr lang="en-US" baseline="0" dirty="0" smtClean="0"/>
                        <a:t> TID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888" y="105300"/>
            <a:ext cx="483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2. PO Iron</a:t>
            </a:r>
          </a:p>
          <a:p>
            <a:r>
              <a:rPr lang="en-US" dirty="0" smtClean="0"/>
              <a:t>Essential to ensure adequate response to epoetin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3131" y="91951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TSAT &lt; 30%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Serum Ferritin &lt; 100 ng/mL</a:t>
            </a:r>
            <a:endParaRPr lang="en-US" dirty="0"/>
          </a:p>
        </p:txBody>
      </p:sp>
      <p:cxnSp>
        <p:nvCxnSpPr>
          <p:cNvPr id="4" name="Straight Arrow Connector 3"/>
          <p:cNvCxnSpPr>
            <a:stCxn id="7" idx="2"/>
            <a:endCxn id="5" idx="0"/>
          </p:cNvCxnSpPr>
          <p:nvPr/>
        </p:nvCxnSpPr>
        <p:spPr>
          <a:xfrm>
            <a:off x="4384279" y="1842840"/>
            <a:ext cx="0" cy="386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03131" y="5459784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Goal:</a:t>
            </a:r>
          </a:p>
          <a:p>
            <a:pPr algn="ctr"/>
            <a:r>
              <a:rPr lang="en-US" dirty="0" smtClean="0"/>
              <a:t>TSAT &gt; 30%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Serum Ferritin &gt; 100 ng/mL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4384279" y="4824819"/>
            <a:ext cx="0" cy="634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3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18779</TotalTime>
  <Words>2656</Words>
  <Application>Microsoft Macintosh PowerPoint</Application>
  <PresentationFormat>On-screen Show (4:3)</PresentationFormat>
  <Paragraphs>700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Co-Morbidities with CKD</vt:lpstr>
      <vt:lpstr>PowerPoint Presentation</vt:lpstr>
      <vt:lpstr>PowerPoint Presentation</vt:lpstr>
      <vt:lpstr>PowerPoint Presentation</vt:lpstr>
      <vt:lpstr>Co-Morbidities with CKD</vt:lpstr>
      <vt:lpstr>PowerPoint Presentation</vt:lpstr>
      <vt:lpstr>PowerPoint Presentation</vt:lpstr>
      <vt:lpstr>PowerPoint Presentation</vt:lpstr>
      <vt:lpstr>PowerPoint Presentation</vt:lpstr>
      <vt:lpstr>Co-Morbidities with CKD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Co-Morbidities with CKD</vt:lpstr>
      <vt:lpstr>PowerPoint Presentation</vt:lpstr>
      <vt:lpstr>Co-Morbidities with CKD</vt:lpstr>
      <vt:lpstr>PowerPoint Presentation</vt:lpstr>
      <vt:lpstr>Co-Morbidities with CKD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225</cp:revision>
  <dcterms:created xsi:type="dcterms:W3CDTF">2013-03-14T21:55:35Z</dcterms:created>
  <dcterms:modified xsi:type="dcterms:W3CDTF">2014-02-06T00:19:12Z</dcterms:modified>
</cp:coreProperties>
</file>