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4" r:id="rId3"/>
    <p:sldId id="257" r:id="rId4"/>
    <p:sldId id="256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F2ED5C-BF65-AE47-9158-441D8FC6C438}">
          <p14:sldIdLst>
            <p14:sldId id="259"/>
            <p14:sldId id="264"/>
          </p14:sldIdLst>
        </p14:section>
        <p14:section name="Isotonic/Hypertonic" id="{20BF7134-6751-BE49-BDD3-56F4BC0C8D3B}">
          <p14:sldIdLst>
            <p14:sldId id="257"/>
            <p14:sldId id="256"/>
          </p14:sldIdLst>
        </p14:section>
        <p14:section name="Hypotonic Hyponatremia " id="{24A2FDA8-CEA6-104B-8D41-E749B28E0A55}">
          <p14:sldIdLst>
            <p14:sldId id="261"/>
            <p14:sldId id="260"/>
          </p14:sldIdLst>
        </p14:section>
        <p14:section name="HypoNatremia Tx" id="{950763CA-9042-D04A-888D-027AD0AA2987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51B2E-F87F-1E48-AE5E-43E04EEF1FD2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FD399-A165-9347-AC5C-2C6A288E3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terms are different because osmolarity takes into account the total concentration of penetrating solutes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non-penetrating solutes, whereas tonicity takes into account the total concentration of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non-penetrating solutes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FD399-A165-9347-AC5C-2C6A288E3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FD399-A165-9347-AC5C-2C6A288E3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6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FD399-A165-9347-AC5C-2C6A288E3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Demeclocycline inhibits ADH</a:t>
            </a:r>
            <a:r>
              <a:rPr lang="en-US" baseline="0" dirty="0" smtClean="0"/>
              <a:t> 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FD399-A165-9347-AC5C-2C6A288E3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3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8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7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B223-1FBE-B34F-BCBB-2C23F9F0B2AA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DB7F-3047-9D4B-969E-DE78EFF7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35795"/>
              </p:ext>
            </p:extLst>
          </p:nvPr>
        </p:nvGraphicFramePr>
        <p:xfrm>
          <a:off x="277639" y="2298160"/>
          <a:ext cx="8241736" cy="225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850"/>
                <a:gridCol w="2039962"/>
                <a:gridCol w="2039962"/>
                <a:gridCol w="2039962"/>
              </a:tblGrid>
              <a:tr h="1126585">
                <a:tc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Na mEq/L: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Hypo-natremia</a:t>
                      </a:r>
                    </a:p>
                    <a:p>
                      <a:pPr algn="ctr"/>
                      <a:r>
                        <a:rPr lang="en-US" dirty="0" smtClean="0"/>
                        <a:t>&lt; 130 mEq/L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Normal Na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135 – 145 mEq/L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Hyper-natremia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&gt; 150 mEq/L</a:t>
                      </a:r>
                    </a:p>
                  </a:txBody>
                  <a:tcPr/>
                </a:tc>
              </a:tr>
              <a:tr h="1126585">
                <a:tc>
                  <a:txBody>
                    <a:bodyPr/>
                    <a:lstStyle/>
                    <a:p>
                      <a:pPr algn="ctr"/>
                      <a:endParaRPr lang="en-US" b="1" baseline="0" dirty="0" smtClean="0"/>
                    </a:p>
                    <a:p>
                      <a:pPr algn="ctr"/>
                      <a:r>
                        <a:rPr lang="en-US" b="1" baseline="0" dirty="0" smtClean="0"/>
                        <a:t>Osmolality/Tonicity: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Hypotonic</a:t>
                      </a:r>
                    </a:p>
                    <a:p>
                      <a:pPr algn="ctr"/>
                      <a:r>
                        <a:rPr lang="en-US" dirty="0" smtClean="0"/>
                        <a:t>&lt; 280 mOsm/kg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Iso-tonic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280-295 mOsm/kg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Hyper-tonic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dirty="0" smtClean="0"/>
                        <a:t>&gt; 295 mOsm/kg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2693" y="227493"/>
            <a:ext cx="28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Evaluation of Hyponatremia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7639" y="904457"/>
            <a:ext cx="5365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3 factors to evaluate:</a:t>
            </a:r>
          </a:p>
          <a:p>
            <a:r>
              <a:rPr lang="en-US" dirty="0" smtClean="0"/>
              <a:t>1 Sodium levels  mEq/L</a:t>
            </a:r>
          </a:p>
          <a:p>
            <a:r>
              <a:rPr lang="en-US" dirty="0" smtClean="0"/>
              <a:t>2 Tonicity (osmolality): compared with other molecules</a:t>
            </a:r>
          </a:p>
          <a:p>
            <a:r>
              <a:rPr lang="en-US" dirty="0" smtClean="0"/>
              <a:t>3 Volume</a:t>
            </a:r>
          </a:p>
        </p:txBody>
      </p:sp>
    </p:spTree>
    <p:extLst>
      <p:ext uri="{BB962C8B-B14F-4D97-AF65-F5344CB8AC3E}">
        <p14:creationId xmlns:p14="http://schemas.microsoft.com/office/powerpoint/2010/main" val="357881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9568" y="1184965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&lt;</a:t>
            </a:r>
            <a:r>
              <a:rPr lang="en-US" dirty="0" smtClean="0">
                <a:sym typeface="Wingdings"/>
              </a:rPr>
              <a:t>--------------------------  </a:t>
            </a:r>
            <a:r>
              <a:rPr lang="en-US" dirty="0" smtClean="0"/>
              <a:t>135  ---------------------- 145  </a:t>
            </a:r>
            <a:r>
              <a:rPr lang="en-US" dirty="0">
                <a:sym typeface="Wingdings"/>
              </a:rPr>
              <a:t>-------------------------</a:t>
            </a:r>
            <a:r>
              <a:rPr lang="en-US" dirty="0" smtClean="0">
                <a:sym typeface="Wingdings"/>
              </a:rPr>
              <a:t>--&gt;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8149" y="1373703"/>
            <a:ext cx="15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HyPOnatremia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1628" y="1392947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03898" y="1369631"/>
            <a:ext cx="164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HyPERnatremia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3188" y="2509091"/>
            <a:ext cx="28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Assess Osmolality (mOsm)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0" idx="2"/>
            <a:endCxn id="31" idx="0"/>
          </p:cNvCxnSpPr>
          <p:nvPr/>
        </p:nvCxnSpPr>
        <p:spPr>
          <a:xfrm>
            <a:off x="3406893" y="1743035"/>
            <a:ext cx="15526" cy="76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9673" y="3529206"/>
            <a:ext cx="7215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/>
              </a:rPr>
              <a:t>&lt;</a:t>
            </a:r>
            <a:r>
              <a:rPr lang="en-US" dirty="0">
                <a:sym typeface="Wingdings"/>
              </a:rPr>
              <a:t>-------------------------</a:t>
            </a:r>
            <a:r>
              <a:rPr lang="en-US" dirty="0" smtClean="0">
                <a:sym typeface="Wingdings"/>
              </a:rPr>
              <a:t>--  280</a:t>
            </a:r>
            <a:r>
              <a:rPr lang="en-US" dirty="0" smtClean="0"/>
              <a:t>  </a:t>
            </a:r>
            <a:r>
              <a:rPr lang="en-US" dirty="0"/>
              <a:t>---------------------- </a:t>
            </a:r>
            <a:r>
              <a:rPr lang="en-US" dirty="0" smtClean="0"/>
              <a:t>295  </a:t>
            </a:r>
            <a:r>
              <a:rPr lang="en-US" dirty="0">
                <a:sym typeface="Wingdings"/>
              </a:rPr>
              <a:t>-------------------------- </a:t>
            </a:r>
            <a:r>
              <a:rPr lang="en-US" dirty="0" smtClean="0">
                <a:sym typeface="Wingdings"/>
              </a:rPr>
              <a:t>&gt;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7541" y="3744586"/>
            <a:ext cx="117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HyPOtonic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2922" y="1184965"/>
            <a:ext cx="219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Assess Na (mEq/L):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32839" y="3744586"/>
            <a:ext cx="9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Isotonic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178316" y="3744586"/>
            <a:ext cx="119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hyPErtonic</a:t>
            </a:r>
            <a:endParaRPr lang="en-US" dirty="0"/>
          </a:p>
        </p:txBody>
      </p:sp>
      <p:sp>
        <p:nvSpPr>
          <p:cNvPr id="2" name="Left Brace 1"/>
          <p:cNvSpPr/>
          <p:nvPr/>
        </p:nvSpPr>
        <p:spPr>
          <a:xfrm rot="5400000">
            <a:off x="3196661" y="-46776"/>
            <a:ext cx="451516" cy="67004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521861"/>
            <a:ext cx="8820150" cy="607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650" y="37224"/>
            <a:ext cx="45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Sodium Homeostasis:  Matrix mOsm with mEq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566" y="1140416"/>
            <a:ext cx="2723166" cy="1100456"/>
          </a:xfrm>
          <a:prstGeom prst="rect">
            <a:avLst/>
          </a:prstGeom>
          <a:noFill/>
          <a:ln w="254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5436" y="1140417"/>
            <a:ext cx="3044109" cy="1399238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650" y="37224"/>
            <a:ext cx="453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Sodium Homeostasis:  Matrix mOsm with mEq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76982"/>
              </p:ext>
            </p:extLst>
          </p:nvPr>
        </p:nvGraphicFramePr>
        <p:xfrm>
          <a:off x="151649" y="475069"/>
          <a:ext cx="8621973" cy="619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304"/>
                <a:gridCol w="3848080"/>
                <a:gridCol w="2251127"/>
                <a:gridCol w="1077462"/>
              </a:tblGrid>
              <a:tr h="95140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Hypo-Natremia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mOsm/kg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Cell</a:t>
                      </a:r>
                      <a:endParaRPr lang="en-US" sz="1600" dirty="0"/>
                    </a:p>
                  </a:txBody>
                  <a:tcPr/>
                </a:tc>
              </a:tr>
              <a:tr h="179709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Cause: Pseudohyponatremia:</a:t>
                      </a:r>
                      <a:endParaRPr lang="en-US" sz="1600" baseline="0" dirty="0" smtClean="0"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marL="285750" indent="-285750">
                        <a:buFont typeface="Wingdings" charset="0"/>
                        <a:buChar char="ê"/>
                      </a:pP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Na</a:t>
                      </a:r>
                    </a:p>
                    <a:p>
                      <a:pPr marL="285750" indent="-285750">
                        <a:buFont typeface="Wingdings" charset="0"/>
                        <a:buChar char="é"/>
                      </a:pPr>
                      <a:r>
                        <a:rPr lang="en-US" sz="160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Hyperlipidemia or hyperproteinemia</a:t>
                      </a:r>
                      <a:endParaRPr lang="en-US" sz="1600" baseline="0" dirty="0" smtClean="0"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marL="0" indent="0">
                        <a:buFont typeface="Wingdings" charset="0"/>
                        <a:buNone/>
                      </a:pPr>
                      <a:endParaRPr lang="en-US" sz="1600" baseline="0" dirty="0" smtClean="0">
                        <a:latin typeface="+mn-lt"/>
                        <a:ea typeface="Wingdings"/>
                        <a:cs typeface="Wingdings"/>
                        <a:sym typeface="Wingdings"/>
                      </a:endParaRP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Na: Low b/c hyponatremia</a:t>
                      </a:r>
                    </a:p>
                    <a:p>
                      <a:pPr marL="0" indent="0">
                        <a:buFont typeface="Wingdings" charset="0"/>
                        <a:buNone/>
                      </a:pP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Tonicity: balances out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80-295 mOsm/kg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normal</a:t>
                      </a:r>
                    </a:p>
                  </a:txBody>
                  <a:tcPr/>
                </a:tc>
              </a:tr>
              <a:tr h="25442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Hyper-tonic</a:t>
                      </a:r>
                    </a:p>
                    <a:p>
                      <a:pPr marL="285750" indent="-285750">
                        <a:buFont typeface="Wingdings" charset="0"/>
                        <a:buChar char="Ø"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  <a:ea typeface="Wingdings"/>
                          <a:cs typeface="Wingdings"/>
                          <a:sym typeface="Wingdings"/>
                        </a:rPr>
                        <a:t>Na</a:t>
                      </a:r>
                    </a:p>
                    <a:p>
                      <a:r>
                        <a:rPr lang="en-US" sz="16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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/>
                        <a:t>Glucose</a:t>
                      </a:r>
                      <a:r>
                        <a:rPr lang="en-US" sz="1600" baseline="0" dirty="0" smtClean="0"/>
                        <a:t> (hyperglycemia)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Na:</a:t>
                      </a:r>
                      <a:r>
                        <a:rPr lang="en-US" sz="1600" baseline="0" dirty="0" smtClean="0"/>
                        <a:t> low b/c hyponatremia</a:t>
                      </a:r>
                    </a:p>
                    <a:p>
                      <a:r>
                        <a:rPr lang="en-US" sz="1600" baseline="0" dirty="0" smtClean="0"/>
                        <a:t>Tonicity: shrinks b/c </a:t>
                      </a:r>
                      <a:r>
                        <a:rPr lang="en-US" sz="1600" baseline="0" dirty="0" err="1" smtClean="0"/>
                        <a:t>HypERglycemia</a:t>
                      </a:r>
                      <a:endParaRPr lang="en-US" sz="1600" baseline="0" dirty="0" smtClean="0"/>
                    </a:p>
                    <a:p>
                      <a:endParaRPr lang="en-US" sz="1600" baseline="0" dirty="0" smtClean="0"/>
                    </a:p>
                    <a:p>
                      <a:r>
                        <a:rPr lang="en-US" sz="1600" baseline="0" dirty="0" smtClean="0"/>
                        <a:t>If Glucose &gt; 100, use Corrected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295 mOsm/kg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shrinks</a:t>
                      </a:r>
                      <a:endParaRPr lang="en-US" sz="1600" dirty="0"/>
                    </a:p>
                  </a:txBody>
                  <a:tcPr/>
                </a:tc>
              </a:tr>
              <a:tr h="8987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Hypo-tonic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Hypovolemic:   Low Na, Low fluid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Hypervolemic:  High</a:t>
                      </a:r>
                      <a:r>
                        <a:rPr lang="en-US" sz="1600" baseline="0" dirty="0" smtClean="0"/>
                        <a:t> Na, Very high fluid 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Euvolemic</a:t>
                      </a:r>
                      <a:r>
                        <a:rPr lang="en-US" sz="1600" baseline="0" dirty="0" smtClean="0"/>
                        <a:t>: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 280 mOsm/kg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Swells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swells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624770" y="3227183"/>
            <a:ext cx="7134045" cy="2522683"/>
          </a:xfrm>
          <a:prstGeom prst="rect">
            <a:avLst/>
          </a:prstGeom>
          <a:noFill/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554" y="5164229"/>
            <a:ext cx="260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Corrected Na = Na + 1.7 *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742" y="5023609"/>
            <a:ext cx="1313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Glucose - 100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2740" y="5320529"/>
            <a:ext cx="49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100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54473" y="5339203"/>
            <a:ext cx="1286160" cy="37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24770" y="1439197"/>
            <a:ext cx="7134046" cy="1808363"/>
          </a:xfrm>
          <a:prstGeom prst="rect">
            <a:avLst/>
          </a:prstGeom>
          <a:noFill/>
          <a:ln w="254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24770" y="5749866"/>
            <a:ext cx="7134045" cy="916726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9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15231"/>
            <a:ext cx="8820150" cy="607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3988" y="2458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Hypotonic Hyponatremia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0404" y="1103634"/>
            <a:ext cx="1923578" cy="916726"/>
          </a:xfrm>
          <a:prstGeom prst="rect">
            <a:avLst/>
          </a:prstGeom>
          <a:noFill/>
          <a:ln w="25400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3030" y="-1"/>
            <a:ext cx="125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Hypo-Tonic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75816" y="-1"/>
            <a:ext cx="162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Hypo-Natremia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35785" y="780154"/>
            <a:ext cx="3204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Assess </a:t>
            </a:r>
            <a:r>
              <a:rPr lang="en-US" dirty="0" smtClean="0">
                <a:solidFill>
                  <a:srgbClr val="0000FF"/>
                </a:solidFill>
              </a:rPr>
              <a:t>Hypotonic Hyponatremia</a:t>
            </a:r>
          </a:p>
          <a:p>
            <a:pPr algn="ctr"/>
            <a:r>
              <a:rPr lang="en-US" dirty="0" smtClean="0"/>
              <a:t>Then</a:t>
            </a:r>
          </a:p>
          <a:p>
            <a:pPr algn="ctr"/>
            <a:r>
              <a:rPr lang="en-US" dirty="0" smtClean="0"/>
              <a:t>Assess Volumes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12451"/>
              </p:ext>
            </p:extLst>
          </p:nvPr>
        </p:nvGraphicFramePr>
        <p:xfrm>
          <a:off x="164369" y="2171986"/>
          <a:ext cx="8854857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615"/>
                <a:gridCol w="2273990"/>
                <a:gridCol w="2612871"/>
                <a:gridCol w="2724381"/>
              </a:tblGrid>
              <a:tr h="4699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Hypo-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Hypotonic</a:t>
                      </a:r>
                    </a:p>
                    <a:p>
                      <a:pPr algn="ctr"/>
                      <a:r>
                        <a:rPr lang="en-US" sz="1800" b="0" dirty="0" smtClean="0"/>
                        <a:t>Hyponatremia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Eu-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Hypotonic</a:t>
                      </a:r>
                    </a:p>
                    <a:p>
                      <a:pPr algn="ctr"/>
                      <a:r>
                        <a:rPr lang="en-US" sz="1800" b="0" dirty="0" smtClean="0"/>
                        <a:t>Hyponatremia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Hyper-</a:t>
                      </a:r>
                      <a:r>
                        <a:rPr lang="en-US" sz="1800" b="1" dirty="0" err="1" smtClean="0"/>
                        <a:t>volemic</a:t>
                      </a:r>
                      <a:endParaRPr lang="en-US" sz="1800" b="1" dirty="0" smtClean="0"/>
                    </a:p>
                    <a:p>
                      <a:pPr algn="ctr"/>
                      <a:r>
                        <a:rPr lang="en-US" sz="1800" b="0" dirty="0" smtClean="0"/>
                        <a:t>Hypotonic</a:t>
                      </a:r>
                    </a:p>
                    <a:p>
                      <a:pPr algn="ctr"/>
                      <a:r>
                        <a:rPr lang="en-US" sz="1800" b="0" dirty="0" smtClean="0"/>
                        <a:t>Hyponatremia</a:t>
                      </a:r>
                      <a:r>
                        <a:rPr lang="en-US" sz="1800" b="0" baseline="0" dirty="0" smtClean="0"/>
                        <a:t> </a:t>
                      </a:r>
                      <a:endParaRPr lang="en-US" sz="1800" b="0" dirty="0"/>
                    </a:p>
                  </a:txBody>
                  <a:tcPr/>
                </a:tc>
              </a:tr>
              <a:tr h="3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charset="0"/>
                        <a:buChar char="ê"/>
                      </a:pPr>
                      <a:r>
                        <a:rPr lang="en-US" sz="1800" dirty="0" smtClean="0">
                          <a:sym typeface="Wingdings"/>
                        </a:rPr>
                        <a:t>Na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dirty="0" smtClean="0">
                          <a:sym typeface="Wingdings"/>
                        </a:rPr>
                        <a:t></a:t>
                      </a:r>
                      <a:r>
                        <a:rPr lang="en-US" sz="1800" dirty="0" smtClean="0"/>
                        <a:t>Fluid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" charset="0"/>
                          <a:sym typeface="Symbol" charset="0"/>
                        </a:rPr>
                        <a:t></a:t>
                      </a:r>
                      <a:r>
                        <a:rPr lang="en-US" sz="1800" dirty="0" smtClean="0"/>
                        <a:t>Na      from ADH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/>
                        </a:rPr>
                        <a:t></a:t>
                      </a:r>
                      <a:r>
                        <a:rPr lang="en-US" sz="1800" dirty="0" smtClean="0"/>
                        <a:t>Fluid  from 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/>
                        </a:rPr>
                        <a:t></a:t>
                      </a:r>
                      <a:r>
                        <a:rPr lang="en-US" sz="1800" dirty="0" smtClean="0"/>
                        <a:t>Na             can’t eliminate</a:t>
                      </a:r>
                      <a:r>
                        <a:rPr lang="en-US" sz="1800" baseline="0" dirty="0" smtClean="0"/>
                        <a:t> </a:t>
                      </a:r>
                      <a:endParaRPr lang="en-US" sz="18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/>
                        </a:rPr>
                        <a:t></a:t>
                      </a:r>
                      <a:r>
                        <a:rPr lang="en-US" sz="1800" dirty="0" smtClean="0"/>
                        <a:t>Fluid     can’t eliminate</a:t>
                      </a:r>
                    </a:p>
                  </a:txBody>
                  <a:tcPr/>
                </a:tc>
              </a:tr>
              <a:tr h="3289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Fluid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follows Na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Fluid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dilutes Na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79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Cause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latin typeface="+mn-lt"/>
                        </a:rPr>
                        <a:t>Thiazides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latin typeface="+mn-lt"/>
                        </a:rPr>
                        <a:t>GI</a:t>
                      </a:r>
                      <a:r>
                        <a:rPr lang="en-US" sz="1800" b="0" baseline="0" dirty="0" smtClean="0">
                          <a:latin typeface="+mn-lt"/>
                        </a:rPr>
                        <a:t> loss (diarrhea)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SSRI</a:t>
                      </a:r>
                    </a:p>
                    <a:p>
                      <a:pPr algn="ctr"/>
                      <a:r>
                        <a:rPr lang="en-US" sz="1800" b="0" dirty="0" smtClean="0"/>
                        <a:t>SIADH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CHF, Renal</a:t>
                      </a:r>
                      <a:endParaRPr lang="en-US" sz="1800" b="0" dirty="0"/>
                    </a:p>
                  </a:txBody>
                  <a:tcPr/>
                </a:tc>
              </a:tr>
              <a:tr h="18796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S/S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latin typeface="+mn-lt"/>
                        </a:rPr>
                        <a:t>Thirst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Edema</a:t>
                      </a:r>
                      <a:endParaRPr lang="en-US" sz="1800" b="0" dirty="0"/>
                    </a:p>
                  </a:txBody>
                  <a:tcPr/>
                </a:tc>
              </a:tr>
              <a:tr h="469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Chronic</a:t>
                      </a:r>
                    </a:p>
                    <a:p>
                      <a:pPr algn="ctr"/>
                      <a:r>
                        <a:rPr lang="en-US" sz="1800" dirty="0" smtClean="0"/>
                        <a:t>Tx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Remove</a:t>
                      </a:r>
                      <a:r>
                        <a:rPr lang="en-US" sz="1800" b="0" baseline="0" dirty="0" smtClean="0"/>
                        <a:t> SIADH</a:t>
                      </a:r>
                    </a:p>
                    <a:p>
                      <a:pPr algn="ctr"/>
                      <a:r>
                        <a:rPr lang="en-US" sz="1800" b="0" baseline="0" dirty="0" smtClean="0"/>
                        <a:t>  +/-</a:t>
                      </a:r>
                    </a:p>
                    <a:p>
                      <a:pPr algn="ctr"/>
                      <a:r>
                        <a:rPr lang="en-US" sz="1800" b="0" baseline="0" dirty="0" smtClean="0"/>
                        <a:t>If chronic, Demeclocycline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Water</a:t>
                      </a:r>
                      <a:r>
                        <a:rPr lang="en-US" sz="1800" b="0" baseline="0" dirty="0" smtClean="0"/>
                        <a:t> Restriction +</a:t>
                      </a:r>
                      <a:endParaRPr lang="en-US" sz="1800" b="0" dirty="0" smtClean="0"/>
                    </a:p>
                    <a:p>
                      <a:pPr algn="ctr"/>
                      <a:r>
                        <a:rPr lang="en-US" sz="1800" b="0" baseline="0" dirty="0" smtClean="0"/>
                        <a:t>+/- Loop</a:t>
                      </a:r>
                      <a:endParaRPr lang="en-US" sz="1800" b="0" dirty="0"/>
                    </a:p>
                  </a:txBody>
                  <a:tcPr/>
                </a:tc>
              </a:tr>
              <a:tr h="4699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Acute Tx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latin typeface="+mn-lt"/>
                        </a:rPr>
                        <a:t>If Na 115</a:t>
                      </a:r>
                      <a:r>
                        <a:rPr lang="en-US" sz="1800" b="0" baseline="0" dirty="0" smtClean="0">
                          <a:latin typeface="+mn-lt"/>
                        </a:rPr>
                        <a:t>-130 then </a:t>
                      </a:r>
                      <a:r>
                        <a:rPr lang="en-US" sz="1800" b="0" dirty="0" smtClean="0">
                          <a:latin typeface="+mn-lt"/>
                        </a:rPr>
                        <a:t>NS</a:t>
                      </a:r>
                    </a:p>
                    <a:p>
                      <a:pPr marL="0" indent="0" algn="ctr">
                        <a:buFont typeface="Wingdings" charset="0"/>
                        <a:buNone/>
                      </a:pPr>
                      <a:r>
                        <a:rPr lang="en-US" sz="1800" b="0" dirty="0" smtClean="0">
                          <a:latin typeface="+mn-lt"/>
                        </a:rPr>
                        <a:t>If Na &lt; 115</a:t>
                      </a:r>
                      <a:r>
                        <a:rPr lang="en-US" sz="1800" b="0" baseline="0" dirty="0" smtClean="0">
                          <a:latin typeface="+mn-lt"/>
                        </a:rPr>
                        <a:t> then </a:t>
                      </a:r>
                      <a:r>
                        <a:rPr lang="en-US" sz="1800" b="0" dirty="0" smtClean="0">
                          <a:latin typeface="+mn-lt"/>
                        </a:rPr>
                        <a:t>3%Na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Vaptans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Vaptans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Left Brace 19"/>
          <p:cNvSpPr/>
          <p:nvPr/>
        </p:nvSpPr>
        <p:spPr>
          <a:xfrm rot="16200000">
            <a:off x="4195203" y="-1169548"/>
            <a:ext cx="464744" cy="35507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76030" y="1693105"/>
            <a:ext cx="1562024" cy="379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8053" y="1693105"/>
            <a:ext cx="0" cy="379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38053" y="1693105"/>
            <a:ext cx="1602268" cy="379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1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1" y="3656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General Tx </a:t>
            </a:r>
            <a:r>
              <a:rPr lang="en-US" dirty="0" smtClean="0"/>
              <a:t>of </a:t>
            </a:r>
            <a:r>
              <a:rPr lang="en-US" dirty="0" err="1" smtClean="0"/>
              <a:t>HyPO</a:t>
            </a:r>
            <a:r>
              <a:rPr lang="en-US" dirty="0" smtClean="0"/>
              <a:t>-natremia: 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687" y="1185272"/>
            <a:ext cx="251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 Mild 115 - 130 mEq/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12156" y="3872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Na Levels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22018" y="118527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Severe: &lt; 115   mEq/L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9898" y="2175772"/>
            <a:ext cx="94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0.9% 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6575" y="219859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3% NS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1944491" y="1554604"/>
            <a:ext cx="0" cy="621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7033861" y="1554604"/>
            <a:ext cx="0" cy="64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5" idx="0"/>
          </p:cNvCxnSpPr>
          <p:nvPr/>
        </p:nvCxnSpPr>
        <p:spPr>
          <a:xfrm flipH="1">
            <a:off x="1944491" y="756555"/>
            <a:ext cx="2510204" cy="428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>
            <a:off x="4454695" y="756555"/>
            <a:ext cx="2579166" cy="428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737623" y="2971169"/>
            <a:ext cx="5495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cs typeface="Arial" charset="0"/>
              </a:rPr>
              <a:t>Do not increase serum sodium by more than </a:t>
            </a:r>
            <a:endParaRPr lang="en-US" dirty="0" smtClean="0">
              <a:solidFill>
                <a:srgbClr val="FF0000"/>
              </a:solidFill>
              <a:cs typeface="Arial" charset="0"/>
            </a:endParaRPr>
          </a:p>
          <a:p>
            <a:pPr algn="ctr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10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cs typeface="Arial" charset="0"/>
              </a:rPr>
              <a:t>-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12 mEq/L in 24 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hours </a:t>
            </a:r>
          </a:p>
          <a:p>
            <a:pPr algn="ctr">
              <a:defRPr/>
            </a:pPr>
            <a:r>
              <a:rPr lang="en-US" dirty="0" smtClean="0">
                <a:cs typeface="Arial" charset="0"/>
              </a:rPr>
              <a:t>Or</a:t>
            </a:r>
          </a:p>
          <a:p>
            <a:pPr algn="ctr">
              <a:defRPr/>
            </a:pPr>
            <a:r>
              <a:rPr lang="en-US" dirty="0" smtClean="0">
                <a:cs typeface="Arial" charset="0"/>
              </a:rPr>
              <a:t>1 mEq/hr</a:t>
            </a:r>
          </a:p>
          <a:p>
            <a:pPr algn="ctr">
              <a:defRPr/>
            </a:pPr>
            <a:r>
              <a:rPr lang="en-US" dirty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n </a:t>
            </a:r>
            <a:r>
              <a:rPr lang="en-US" dirty="0">
                <a:cs typeface="Arial" charset="0"/>
              </a:rPr>
              <a:t>order to avoid osmotic demyelination syndrome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15611" y="557201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Monitor q4-6 hours:</a:t>
            </a:r>
          </a:p>
          <a:p>
            <a:pPr algn="ctr"/>
            <a:r>
              <a:rPr lang="en-US" dirty="0" smtClean="0"/>
              <a:t>Urine Na, Urine </a:t>
            </a:r>
            <a:r>
              <a:rPr lang="en-US" dirty="0" err="1" smtClean="0"/>
              <a:t>Osm</a:t>
            </a:r>
            <a:r>
              <a:rPr lang="en-US" dirty="0" smtClean="0"/>
              <a:t>, K for the first 24 hours</a:t>
            </a:r>
          </a:p>
        </p:txBody>
      </p:sp>
      <p:sp>
        <p:nvSpPr>
          <p:cNvPr id="33" name="Left Brace 32"/>
          <p:cNvSpPr/>
          <p:nvPr/>
        </p:nvSpPr>
        <p:spPr>
          <a:xfrm rot="16200000">
            <a:off x="4222873" y="255370"/>
            <a:ext cx="498435" cy="51235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88495" y="4920364"/>
            <a:ext cx="299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Monitor Serum Na q2-4 hours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2" idx="2"/>
            <a:endCxn id="20" idx="0"/>
          </p:cNvCxnSpPr>
          <p:nvPr/>
        </p:nvCxnSpPr>
        <p:spPr>
          <a:xfrm>
            <a:off x="4485435" y="4448497"/>
            <a:ext cx="0" cy="471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" idx="2"/>
            <a:endCxn id="31" idx="0"/>
          </p:cNvCxnSpPr>
          <p:nvPr/>
        </p:nvCxnSpPr>
        <p:spPr>
          <a:xfrm>
            <a:off x="4485435" y="5289696"/>
            <a:ext cx="1" cy="282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5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endParaRPr lang="en-US">
              <a:latin typeface="Calibri" charset="0"/>
            </a:endParaRPr>
          </a:p>
        </p:txBody>
      </p:sp>
      <p:graphicFrame>
        <p:nvGraphicFramePr>
          <p:cNvPr id="5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823911"/>
              </p:ext>
            </p:extLst>
          </p:nvPr>
        </p:nvGraphicFramePr>
        <p:xfrm>
          <a:off x="198438" y="176213"/>
          <a:ext cx="8801100" cy="6529389"/>
        </p:xfrm>
        <a:graphic>
          <a:graphicData uri="http://schemas.openxmlformats.org/drawingml/2006/table">
            <a:tbl>
              <a:tblPr/>
              <a:tblGrid>
                <a:gridCol w="1887537"/>
                <a:gridCol w="2795588"/>
                <a:gridCol w="4117975"/>
              </a:tblGrid>
              <a:tr h="56189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iv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aptan (Vaprisol®)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Tolvaptan (Samsca)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587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Indication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Euvolemic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and hypervolemic hyponatremia in hospitalized patients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Euvolemic and Hypervolemic hyponatremia (associated with HF, cirrhosis, or SIADH) with either Na &lt; 125 mEq/L or less marked hyponatremia that is symptomatic and resistant to fluid restriction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910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Mechanism of Action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V1 &amp; V2 receptor antagonist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V1 &amp; V2 receptor antagonist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106678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Dose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20 mg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IV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loading dose (over 30 min) , followed by continuous IV infusion of 20mg/ 24 hours x 4 days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15 mg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PO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once daily after at least 24 hours may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↑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 to 30 mg once daily (max of 60 mg once daily)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8548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Drug Interactions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Substrate of CYP 3A4 and a potent inhibitor of 3A4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Substrate of CYP 3A4 and P-glycoprotein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2294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Adverse reactions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Injection-site reactions, hypokalemia, orthostatic hypotension, and headache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Dry mouth, nausea, excess thirst, polyuria, and generalized weakness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55446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Contraindications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Hypovolemic hyponatremia, concurrent use with strong CYP 3A4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inhibitors (i.e. ketoconazole, itraconazole, ritonavir, clarithromycin); anuria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Hypovolemic hyponatremia; urgent need to raise serum sodium acutely, use in patients unable to sense or appropriately respond to thirst; anuria; concurrent use with strong CYP 3A4 inhibitors</a:t>
                      </a:r>
                    </a:p>
                  </a:txBody>
                  <a:tcPr marL="91447" marR="91447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37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846</Words>
  <Application>Microsoft Macintosh PowerPoint</Application>
  <PresentationFormat>On-screen Show (4:3)</PresentationFormat>
  <Paragraphs>157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78</cp:revision>
  <dcterms:created xsi:type="dcterms:W3CDTF">2013-03-29T14:09:21Z</dcterms:created>
  <dcterms:modified xsi:type="dcterms:W3CDTF">2014-02-06T00:54:44Z</dcterms:modified>
</cp:coreProperties>
</file>