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9" r:id="rId2"/>
    <p:sldId id="256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8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34DF99-5714-7643-99AD-1CCE6BA01582}" type="datetimeFigureOut">
              <a:rPr lang="en-US" smtClean="0"/>
              <a:t>2/6/14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9177F-5F34-2B43-B8B0-B177C64E8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92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n>
                  <a:solidFill>
                    <a:srgbClr val="FFFFFF"/>
                  </a:solidFill>
                </a:ln>
                <a:solidFill>
                  <a:srgbClr val="FF0000"/>
                </a:solidFill>
                <a:latin typeface="Arial"/>
                <a:cs typeface="Arial"/>
              </a:rPr>
              <a:t>10 mEq dose of K+ will </a:t>
            </a:r>
            <a:r>
              <a:rPr lang="en-US" sz="1200" dirty="0" smtClean="0">
                <a:ln>
                  <a:solidFill>
                    <a:srgbClr val="FFFFFF"/>
                  </a:solidFill>
                </a:ln>
                <a:solidFill>
                  <a:srgbClr val="FF0000"/>
                </a:solidFill>
                <a:latin typeface="Arial" charset="0"/>
              </a:rPr>
              <a:t>↑ </a:t>
            </a:r>
            <a:r>
              <a:rPr lang="en-US" sz="1200" dirty="0" smtClean="0">
                <a:ln>
                  <a:solidFill>
                    <a:srgbClr val="FFFFFF"/>
                  </a:solidFill>
                </a:ln>
                <a:solidFill>
                  <a:srgbClr val="FF0000"/>
                </a:solidFill>
                <a:latin typeface="Arial"/>
                <a:cs typeface="Arial"/>
              </a:rPr>
              <a:t>serum K+ concentrations by 0.1 mEq/</a:t>
            </a:r>
            <a:r>
              <a:rPr lang="en-US" sz="1100" smtClean="0">
                <a:ln>
                  <a:solidFill>
                    <a:srgbClr val="FFFFFF"/>
                  </a:solidFill>
                </a:ln>
                <a:solidFill>
                  <a:srgbClr val="FF0000"/>
                </a:solidFill>
                <a:latin typeface="Arial"/>
                <a:cs typeface="Arial"/>
              </a:rPr>
              <a:t>L    </a:t>
            </a:r>
            <a:endParaRPr lang="en-US" sz="1100" dirty="0" smtClean="0">
              <a:ln>
                <a:solidFill>
                  <a:srgbClr val="FFFFFF"/>
                </a:solidFill>
              </a:ln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9177F-5F34-2B43-B8B0-B177C64E86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72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98BB-1C5D-F246-8C3E-48DDD8FB11E9}" type="datetimeFigureOut">
              <a:rPr lang="en-US" smtClean="0"/>
              <a:t>2/6/14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9F81-A478-8647-9409-7450BA6B3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05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98BB-1C5D-F246-8C3E-48DDD8FB11E9}" type="datetimeFigureOut">
              <a:rPr lang="en-US" smtClean="0"/>
              <a:t>2/6/14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9F81-A478-8647-9409-7450BA6B3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57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98BB-1C5D-F246-8C3E-48DDD8FB11E9}" type="datetimeFigureOut">
              <a:rPr lang="en-US" smtClean="0"/>
              <a:t>2/6/14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9F81-A478-8647-9409-7450BA6B3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06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98BB-1C5D-F246-8C3E-48DDD8FB11E9}" type="datetimeFigureOut">
              <a:rPr lang="en-US" smtClean="0"/>
              <a:t>2/6/14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9F81-A478-8647-9409-7450BA6B3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0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98BB-1C5D-F246-8C3E-48DDD8FB11E9}" type="datetimeFigureOut">
              <a:rPr lang="en-US" smtClean="0"/>
              <a:t>2/6/14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9F81-A478-8647-9409-7450BA6B3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39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98BB-1C5D-F246-8C3E-48DDD8FB11E9}" type="datetimeFigureOut">
              <a:rPr lang="en-US" smtClean="0"/>
              <a:t>2/6/14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9F81-A478-8647-9409-7450BA6B3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89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98BB-1C5D-F246-8C3E-48DDD8FB11E9}" type="datetimeFigureOut">
              <a:rPr lang="en-US" smtClean="0"/>
              <a:t>2/6/14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9F81-A478-8647-9409-7450BA6B3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3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98BB-1C5D-F246-8C3E-48DDD8FB11E9}" type="datetimeFigureOut">
              <a:rPr lang="en-US" smtClean="0"/>
              <a:t>2/6/14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9F81-A478-8647-9409-7450BA6B3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5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98BB-1C5D-F246-8C3E-48DDD8FB11E9}" type="datetimeFigureOut">
              <a:rPr lang="en-US" smtClean="0"/>
              <a:t>2/6/14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9F81-A478-8647-9409-7450BA6B3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4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98BB-1C5D-F246-8C3E-48DDD8FB11E9}" type="datetimeFigureOut">
              <a:rPr lang="en-US" smtClean="0"/>
              <a:t>2/6/14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9F81-A478-8647-9409-7450BA6B3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1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98BB-1C5D-F246-8C3E-48DDD8FB11E9}" type="datetimeFigureOut">
              <a:rPr lang="en-US" smtClean="0"/>
              <a:t>2/6/14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9F81-A478-8647-9409-7450BA6B3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6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898BB-1C5D-F246-8C3E-48DDD8FB11E9}" type="datetimeFigureOut">
              <a:rPr lang="en-US" smtClean="0"/>
              <a:t>2/6/14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29F81-A478-8647-9409-7450BA6B3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6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921709"/>
              </p:ext>
            </p:extLst>
          </p:nvPr>
        </p:nvGraphicFramePr>
        <p:xfrm>
          <a:off x="1524000" y="1397000"/>
          <a:ext cx="6096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Electrolytes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 Range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Potassium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 – 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 – 2.3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Phosphate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 – 4.5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Calcium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8.5 – 10.5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0000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8" y="37047"/>
            <a:ext cx="22878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Potassium</a:t>
            </a:r>
          </a:p>
          <a:p>
            <a:r>
              <a:rPr lang="en-US" dirty="0" smtClean="0"/>
              <a:t>Normal: 3.5 – 5 mEq/L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3719" y="3244234"/>
            <a:ext cx="852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&lt;--------------------------------------- 2.5 --------------------------------------- { 3.5 mEq/L  -  5 mEq/L }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883191"/>
              </p:ext>
            </p:extLst>
          </p:nvPr>
        </p:nvGraphicFramePr>
        <p:xfrm>
          <a:off x="813162" y="4133023"/>
          <a:ext cx="2989079" cy="25704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7612"/>
                <a:gridCol w="1381467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Dosage form</a:t>
                      </a:r>
                      <a:r>
                        <a:rPr lang="en-US" baseline="0" dirty="0" smtClean="0"/>
                        <a:t> IV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 mEq/hr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Peripheral IV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 mEq/hr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Peripheral </a:t>
                      </a:r>
                    </a:p>
                    <a:p>
                      <a:r>
                        <a:rPr lang="en-US" dirty="0" smtClean="0"/>
                        <a:t>  + </a:t>
                      </a:r>
                    </a:p>
                    <a:p>
                      <a:r>
                        <a:rPr lang="en-US" dirty="0" smtClean="0"/>
                        <a:t>EKG monitor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40 mEq/hr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Central IV </a:t>
                      </a:r>
                    </a:p>
                    <a:p>
                      <a:r>
                        <a:rPr lang="en-US" dirty="0" smtClean="0"/>
                        <a:t>  + </a:t>
                      </a:r>
                    </a:p>
                    <a:p>
                      <a:r>
                        <a:rPr lang="en-US" dirty="0" smtClean="0"/>
                        <a:t>EKG monitor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141336"/>
              </p:ext>
            </p:extLst>
          </p:nvPr>
        </p:nvGraphicFramePr>
        <p:xfrm>
          <a:off x="4060257" y="4133023"/>
          <a:ext cx="288638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9765"/>
                <a:gridCol w="1196623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Dosage form PO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 mEq/dose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r>
                        <a:rPr lang="en-US" baseline="0" dirty="0" smtClean="0"/>
                        <a:t> mEq/dose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Monitor</a:t>
                      </a:r>
                      <a:r>
                        <a:rPr lang="en-US" baseline="0" dirty="0" smtClean="0"/>
                        <a:t> GI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45044" y="1010545"/>
            <a:ext cx="5326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If K &lt; 3.5 (Hypokalemia), Calculate dose of Potassium:</a:t>
            </a:r>
          </a:p>
          <a:p>
            <a:endParaRPr lang="en-US" b="1" dirty="0" smtClean="0"/>
          </a:p>
          <a:p>
            <a:r>
              <a:rPr lang="en-US" b="1" dirty="0" smtClean="0"/>
              <a:t>3.5 - Serum K = serum mEq needed to be at goal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59186" y="1965170"/>
            <a:ext cx="1403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10 mEq dose</a:t>
            </a:r>
          </a:p>
          <a:p>
            <a:pPr algn="ctr"/>
            <a:r>
              <a:rPr lang="en-US" b="1" dirty="0" smtClean="0"/>
              <a:t>0.1 mEq/L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155722" y="2082841"/>
            <a:ext cx="122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 goal mEq</a:t>
            </a:r>
            <a:endParaRPr lang="en-US" b="1" dirty="0"/>
          </a:p>
        </p:txBody>
      </p:sp>
      <p:cxnSp>
        <p:nvCxnSpPr>
          <p:cNvPr id="20" name="Straight Connector 19"/>
          <p:cNvCxnSpPr>
            <a:stCxn id="17" idx="1"/>
            <a:endCxn id="17" idx="3"/>
          </p:cNvCxnSpPr>
          <p:nvPr/>
        </p:nvCxnSpPr>
        <p:spPr>
          <a:xfrm>
            <a:off x="1759186" y="2288336"/>
            <a:ext cx="14035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07661" y="2082841"/>
            <a:ext cx="82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Dose =</a:t>
            </a:r>
            <a:endParaRPr lang="en-US" b="1" dirty="0"/>
          </a:p>
        </p:txBody>
      </p:sp>
      <p:sp>
        <p:nvSpPr>
          <p:cNvPr id="30" name="Left Brace 29"/>
          <p:cNvSpPr/>
          <p:nvPr/>
        </p:nvSpPr>
        <p:spPr>
          <a:xfrm rot="16200000">
            <a:off x="1976250" y="2531108"/>
            <a:ext cx="395743" cy="256065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Brace 30"/>
          <p:cNvSpPr/>
          <p:nvPr/>
        </p:nvSpPr>
        <p:spPr>
          <a:xfrm rot="16200000">
            <a:off x="5178101" y="2496247"/>
            <a:ext cx="395217" cy="263090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012475" y="305956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serum K &lt; 2.5 use IV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071000" y="3043349"/>
            <a:ext cx="2739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serum K  2.5 – 3.5 use PO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895881" y="2103670"/>
            <a:ext cx="2999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(Half dose if renal insufficient)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05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6839"/>
            <a:ext cx="245451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Magnesium</a:t>
            </a:r>
          </a:p>
          <a:p>
            <a:r>
              <a:rPr lang="en-US" dirty="0" smtClean="0"/>
              <a:t>Normal  1.7 – 2.3 mg/dL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5990" y="1515517"/>
            <a:ext cx="6519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&lt;------------------------------ </a:t>
            </a:r>
            <a:r>
              <a:rPr lang="en-US" dirty="0" smtClean="0"/>
              <a:t>1.2 ------------------------------------  { 1.7 – 2.3 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5045" y="1884849"/>
            <a:ext cx="2327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 mEq/kg IV</a:t>
            </a:r>
          </a:p>
          <a:p>
            <a:pPr algn="ctr"/>
            <a:r>
              <a:rPr lang="en-US" dirty="0" smtClean="0"/>
              <a:t>Max </a:t>
            </a:r>
            <a:r>
              <a:rPr lang="en-US" dirty="0" smtClean="0"/>
              <a:t>IV rate: 1 gram/hr</a:t>
            </a:r>
          </a:p>
          <a:p>
            <a:pPr algn="ctr"/>
            <a:r>
              <a:rPr lang="en-US" dirty="0" smtClean="0"/>
              <a:t>1 gram = 8 mEq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86479" y="1994064"/>
            <a:ext cx="2716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Mag-Ox </a:t>
            </a:r>
          </a:p>
          <a:p>
            <a:pPr algn="ctr"/>
            <a:r>
              <a:rPr lang="en-US" dirty="0" smtClean="0"/>
              <a:t>400 mg PO four times daily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>
          <a:xfrm rot="16200000">
            <a:off x="3429269" y="-22883"/>
            <a:ext cx="574389" cy="590094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21624" y="3369848"/>
            <a:ext cx="37942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Monitor:</a:t>
            </a:r>
          </a:p>
          <a:p>
            <a:pPr algn="ctr"/>
            <a:r>
              <a:rPr lang="en-US" dirty="0" smtClean="0"/>
              <a:t>Monitor Mg</a:t>
            </a:r>
            <a:r>
              <a:rPr lang="en-US" dirty="0" smtClean="0"/>
              <a:t> </a:t>
            </a:r>
            <a:r>
              <a:rPr lang="en-US" dirty="0" smtClean="0"/>
              <a:t>q6hr for the first 24 hours</a:t>
            </a:r>
          </a:p>
          <a:p>
            <a:pPr algn="ctr"/>
            <a:r>
              <a:rPr lang="en-US" dirty="0" smtClean="0"/>
              <a:t>Replacement takes up to 5 days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322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528"/>
            <a:ext cx="245451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Phosphorus</a:t>
            </a:r>
          </a:p>
          <a:p>
            <a:r>
              <a:rPr lang="en-US" dirty="0" smtClean="0"/>
              <a:t>Normal: 2.5 – 4.5 mg/dL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88511" y="1431059"/>
            <a:ext cx="771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&lt;------------------------------- 1.5 --------------------------------</a:t>
            </a:r>
            <a:r>
              <a:rPr lang="en-US" dirty="0" smtClean="0"/>
              <a:t>{ 2.5 – 4.5 } --------------------&gt;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8511" y="1913552"/>
            <a:ext cx="22027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IV:</a:t>
            </a:r>
          </a:p>
          <a:p>
            <a:pPr algn="ctr"/>
            <a:r>
              <a:rPr lang="en-US" dirty="0" smtClean="0"/>
              <a:t>Sodium Phosphate</a:t>
            </a:r>
          </a:p>
          <a:p>
            <a:pPr algn="ctr"/>
            <a:r>
              <a:rPr lang="en-US" dirty="0" smtClean="0"/>
              <a:t>Or</a:t>
            </a:r>
          </a:p>
          <a:p>
            <a:pPr algn="ctr"/>
            <a:r>
              <a:rPr lang="en-US" dirty="0" smtClean="0"/>
              <a:t>Potassium Phosphate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97692" y="1913552"/>
            <a:ext cx="1856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PO:</a:t>
            </a:r>
          </a:p>
          <a:p>
            <a:pPr algn="ctr"/>
            <a:r>
              <a:rPr lang="en-US" dirty="0"/>
              <a:t>Phos-</a:t>
            </a:r>
            <a:r>
              <a:rPr lang="en-US" dirty="0" err="1"/>
              <a:t>NaK</a:t>
            </a:r>
            <a:r>
              <a:rPr lang="en-US" dirty="0"/>
              <a:t> </a:t>
            </a:r>
            <a:r>
              <a:rPr lang="en-US" dirty="0" smtClean="0"/>
              <a:t>packets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975447" y="568392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Left Brace 7"/>
          <p:cNvSpPr/>
          <p:nvPr/>
        </p:nvSpPr>
        <p:spPr>
          <a:xfrm rot="16200000">
            <a:off x="3429269" y="264311"/>
            <a:ext cx="574389" cy="590094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898525" y="3562447"/>
            <a:ext cx="1620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Monitor:</a:t>
            </a:r>
          </a:p>
          <a:p>
            <a:pPr algn="ctr"/>
            <a:r>
              <a:rPr lang="en-US" dirty="0" smtClean="0"/>
              <a:t>Phos in 6 hours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68012" y="1926335"/>
            <a:ext cx="139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Phos binders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66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528"/>
            <a:ext cx="258275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Calcium</a:t>
            </a:r>
          </a:p>
          <a:p>
            <a:r>
              <a:rPr lang="en-US" dirty="0" smtClean="0"/>
              <a:t>Normal: 8.5 – 10.5 mg/dL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1891" y="1410891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&lt;------------------------------  </a:t>
            </a:r>
            <a:r>
              <a:rPr lang="en-US" dirty="0" smtClean="0"/>
              <a:t>{ 8.5 – 10.5 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1891" y="2311386"/>
            <a:ext cx="630567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Corrected Calcium = [(4 – Serum albumin) * 0.8] + Serum Calcium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Make sure pt </a:t>
            </a:r>
            <a:r>
              <a:rPr lang="en-US" dirty="0" smtClean="0">
                <a:solidFill>
                  <a:srgbClr val="000000"/>
                </a:solidFill>
              </a:rPr>
              <a:t>Phos </a:t>
            </a:r>
            <a:r>
              <a:rPr lang="en-US" dirty="0">
                <a:solidFill>
                  <a:srgbClr val="000000"/>
                </a:solidFill>
              </a:rPr>
              <a:t>&lt;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6 mg/</a:t>
            </a:r>
            <a:r>
              <a:rPr lang="en-US" dirty="0" smtClean="0">
                <a:solidFill>
                  <a:srgbClr val="000000"/>
                </a:solidFill>
              </a:rPr>
              <a:t>dL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If still hypocalcemic:</a:t>
            </a:r>
          </a:p>
          <a:p>
            <a:r>
              <a:rPr lang="en-US" dirty="0" smtClean="0"/>
              <a:t>Elemental Calcium 2 – 4 grams PO daily</a:t>
            </a:r>
          </a:p>
          <a:p>
            <a:r>
              <a:rPr lang="en-US" dirty="0"/>
              <a:t> </a:t>
            </a:r>
            <a:r>
              <a:rPr lang="en-US" dirty="0" smtClean="0"/>
              <a:t> or</a:t>
            </a:r>
          </a:p>
          <a:p>
            <a:r>
              <a:rPr lang="en-US" dirty="0" smtClean="0"/>
              <a:t>IV Calcium Gluconate (can be given peripherally)</a:t>
            </a:r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 rot="16200000">
            <a:off x="1313527" y="890000"/>
            <a:ext cx="356278" cy="209638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45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1933</TotalTime>
  <Words>575</Words>
  <Application>Microsoft Macintosh PowerPoint</Application>
  <PresentationFormat>On-screen Show (4:3)</PresentationFormat>
  <Paragraphs>74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Do</dc:creator>
  <cp:lastModifiedBy>Leon Do</cp:lastModifiedBy>
  <cp:revision>27</cp:revision>
  <dcterms:created xsi:type="dcterms:W3CDTF">2014-02-04T16:00:25Z</dcterms:created>
  <dcterms:modified xsi:type="dcterms:W3CDTF">2014-02-06T18:54:40Z</dcterms:modified>
</cp:coreProperties>
</file>