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9.xml" ContentType="application/vnd.openxmlformats-officedocument.presentationml.tags+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tags/tag11.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2.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tags/tag13.xml" ContentType="application/vnd.openxmlformats-officedocument.presentationml.tags+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0" r:id="rId1"/>
  </p:sldMasterIdLst>
  <p:notesMasterIdLst>
    <p:notesMasterId r:id="rId86"/>
  </p:notesMasterIdLst>
  <p:handoutMasterIdLst>
    <p:handoutMasterId r:id="rId87"/>
  </p:handoutMasterIdLst>
  <p:sldIdLst>
    <p:sldId id="256" r:id="rId2"/>
    <p:sldId id="316" r:id="rId3"/>
    <p:sldId id="373" r:id="rId4"/>
    <p:sldId id="386" r:id="rId5"/>
    <p:sldId id="469" r:id="rId6"/>
    <p:sldId id="389" r:id="rId7"/>
    <p:sldId id="388" r:id="rId8"/>
    <p:sldId id="383" r:id="rId9"/>
    <p:sldId id="263" r:id="rId10"/>
    <p:sldId id="258" r:id="rId11"/>
    <p:sldId id="269" r:id="rId12"/>
    <p:sldId id="380" r:id="rId13"/>
    <p:sldId id="260" r:id="rId14"/>
    <p:sldId id="377" r:id="rId15"/>
    <p:sldId id="352" r:id="rId16"/>
    <p:sldId id="262" r:id="rId17"/>
    <p:sldId id="374" r:id="rId18"/>
    <p:sldId id="375" r:id="rId19"/>
    <p:sldId id="376" r:id="rId20"/>
    <p:sldId id="363" r:id="rId21"/>
    <p:sldId id="364" r:id="rId22"/>
    <p:sldId id="365" r:id="rId23"/>
    <p:sldId id="366" r:id="rId24"/>
    <p:sldId id="367" r:id="rId25"/>
    <p:sldId id="368" r:id="rId26"/>
    <p:sldId id="369" r:id="rId27"/>
    <p:sldId id="392" r:id="rId28"/>
    <p:sldId id="391" r:id="rId29"/>
    <p:sldId id="466" r:id="rId30"/>
    <p:sldId id="358" r:id="rId31"/>
    <p:sldId id="284" r:id="rId32"/>
    <p:sldId id="357" r:id="rId33"/>
    <p:sldId id="285" r:id="rId34"/>
    <p:sldId id="286" r:id="rId35"/>
    <p:sldId id="287" r:id="rId36"/>
    <p:sldId id="348" r:id="rId37"/>
    <p:sldId id="295" r:id="rId38"/>
    <p:sldId id="303" r:id="rId39"/>
    <p:sldId id="289" r:id="rId40"/>
    <p:sldId id="290" r:id="rId41"/>
    <p:sldId id="296" r:id="rId42"/>
    <p:sldId id="291" r:id="rId43"/>
    <p:sldId id="349" r:id="rId44"/>
    <p:sldId id="304" r:id="rId45"/>
    <p:sldId id="305" r:id="rId46"/>
    <p:sldId id="297" r:id="rId47"/>
    <p:sldId id="302" r:id="rId48"/>
    <p:sldId id="292" r:id="rId49"/>
    <p:sldId id="279" r:id="rId50"/>
    <p:sldId id="299" r:id="rId51"/>
    <p:sldId id="298" r:id="rId52"/>
    <p:sldId id="294" r:id="rId53"/>
    <p:sldId id="293" r:id="rId54"/>
    <p:sldId id="306" r:id="rId55"/>
    <p:sldId id="311" r:id="rId56"/>
    <p:sldId id="308" r:id="rId57"/>
    <p:sldId id="309" r:id="rId58"/>
    <p:sldId id="310" r:id="rId59"/>
    <p:sldId id="394" r:id="rId60"/>
    <p:sldId id="395" r:id="rId61"/>
    <p:sldId id="396" r:id="rId62"/>
    <p:sldId id="468" r:id="rId63"/>
    <p:sldId id="398" r:id="rId64"/>
    <p:sldId id="470" r:id="rId65"/>
    <p:sldId id="471" r:id="rId66"/>
    <p:sldId id="409" r:id="rId67"/>
    <p:sldId id="410" r:id="rId68"/>
    <p:sldId id="412" r:id="rId69"/>
    <p:sldId id="415" r:id="rId70"/>
    <p:sldId id="416" r:id="rId71"/>
    <p:sldId id="464" r:id="rId72"/>
    <p:sldId id="425" r:id="rId73"/>
    <p:sldId id="429" r:id="rId74"/>
    <p:sldId id="430" r:id="rId75"/>
    <p:sldId id="431" r:id="rId76"/>
    <p:sldId id="432" r:id="rId77"/>
    <p:sldId id="435" r:id="rId78"/>
    <p:sldId id="436" r:id="rId79"/>
    <p:sldId id="437" r:id="rId80"/>
    <p:sldId id="438" r:id="rId81"/>
    <p:sldId id="440" r:id="rId82"/>
    <p:sldId id="441" r:id="rId83"/>
    <p:sldId id="346" r:id="rId84"/>
    <p:sldId id="317" r:id="rId8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571" autoAdjust="0"/>
  </p:normalViewPr>
  <p:slideViewPr>
    <p:cSldViewPr>
      <p:cViewPr varScale="1">
        <p:scale>
          <a:sx n="67" d="100"/>
          <a:sy n="67" d="100"/>
        </p:scale>
        <p:origin x="-120" y="-160"/>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viewProps" Target="viewProps.xml"/><Relationship Id="rId91" Type="http://schemas.openxmlformats.org/officeDocument/2006/relationships/theme" Target="theme/theme1.xml"/><Relationship Id="rId9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notesMaster" Target="notesMasters/notesMaster1.xml"/><Relationship Id="rId87" Type="http://schemas.openxmlformats.org/officeDocument/2006/relationships/handoutMaster" Target="handoutMasters/handoutMaster1.xml"/><Relationship Id="rId88" Type="http://schemas.openxmlformats.org/officeDocument/2006/relationships/printerSettings" Target="printerSettings/printerSettings1.bin"/><Relationship Id="rId8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B8A71806-6480-459D-B27E-95662631B085}" type="datetimeFigureOut">
              <a:rPr lang="en-US" smtClean="0"/>
              <a:t>2/11/14</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CE910BA0-2A1F-4276-92C5-98684194780F}" type="slidenum">
              <a:rPr lang="en-US" smtClean="0"/>
              <a:t>‹#›</a:t>
            </a:fld>
            <a:endParaRPr lang="en-US"/>
          </a:p>
        </p:txBody>
      </p:sp>
    </p:spTree>
    <p:extLst>
      <p:ext uri="{BB962C8B-B14F-4D97-AF65-F5344CB8AC3E}">
        <p14:creationId xmlns:p14="http://schemas.microsoft.com/office/powerpoint/2010/main" val="37145126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246C84D-F0DC-41BA-BF28-EBD8C859949E}" type="datetimeFigureOut">
              <a:rPr lang="en-US" smtClean="0"/>
              <a:pPr/>
              <a:t>2/11/14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8C86DCC-406E-4572-B328-00A176B3FFBB}" type="slidenum">
              <a:rPr lang="en-US" smtClean="0"/>
              <a:pPr/>
              <a:t>‹#›</a:t>
            </a:fld>
            <a:endParaRPr lang="en-US"/>
          </a:p>
        </p:txBody>
      </p:sp>
    </p:spTree>
    <p:extLst>
      <p:ext uri="{BB962C8B-B14F-4D97-AF65-F5344CB8AC3E}">
        <p14:creationId xmlns:p14="http://schemas.microsoft.com/office/powerpoint/2010/main" val="149380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1" Type="http://schemas.openxmlformats.org/officeDocument/2006/relationships/hyperlink" Target="http://en.wikipedia.org/wiki/Dietary_fat" TargetMode="External"/><Relationship Id="rId12" Type="http://schemas.openxmlformats.org/officeDocument/2006/relationships/hyperlink" Target="http://en.wikipedia.org/wiki/Protein" TargetMode="External"/><Relationship Id="rId1" Type="http://schemas.openxmlformats.org/officeDocument/2006/relationships/notesMaster" Target="../notesMasters/notesMaster1.xml"/><Relationship Id="rId2" Type="http://schemas.openxmlformats.org/officeDocument/2006/relationships/slide" Target="../slides/slide22.xml"/><Relationship Id="rId3" Type="http://schemas.openxmlformats.org/officeDocument/2006/relationships/hyperlink" Target="http://en.wikipedia.org/wiki/Energy" TargetMode="External"/><Relationship Id="rId4" Type="http://schemas.openxmlformats.org/officeDocument/2006/relationships/hyperlink" Target="http://en.wikipedia.org/wiki/Basal_metabolic_rate" TargetMode="External"/><Relationship Id="rId5" Type="http://schemas.openxmlformats.org/officeDocument/2006/relationships/hyperlink" Target="http://en.wikipedia.org/wiki/Food" TargetMode="External"/><Relationship Id="rId6" Type="http://schemas.openxmlformats.org/officeDocument/2006/relationships/hyperlink" Target="http://en.wikipedia.org/wiki/Metabolism" TargetMode="External"/><Relationship Id="rId7" Type="http://schemas.openxmlformats.org/officeDocument/2006/relationships/hyperlink" Target="http://en.wikipedia.org/wiki/Resting_metabolic_rate" TargetMode="External"/><Relationship Id="rId8" Type="http://schemas.openxmlformats.org/officeDocument/2006/relationships/hyperlink" Target="http://en.wikipedia.org/wiki/Exercise" TargetMode="External"/><Relationship Id="rId9" Type="http://schemas.openxmlformats.org/officeDocument/2006/relationships/hyperlink" Target="http://en.wikipedia.org/w/index.php?title=Specific_dynamic_action_(SDA)&amp;action=edit&amp;redlink=1" TargetMode="External"/><Relationship Id="rId10" Type="http://schemas.openxmlformats.org/officeDocument/2006/relationships/hyperlink" Target="http://en.wikipedia.org/wiki/Calorie"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en.wikipedia.org/wiki/Surgery" TargetMode="External"/><Relationship Id="rId4" Type="http://schemas.openxmlformats.org/officeDocument/2006/relationships/hyperlink" Target="http://en.wikipedia.org/wiki/Small_intestine" TargetMode="External"/><Relationship Id="rId5" Type="http://schemas.openxmlformats.org/officeDocument/2006/relationships/hyperlink" Target="http://en.wikipedia.org/wiki/Disease" TargetMode="External"/><Relationship Id="rId6" Type="http://schemas.openxmlformats.org/officeDocument/2006/relationships/hyperlink" Target="http://en.wikipedia.org/wiki/Nutrient" TargetMode="External"/><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C86DCC-406E-4572-B328-00A176B3FFBB}" type="slidenum">
              <a:rPr lang="en-US" smtClean="0"/>
              <a:pPr/>
              <a:t>1</a:t>
            </a:fld>
            <a:endParaRPr lang="en-US"/>
          </a:p>
        </p:txBody>
      </p:sp>
    </p:spTree>
    <p:extLst>
      <p:ext uri="{BB962C8B-B14F-4D97-AF65-F5344CB8AC3E}">
        <p14:creationId xmlns:p14="http://schemas.microsoft.com/office/powerpoint/2010/main" val="3996415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208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09" indent="-285734" eaLnBrk="0" hangingPunct="0">
              <a:defRPr>
                <a:solidFill>
                  <a:schemeClr val="tx1"/>
                </a:solidFill>
                <a:latin typeface="Arial" charset="0"/>
              </a:defRPr>
            </a:lvl2pPr>
            <a:lvl3pPr marL="1142937" indent="-228587" eaLnBrk="0" hangingPunct="0">
              <a:defRPr>
                <a:solidFill>
                  <a:schemeClr val="tx1"/>
                </a:solidFill>
                <a:latin typeface="Arial" charset="0"/>
              </a:defRPr>
            </a:lvl3pPr>
            <a:lvl4pPr marL="1600111" indent="-228587" eaLnBrk="0" hangingPunct="0">
              <a:defRPr>
                <a:solidFill>
                  <a:schemeClr val="tx1"/>
                </a:solidFill>
                <a:latin typeface="Arial" charset="0"/>
              </a:defRPr>
            </a:lvl4pPr>
            <a:lvl5pPr marL="2057287" indent="-228587" eaLnBrk="0" hangingPunct="0">
              <a:defRPr>
                <a:solidFill>
                  <a:schemeClr val="tx1"/>
                </a:solidFill>
                <a:latin typeface="Arial" charset="0"/>
              </a:defRPr>
            </a:lvl5pPr>
            <a:lvl6pPr marL="2514461" indent="-228587" eaLnBrk="0" fontAlgn="base" hangingPunct="0">
              <a:spcBef>
                <a:spcPct val="0"/>
              </a:spcBef>
              <a:spcAft>
                <a:spcPct val="0"/>
              </a:spcAft>
              <a:defRPr>
                <a:solidFill>
                  <a:schemeClr val="tx1"/>
                </a:solidFill>
                <a:latin typeface="Arial" charset="0"/>
              </a:defRPr>
            </a:lvl6pPr>
            <a:lvl7pPr marL="2971635" indent="-228587" eaLnBrk="0" fontAlgn="base" hangingPunct="0">
              <a:spcBef>
                <a:spcPct val="0"/>
              </a:spcBef>
              <a:spcAft>
                <a:spcPct val="0"/>
              </a:spcAft>
              <a:defRPr>
                <a:solidFill>
                  <a:schemeClr val="tx1"/>
                </a:solidFill>
                <a:latin typeface="Arial" charset="0"/>
              </a:defRPr>
            </a:lvl7pPr>
            <a:lvl8pPr marL="3428811" indent="-228587" eaLnBrk="0" fontAlgn="base" hangingPunct="0">
              <a:spcBef>
                <a:spcPct val="0"/>
              </a:spcBef>
              <a:spcAft>
                <a:spcPct val="0"/>
              </a:spcAft>
              <a:defRPr>
                <a:solidFill>
                  <a:schemeClr val="tx1"/>
                </a:solidFill>
                <a:latin typeface="Arial" charset="0"/>
              </a:defRPr>
            </a:lvl8pPr>
            <a:lvl9pPr marL="3885985" indent="-228587" eaLnBrk="0" fontAlgn="base" hangingPunct="0">
              <a:spcBef>
                <a:spcPct val="0"/>
              </a:spcBef>
              <a:spcAft>
                <a:spcPct val="0"/>
              </a:spcAft>
              <a:defRPr>
                <a:solidFill>
                  <a:schemeClr val="tx1"/>
                </a:solidFill>
                <a:latin typeface="Arial" charset="0"/>
              </a:defRPr>
            </a:lvl9pPr>
          </a:lstStyle>
          <a:p>
            <a:pPr eaLnBrk="1" hangingPunct="1"/>
            <a:fld id="{DF75F92C-6103-4CFC-A3DD-BF62C6654972}" type="slidenum">
              <a:rPr lang="en-US" smtClean="0"/>
              <a:pPr eaLnBrk="1" hangingPunct="1"/>
              <a:t>19</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09" indent="-285734" eaLnBrk="0" hangingPunct="0">
              <a:defRPr>
                <a:solidFill>
                  <a:schemeClr val="tx1"/>
                </a:solidFill>
                <a:latin typeface="Arial" charset="0"/>
              </a:defRPr>
            </a:lvl2pPr>
            <a:lvl3pPr marL="1142937" indent="-228587" eaLnBrk="0" hangingPunct="0">
              <a:defRPr>
                <a:solidFill>
                  <a:schemeClr val="tx1"/>
                </a:solidFill>
                <a:latin typeface="Arial" charset="0"/>
              </a:defRPr>
            </a:lvl3pPr>
            <a:lvl4pPr marL="1600111" indent="-228587" eaLnBrk="0" hangingPunct="0">
              <a:defRPr>
                <a:solidFill>
                  <a:schemeClr val="tx1"/>
                </a:solidFill>
                <a:latin typeface="Arial" charset="0"/>
              </a:defRPr>
            </a:lvl4pPr>
            <a:lvl5pPr marL="2057287" indent="-228587" eaLnBrk="0" hangingPunct="0">
              <a:defRPr>
                <a:solidFill>
                  <a:schemeClr val="tx1"/>
                </a:solidFill>
                <a:latin typeface="Arial" charset="0"/>
              </a:defRPr>
            </a:lvl5pPr>
            <a:lvl6pPr marL="2514461" indent="-228587" eaLnBrk="0" fontAlgn="base" hangingPunct="0">
              <a:spcBef>
                <a:spcPct val="0"/>
              </a:spcBef>
              <a:spcAft>
                <a:spcPct val="0"/>
              </a:spcAft>
              <a:defRPr>
                <a:solidFill>
                  <a:schemeClr val="tx1"/>
                </a:solidFill>
                <a:latin typeface="Arial" charset="0"/>
              </a:defRPr>
            </a:lvl6pPr>
            <a:lvl7pPr marL="2971635" indent="-228587" eaLnBrk="0" fontAlgn="base" hangingPunct="0">
              <a:spcBef>
                <a:spcPct val="0"/>
              </a:spcBef>
              <a:spcAft>
                <a:spcPct val="0"/>
              </a:spcAft>
              <a:defRPr>
                <a:solidFill>
                  <a:schemeClr val="tx1"/>
                </a:solidFill>
                <a:latin typeface="Arial" charset="0"/>
              </a:defRPr>
            </a:lvl7pPr>
            <a:lvl8pPr marL="3428811" indent="-228587" eaLnBrk="0" fontAlgn="base" hangingPunct="0">
              <a:spcBef>
                <a:spcPct val="0"/>
              </a:spcBef>
              <a:spcAft>
                <a:spcPct val="0"/>
              </a:spcAft>
              <a:defRPr>
                <a:solidFill>
                  <a:schemeClr val="tx1"/>
                </a:solidFill>
                <a:latin typeface="Arial" charset="0"/>
              </a:defRPr>
            </a:lvl8pPr>
            <a:lvl9pPr marL="3885985" indent="-228587" eaLnBrk="0" fontAlgn="base" hangingPunct="0">
              <a:spcBef>
                <a:spcPct val="0"/>
              </a:spcBef>
              <a:spcAft>
                <a:spcPct val="0"/>
              </a:spcAft>
              <a:defRPr>
                <a:solidFill>
                  <a:schemeClr val="tx1"/>
                </a:solidFill>
                <a:latin typeface="Arial" charset="0"/>
              </a:defRPr>
            </a:lvl9pPr>
          </a:lstStyle>
          <a:p>
            <a:pPr eaLnBrk="1" hangingPunct="1"/>
            <a:fld id="{F6B8D642-EF6E-4E1E-9769-93647891624B}" type="slidenum">
              <a:rPr lang="en-US" smtClean="0"/>
              <a:pPr eaLnBrk="1" hangingPunct="1"/>
              <a:t>20</a:t>
            </a:fld>
            <a:endParaRPr lang="en-US"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Serum proteins are used to assess nutritional status. The visceral proteins most commonly used to assess nutrition status are albumin, transferrin, and prealbumin.  These proteins are synthesized in the liver.  Serum concentrations decrease with hepatic dysfunction or when intake is inadequate for synthesis.  During periods of stress, trauma, or injury the inflammatory cascade begins and substrates are used for other purposes (making inflammatory, acute phase reactants) rather than albumin and other such proteins.  Also, levels are dependant on kidney function (losses secondary to nephrotic syndrome), GI, hydration (dehydration or overhydration and dilution), renal fxn, hepatic fxn, and metabolic stress/inflammation.</a:t>
            </a:r>
          </a:p>
          <a:p>
            <a:pPr eaLnBrk="1" hangingPunct="1">
              <a:buFontTx/>
              <a:buChar char="•"/>
            </a:pPr>
            <a:r>
              <a:rPr lang="en-US" smtClean="0"/>
              <a:t>Albumin – large body pool size, high extravascular distribution, long half-life.  Carrier for hormones, fatty acids, minerals, drugs </a:t>
            </a:r>
          </a:p>
          <a:p>
            <a:pPr eaLnBrk="1" hangingPunct="1">
              <a:buFontTx/>
              <a:buChar char="•"/>
            </a:pPr>
            <a:r>
              <a:rPr lang="en-US" smtClean="0"/>
              <a:t>Transferrin – binds to iron and transports it to the liver and bone. Smaller body pool; not extensively studied in the setting of malnutrition</a:t>
            </a:r>
          </a:p>
          <a:p>
            <a:pPr eaLnBrk="1" hangingPunct="1">
              <a:buFontTx/>
              <a:buChar char="•"/>
            </a:pPr>
            <a:r>
              <a:rPr lang="en-US" smtClean="0"/>
              <a:t>Prealbumin – carrier of T3 small body pool size; may be affected as soon as 3 days of malnutrition; Very useful in measuring the short term effects of nutrition support. However, rapidly declines in the setting of acute stress, with catabolism and inflammation when protein synthesis is shifted toward acute phase reactants.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259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09" indent="-285734" eaLnBrk="0" hangingPunct="0">
              <a:defRPr>
                <a:solidFill>
                  <a:schemeClr val="tx1"/>
                </a:solidFill>
                <a:latin typeface="Arial" charset="0"/>
              </a:defRPr>
            </a:lvl2pPr>
            <a:lvl3pPr marL="1142937" indent="-228587" eaLnBrk="0" hangingPunct="0">
              <a:defRPr>
                <a:solidFill>
                  <a:schemeClr val="tx1"/>
                </a:solidFill>
                <a:latin typeface="Arial" charset="0"/>
              </a:defRPr>
            </a:lvl3pPr>
            <a:lvl4pPr marL="1600111" indent="-228587" eaLnBrk="0" hangingPunct="0">
              <a:defRPr>
                <a:solidFill>
                  <a:schemeClr val="tx1"/>
                </a:solidFill>
                <a:latin typeface="Arial" charset="0"/>
              </a:defRPr>
            </a:lvl4pPr>
            <a:lvl5pPr marL="2057287" indent="-228587" eaLnBrk="0" hangingPunct="0">
              <a:defRPr>
                <a:solidFill>
                  <a:schemeClr val="tx1"/>
                </a:solidFill>
                <a:latin typeface="Arial" charset="0"/>
              </a:defRPr>
            </a:lvl5pPr>
            <a:lvl6pPr marL="2514461" indent="-228587" eaLnBrk="0" fontAlgn="base" hangingPunct="0">
              <a:spcBef>
                <a:spcPct val="0"/>
              </a:spcBef>
              <a:spcAft>
                <a:spcPct val="0"/>
              </a:spcAft>
              <a:defRPr>
                <a:solidFill>
                  <a:schemeClr val="tx1"/>
                </a:solidFill>
                <a:latin typeface="Arial" charset="0"/>
              </a:defRPr>
            </a:lvl6pPr>
            <a:lvl7pPr marL="2971635" indent="-228587" eaLnBrk="0" fontAlgn="base" hangingPunct="0">
              <a:spcBef>
                <a:spcPct val="0"/>
              </a:spcBef>
              <a:spcAft>
                <a:spcPct val="0"/>
              </a:spcAft>
              <a:defRPr>
                <a:solidFill>
                  <a:schemeClr val="tx1"/>
                </a:solidFill>
                <a:latin typeface="Arial" charset="0"/>
              </a:defRPr>
            </a:lvl7pPr>
            <a:lvl8pPr marL="3428811" indent="-228587" eaLnBrk="0" fontAlgn="base" hangingPunct="0">
              <a:spcBef>
                <a:spcPct val="0"/>
              </a:spcBef>
              <a:spcAft>
                <a:spcPct val="0"/>
              </a:spcAft>
              <a:defRPr>
                <a:solidFill>
                  <a:schemeClr val="tx1"/>
                </a:solidFill>
                <a:latin typeface="Arial" charset="0"/>
              </a:defRPr>
            </a:lvl8pPr>
            <a:lvl9pPr marL="3885985" indent="-228587" eaLnBrk="0" fontAlgn="base" hangingPunct="0">
              <a:spcBef>
                <a:spcPct val="0"/>
              </a:spcBef>
              <a:spcAft>
                <a:spcPct val="0"/>
              </a:spcAft>
              <a:defRPr>
                <a:solidFill>
                  <a:schemeClr val="tx1"/>
                </a:solidFill>
                <a:latin typeface="Arial" charset="0"/>
              </a:defRPr>
            </a:lvl9pPr>
          </a:lstStyle>
          <a:p>
            <a:pPr eaLnBrk="1" hangingPunct="1"/>
            <a:fld id="{89930956-DEE4-4C0C-B40A-8FF7D328DB39}" type="slidenum">
              <a:rPr lang="en-US" smtClean="0"/>
              <a:pPr eaLnBrk="1" hangingPunct="1"/>
              <a:t>21</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09" indent="-285734" eaLnBrk="0" hangingPunct="0">
              <a:defRPr>
                <a:solidFill>
                  <a:schemeClr val="tx1"/>
                </a:solidFill>
                <a:latin typeface="Arial" charset="0"/>
              </a:defRPr>
            </a:lvl2pPr>
            <a:lvl3pPr marL="1142937" indent="-228587" eaLnBrk="0" hangingPunct="0">
              <a:defRPr>
                <a:solidFill>
                  <a:schemeClr val="tx1"/>
                </a:solidFill>
                <a:latin typeface="Arial" charset="0"/>
              </a:defRPr>
            </a:lvl3pPr>
            <a:lvl4pPr marL="1600111" indent="-228587" eaLnBrk="0" hangingPunct="0">
              <a:defRPr>
                <a:solidFill>
                  <a:schemeClr val="tx1"/>
                </a:solidFill>
                <a:latin typeface="Arial" charset="0"/>
              </a:defRPr>
            </a:lvl4pPr>
            <a:lvl5pPr marL="2057287" indent="-228587" eaLnBrk="0" hangingPunct="0">
              <a:defRPr>
                <a:solidFill>
                  <a:schemeClr val="tx1"/>
                </a:solidFill>
                <a:latin typeface="Arial" charset="0"/>
              </a:defRPr>
            </a:lvl5pPr>
            <a:lvl6pPr marL="2514461" indent="-228587" eaLnBrk="0" fontAlgn="base" hangingPunct="0">
              <a:spcBef>
                <a:spcPct val="0"/>
              </a:spcBef>
              <a:spcAft>
                <a:spcPct val="0"/>
              </a:spcAft>
              <a:defRPr>
                <a:solidFill>
                  <a:schemeClr val="tx1"/>
                </a:solidFill>
                <a:latin typeface="Arial" charset="0"/>
              </a:defRPr>
            </a:lvl6pPr>
            <a:lvl7pPr marL="2971635" indent="-228587" eaLnBrk="0" fontAlgn="base" hangingPunct="0">
              <a:spcBef>
                <a:spcPct val="0"/>
              </a:spcBef>
              <a:spcAft>
                <a:spcPct val="0"/>
              </a:spcAft>
              <a:defRPr>
                <a:solidFill>
                  <a:schemeClr val="tx1"/>
                </a:solidFill>
                <a:latin typeface="Arial" charset="0"/>
              </a:defRPr>
            </a:lvl7pPr>
            <a:lvl8pPr marL="3428811" indent="-228587" eaLnBrk="0" fontAlgn="base" hangingPunct="0">
              <a:spcBef>
                <a:spcPct val="0"/>
              </a:spcBef>
              <a:spcAft>
                <a:spcPct val="0"/>
              </a:spcAft>
              <a:defRPr>
                <a:solidFill>
                  <a:schemeClr val="tx1"/>
                </a:solidFill>
                <a:latin typeface="Arial" charset="0"/>
              </a:defRPr>
            </a:lvl8pPr>
            <a:lvl9pPr marL="3885985" indent="-228587" eaLnBrk="0" fontAlgn="base" hangingPunct="0">
              <a:spcBef>
                <a:spcPct val="0"/>
              </a:spcBef>
              <a:spcAft>
                <a:spcPct val="0"/>
              </a:spcAft>
              <a:defRPr>
                <a:solidFill>
                  <a:schemeClr val="tx1"/>
                </a:solidFill>
                <a:latin typeface="Arial" charset="0"/>
              </a:defRPr>
            </a:lvl9pPr>
          </a:lstStyle>
          <a:p>
            <a:pPr eaLnBrk="1" hangingPunct="1"/>
            <a:fld id="{9DDF799D-2B68-425A-A4D9-3C14B4F47878}" type="slidenum">
              <a:rPr lang="en-US" smtClean="0"/>
              <a:pPr eaLnBrk="1" hangingPunct="1"/>
              <a:t>22</a:t>
            </a:fld>
            <a:endParaRPr lang="en-US"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Energy is required for synthesis of protein, glycogen, and triglycerides, muscle contractions, active transport processes</a:t>
            </a:r>
          </a:p>
          <a:p>
            <a:pPr eaLnBrk="1" hangingPunct="1"/>
            <a:endParaRPr lang="en-US" smtClean="0"/>
          </a:p>
          <a:p>
            <a:pPr eaLnBrk="1" hangingPunct="1"/>
            <a:r>
              <a:rPr lang="en-US" b="1" smtClean="0"/>
              <a:t>Thermic effect of food</a:t>
            </a:r>
            <a:r>
              <a:rPr lang="en-US" smtClean="0"/>
              <a:t> (also commonly known simply as thermic effect when the context is known), or TEF in shorthand, is the increment in </a:t>
            </a:r>
            <a:r>
              <a:rPr lang="en-US" smtClean="0">
                <a:hlinkClick r:id="rId3" action="ppaction://hlinkfile" tooltip="Energy"/>
              </a:rPr>
              <a:t>energy</a:t>
            </a:r>
            <a:r>
              <a:rPr lang="en-US" smtClean="0"/>
              <a:t> expenditure above </a:t>
            </a:r>
            <a:r>
              <a:rPr lang="en-US" smtClean="0">
                <a:hlinkClick r:id="rId4" action="ppaction://hlinkfile" tooltip="Basal metabolic rate"/>
              </a:rPr>
              <a:t>resting metabolic rate</a:t>
            </a:r>
            <a:r>
              <a:rPr lang="en-US" smtClean="0"/>
              <a:t> due to the cost of processing </a:t>
            </a:r>
            <a:r>
              <a:rPr lang="en-US" smtClean="0">
                <a:hlinkClick r:id="rId5" action="ppaction://hlinkfile" tooltip="Food"/>
              </a:rPr>
              <a:t>food</a:t>
            </a:r>
            <a:r>
              <a:rPr lang="en-US" smtClean="0"/>
              <a:t> for storage and use.</a:t>
            </a:r>
            <a:r>
              <a:rPr lang="en-US" baseline="30000" smtClean="0">
                <a:hlinkClick r:id="" action="ppaction://hlinkfile"/>
              </a:rPr>
              <a:t>[1]</a:t>
            </a:r>
            <a:r>
              <a:rPr lang="en-US" smtClean="0"/>
              <a:t> It is one of the components of </a:t>
            </a:r>
            <a:r>
              <a:rPr lang="en-US" smtClean="0">
                <a:hlinkClick r:id="rId6" action="ppaction://hlinkfile" tooltip="Metabolism"/>
              </a:rPr>
              <a:t>metabolism</a:t>
            </a:r>
            <a:r>
              <a:rPr lang="en-US" smtClean="0"/>
              <a:t> along with the </a:t>
            </a:r>
            <a:r>
              <a:rPr lang="en-US" smtClean="0">
                <a:hlinkClick r:id="rId7" action="ppaction://hlinkfile" tooltip="Resting metabolic rate"/>
              </a:rPr>
              <a:t>resting metabolic rate</a:t>
            </a:r>
            <a:r>
              <a:rPr lang="en-US" smtClean="0"/>
              <a:t>, and the </a:t>
            </a:r>
            <a:r>
              <a:rPr lang="en-US" smtClean="0">
                <a:hlinkClick r:id="rId8" action="ppaction://hlinkfile" tooltip="Exercise"/>
              </a:rPr>
              <a:t>exercise</a:t>
            </a:r>
            <a:r>
              <a:rPr lang="en-US" smtClean="0"/>
              <a:t> component. Another term commonly used to describe this component of total metabolism is the </a:t>
            </a:r>
            <a:r>
              <a:rPr lang="en-US" smtClean="0">
                <a:hlinkClick r:id="rId9" action="ppaction://hlinkfile" tooltip="Specific dynamic action (SDA) (page does not exist)"/>
              </a:rPr>
              <a:t>specific dynamic action (SDA)</a:t>
            </a:r>
            <a:r>
              <a:rPr lang="en-US" smtClean="0"/>
              <a:t>. A common number used to estimate the magnitude of the thermic effect of food is about 10% of the </a:t>
            </a:r>
            <a:r>
              <a:rPr lang="en-US" smtClean="0">
                <a:hlinkClick r:id="rId10" action="ppaction://hlinkfile" tooltip="Calorie"/>
              </a:rPr>
              <a:t>caloric</a:t>
            </a:r>
            <a:r>
              <a:rPr lang="en-US" smtClean="0"/>
              <a:t> intake of a given time period, though the effect varies substantially for different food components. </a:t>
            </a:r>
            <a:r>
              <a:rPr lang="en-US" smtClean="0">
                <a:hlinkClick r:id="rId11" action="ppaction://hlinkfile" tooltip="Dietary fat"/>
              </a:rPr>
              <a:t>Dietary fat</a:t>
            </a:r>
            <a:r>
              <a:rPr lang="en-US" smtClean="0"/>
              <a:t> is very easy to process and has very little thermic effect, while </a:t>
            </a:r>
            <a:r>
              <a:rPr lang="en-US" smtClean="0">
                <a:hlinkClick r:id="rId12" action="ppaction://hlinkfile" tooltip="Protein"/>
              </a:rPr>
              <a:t>protein</a:t>
            </a:r>
            <a:r>
              <a:rPr lang="en-US" smtClean="0"/>
              <a:t> is hard to process and has a much larger thermic effect.</a:t>
            </a:r>
            <a:r>
              <a:rPr lang="en-US" baseline="30000" smtClean="0">
                <a:hlinkClick r:id="" action="ppaction://hlinkfile"/>
              </a:rPr>
              <a:t>[2]</a:t>
            </a:r>
            <a:endParaRPr lang="en-US" smtClean="0"/>
          </a:p>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09" indent="-285734" eaLnBrk="0" hangingPunct="0">
              <a:defRPr>
                <a:solidFill>
                  <a:schemeClr val="tx1"/>
                </a:solidFill>
                <a:latin typeface="Arial" charset="0"/>
              </a:defRPr>
            </a:lvl2pPr>
            <a:lvl3pPr marL="1142937" indent="-228587" eaLnBrk="0" hangingPunct="0">
              <a:defRPr>
                <a:solidFill>
                  <a:schemeClr val="tx1"/>
                </a:solidFill>
                <a:latin typeface="Arial" charset="0"/>
              </a:defRPr>
            </a:lvl3pPr>
            <a:lvl4pPr marL="1600111" indent="-228587" eaLnBrk="0" hangingPunct="0">
              <a:defRPr>
                <a:solidFill>
                  <a:schemeClr val="tx1"/>
                </a:solidFill>
                <a:latin typeface="Arial" charset="0"/>
              </a:defRPr>
            </a:lvl4pPr>
            <a:lvl5pPr marL="2057287" indent="-228587" eaLnBrk="0" hangingPunct="0">
              <a:defRPr>
                <a:solidFill>
                  <a:schemeClr val="tx1"/>
                </a:solidFill>
                <a:latin typeface="Arial" charset="0"/>
              </a:defRPr>
            </a:lvl5pPr>
            <a:lvl6pPr marL="2514461" indent="-228587" eaLnBrk="0" fontAlgn="base" hangingPunct="0">
              <a:spcBef>
                <a:spcPct val="0"/>
              </a:spcBef>
              <a:spcAft>
                <a:spcPct val="0"/>
              </a:spcAft>
              <a:defRPr>
                <a:solidFill>
                  <a:schemeClr val="tx1"/>
                </a:solidFill>
                <a:latin typeface="Arial" charset="0"/>
              </a:defRPr>
            </a:lvl6pPr>
            <a:lvl7pPr marL="2971635" indent="-228587" eaLnBrk="0" fontAlgn="base" hangingPunct="0">
              <a:spcBef>
                <a:spcPct val="0"/>
              </a:spcBef>
              <a:spcAft>
                <a:spcPct val="0"/>
              </a:spcAft>
              <a:defRPr>
                <a:solidFill>
                  <a:schemeClr val="tx1"/>
                </a:solidFill>
                <a:latin typeface="Arial" charset="0"/>
              </a:defRPr>
            </a:lvl7pPr>
            <a:lvl8pPr marL="3428811" indent="-228587" eaLnBrk="0" fontAlgn="base" hangingPunct="0">
              <a:spcBef>
                <a:spcPct val="0"/>
              </a:spcBef>
              <a:spcAft>
                <a:spcPct val="0"/>
              </a:spcAft>
              <a:defRPr>
                <a:solidFill>
                  <a:schemeClr val="tx1"/>
                </a:solidFill>
                <a:latin typeface="Arial" charset="0"/>
              </a:defRPr>
            </a:lvl8pPr>
            <a:lvl9pPr marL="3885985" indent="-228587" eaLnBrk="0" fontAlgn="base" hangingPunct="0">
              <a:spcBef>
                <a:spcPct val="0"/>
              </a:spcBef>
              <a:spcAft>
                <a:spcPct val="0"/>
              </a:spcAft>
              <a:defRPr>
                <a:solidFill>
                  <a:schemeClr val="tx1"/>
                </a:solidFill>
                <a:latin typeface="Arial" charset="0"/>
              </a:defRPr>
            </a:lvl9pPr>
          </a:lstStyle>
          <a:p>
            <a:pPr eaLnBrk="1" hangingPunct="1"/>
            <a:fld id="{2A404A38-7B8C-433A-9117-D7A871C90377}" type="slidenum">
              <a:rPr lang="en-US" smtClean="0"/>
              <a:pPr eaLnBrk="1" hangingPunct="1"/>
              <a:t>23</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09" indent="-285734" eaLnBrk="0" hangingPunct="0">
              <a:defRPr>
                <a:solidFill>
                  <a:schemeClr val="tx1"/>
                </a:solidFill>
                <a:latin typeface="Arial" charset="0"/>
              </a:defRPr>
            </a:lvl2pPr>
            <a:lvl3pPr marL="1142937" indent="-228587" eaLnBrk="0" hangingPunct="0">
              <a:defRPr>
                <a:solidFill>
                  <a:schemeClr val="tx1"/>
                </a:solidFill>
                <a:latin typeface="Arial" charset="0"/>
              </a:defRPr>
            </a:lvl3pPr>
            <a:lvl4pPr marL="1600111" indent="-228587" eaLnBrk="0" hangingPunct="0">
              <a:defRPr>
                <a:solidFill>
                  <a:schemeClr val="tx1"/>
                </a:solidFill>
                <a:latin typeface="Arial" charset="0"/>
              </a:defRPr>
            </a:lvl4pPr>
            <a:lvl5pPr marL="2057287" indent="-228587" eaLnBrk="0" hangingPunct="0">
              <a:defRPr>
                <a:solidFill>
                  <a:schemeClr val="tx1"/>
                </a:solidFill>
                <a:latin typeface="Arial" charset="0"/>
              </a:defRPr>
            </a:lvl5pPr>
            <a:lvl6pPr marL="2514461" indent="-228587" eaLnBrk="0" fontAlgn="base" hangingPunct="0">
              <a:spcBef>
                <a:spcPct val="0"/>
              </a:spcBef>
              <a:spcAft>
                <a:spcPct val="0"/>
              </a:spcAft>
              <a:defRPr>
                <a:solidFill>
                  <a:schemeClr val="tx1"/>
                </a:solidFill>
                <a:latin typeface="Arial" charset="0"/>
              </a:defRPr>
            </a:lvl6pPr>
            <a:lvl7pPr marL="2971635" indent="-228587" eaLnBrk="0" fontAlgn="base" hangingPunct="0">
              <a:spcBef>
                <a:spcPct val="0"/>
              </a:spcBef>
              <a:spcAft>
                <a:spcPct val="0"/>
              </a:spcAft>
              <a:defRPr>
                <a:solidFill>
                  <a:schemeClr val="tx1"/>
                </a:solidFill>
                <a:latin typeface="Arial" charset="0"/>
              </a:defRPr>
            </a:lvl7pPr>
            <a:lvl8pPr marL="3428811" indent="-228587" eaLnBrk="0" fontAlgn="base" hangingPunct="0">
              <a:spcBef>
                <a:spcPct val="0"/>
              </a:spcBef>
              <a:spcAft>
                <a:spcPct val="0"/>
              </a:spcAft>
              <a:defRPr>
                <a:solidFill>
                  <a:schemeClr val="tx1"/>
                </a:solidFill>
                <a:latin typeface="Arial" charset="0"/>
              </a:defRPr>
            </a:lvl8pPr>
            <a:lvl9pPr marL="3885985" indent="-228587" eaLnBrk="0" fontAlgn="base" hangingPunct="0">
              <a:spcBef>
                <a:spcPct val="0"/>
              </a:spcBef>
              <a:spcAft>
                <a:spcPct val="0"/>
              </a:spcAft>
              <a:defRPr>
                <a:solidFill>
                  <a:schemeClr val="tx1"/>
                </a:solidFill>
                <a:latin typeface="Arial" charset="0"/>
              </a:defRPr>
            </a:lvl9pPr>
          </a:lstStyle>
          <a:p>
            <a:pPr eaLnBrk="1" hangingPunct="1"/>
            <a:fld id="{B6C2FC4F-BEA4-44B7-A68E-54BE4DB98865}" type="slidenum">
              <a:rPr lang="en-US" smtClean="0"/>
              <a:pPr eaLnBrk="1" hangingPunct="1"/>
              <a:t>24</a:t>
            </a:fld>
            <a:endParaRPr lang="en-US"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Importantly, the HBE is used to predict caloric requirements during absolute rest, not during time(s) of stress.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09" indent="-285734" eaLnBrk="0" hangingPunct="0">
              <a:defRPr>
                <a:solidFill>
                  <a:schemeClr val="tx1"/>
                </a:solidFill>
                <a:latin typeface="Arial" charset="0"/>
              </a:defRPr>
            </a:lvl2pPr>
            <a:lvl3pPr marL="1142937" indent="-228587" eaLnBrk="0" hangingPunct="0">
              <a:defRPr>
                <a:solidFill>
                  <a:schemeClr val="tx1"/>
                </a:solidFill>
                <a:latin typeface="Arial" charset="0"/>
              </a:defRPr>
            </a:lvl3pPr>
            <a:lvl4pPr marL="1600111" indent="-228587" eaLnBrk="0" hangingPunct="0">
              <a:defRPr>
                <a:solidFill>
                  <a:schemeClr val="tx1"/>
                </a:solidFill>
                <a:latin typeface="Arial" charset="0"/>
              </a:defRPr>
            </a:lvl4pPr>
            <a:lvl5pPr marL="2057287" indent="-228587" eaLnBrk="0" hangingPunct="0">
              <a:defRPr>
                <a:solidFill>
                  <a:schemeClr val="tx1"/>
                </a:solidFill>
                <a:latin typeface="Arial" charset="0"/>
              </a:defRPr>
            </a:lvl5pPr>
            <a:lvl6pPr marL="2514461" indent="-228587" eaLnBrk="0" fontAlgn="base" hangingPunct="0">
              <a:spcBef>
                <a:spcPct val="0"/>
              </a:spcBef>
              <a:spcAft>
                <a:spcPct val="0"/>
              </a:spcAft>
              <a:defRPr>
                <a:solidFill>
                  <a:schemeClr val="tx1"/>
                </a:solidFill>
                <a:latin typeface="Arial" charset="0"/>
              </a:defRPr>
            </a:lvl6pPr>
            <a:lvl7pPr marL="2971635" indent="-228587" eaLnBrk="0" fontAlgn="base" hangingPunct="0">
              <a:spcBef>
                <a:spcPct val="0"/>
              </a:spcBef>
              <a:spcAft>
                <a:spcPct val="0"/>
              </a:spcAft>
              <a:defRPr>
                <a:solidFill>
                  <a:schemeClr val="tx1"/>
                </a:solidFill>
                <a:latin typeface="Arial" charset="0"/>
              </a:defRPr>
            </a:lvl7pPr>
            <a:lvl8pPr marL="3428811" indent="-228587" eaLnBrk="0" fontAlgn="base" hangingPunct="0">
              <a:spcBef>
                <a:spcPct val="0"/>
              </a:spcBef>
              <a:spcAft>
                <a:spcPct val="0"/>
              </a:spcAft>
              <a:defRPr>
                <a:solidFill>
                  <a:schemeClr val="tx1"/>
                </a:solidFill>
                <a:latin typeface="Arial" charset="0"/>
              </a:defRPr>
            </a:lvl8pPr>
            <a:lvl9pPr marL="3885985" indent="-228587" eaLnBrk="0" fontAlgn="base" hangingPunct="0">
              <a:spcBef>
                <a:spcPct val="0"/>
              </a:spcBef>
              <a:spcAft>
                <a:spcPct val="0"/>
              </a:spcAft>
              <a:defRPr>
                <a:solidFill>
                  <a:schemeClr val="tx1"/>
                </a:solidFill>
                <a:latin typeface="Arial" charset="0"/>
              </a:defRPr>
            </a:lvl9pPr>
          </a:lstStyle>
          <a:p>
            <a:pPr eaLnBrk="1" hangingPunct="1"/>
            <a:fld id="{0441F426-295C-447E-95B9-7D8FA42EE257}" type="slidenum">
              <a:rPr lang="en-US" smtClean="0"/>
              <a:pPr eaLnBrk="1" hangingPunct="1"/>
              <a:t>25</a:t>
            </a:fld>
            <a:endParaRPr lang="en-US" smtClean="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buFontTx/>
              <a:buChar char="•"/>
            </a:pPr>
            <a:r>
              <a:rPr lang="en-US" smtClean="0"/>
              <a:t>Account for additional energy needed for metabolic stress</a:t>
            </a:r>
          </a:p>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310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09" indent="-285734" eaLnBrk="0" hangingPunct="0">
              <a:defRPr>
                <a:solidFill>
                  <a:schemeClr val="tx1"/>
                </a:solidFill>
                <a:latin typeface="Arial" charset="0"/>
              </a:defRPr>
            </a:lvl2pPr>
            <a:lvl3pPr marL="1142937" indent="-228587" eaLnBrk="0" hangingPunct="0">
              <a:defRPr>
                <a:solidFill>
                  <a:schemeClr val="tx1"/>
                </a:solidFill>
                <a:latin typeface="Arial" charset="0"/>
              </a:defRPr>
            </a:lvl3pPr>
            <a:lvl4pPr marL="1600111" indent="-228587" eaLnBrk="0" hangingPunct="0">
              <a:defRPr>
                <a:solidFill>
                  <a:schemeClr val="tx1"/>
                </a:solidFill>
                <a:latin typeface="Arial" charset="0"/>
              </a:defRPr>
            </a:lvl4pPr>
            <a:lvl5pPr marL="2057287" indent="-228587" eaLnBrk="0" hangingPunct="0">
              <a:defRPr>
                <a:solidFill>
                  <a:schemeClr val="tx1"/>
                </a:solidFill>
                <a:latin typeface="Arial" charset="0"/>
              </a:defRPr>
            </a:lvl5pPr>
            <a:lvl6pPr marL="2514461" indent="-228587" eaLnBrk="0" fontAlgn="base" hangingPunct="0">
              <a:spcBef>
                <a:spcPct val="0"/>
              </a:spcBef>
              <a:spcAft>
                <a:spcPct val="0"/>
              </a:spcAft>
              <a:defRPr>
                <a:solidFill>
                  <a:schemeClr val="tx1"/>
                </a:solidFill>
                <a:latin typeface="Arial" charset="0"/>
              </a:defRPr>
            </a:lvl6pPr>
            <a:lvl7pPr marL="2971635" indent="-228587" eaLnBrk="0" fontAlgn="base" hangingPunct="0">
              <a:spcBef>
                <a:spcPct val="0"/>
              </a:spcBef>
              <a:spcAft>
                <a:spcPct val="0"/>
              </a:spcAft>
              <a:defRPr>
                <a:solidFill>
                  <a:schemeClr val="tx1"/>
                </a:solidFill>
                <a:latin typeface="Arial" charset="0"/>
              </a:defRPr>
            </a:lvl7pPr>
            <a:lvl8pPr marL="3428811" indent="-228587" eaLnBrk="0" fontAlgn="base" hangingPunct="0">
              <a:spcBef>
                <a:spcPct val="0"/>
              </a:spcBef>
              <a:spcAft>
                <a:spcPct val="0"/>
              </a:spcAft>
              <a:defRPr>
                <a:solidFill>
                  <a:schemeClr val="tx1"/>
                </a:solidFill>
                <a:latin typeface="Arial" charset="0"/>
              </a:defRPr>
            </a:lvl8pPr>
            <a:lvl9pPr marL="3885985" indent="-228587" eaLnBrk="0" fontAlgn="base" hangingPunct="0">
              <a:spcBef>
                <a:spcPct val="0"/>
              </a:spcBef>
              <a:spcAft>
                <a:spcPct val="0"/>
              </a:spcAft>
              <a:defRPr>
                <a:solidFill>
                  <a:schemeClr val="tx1"/>
                </a:solidFill>
                <a:latin typeface="Arial" charset="0"/>
              </a:defRPr>
            </a:lvl9pPr>
          </a:lstStyle>
          <a:p>
            <a:pPr eaLnBrk="1" hangingPunct="1"/>
            <a:fld id="{22448D10-2AD7-4159-9368-8DFB20C72C66}" type="slidenum">
              <a:rPr lang="en-US" smtClean="0"/>
              <a:pPr eaLnBrk="1" hangingPunct="1"/>
              <a:t>26</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0000</a:t>
            </a:r>
            <a:endParaRPr lang="en-US" dirty="0"/>
          </a:p>
        </p:txBody>
      </p:sp>
      <p:sp>
        <p:nvSpPr>
          <p:cNvPr id="4" name="Slide Number Placeholder 3"/>
          <p:cNvSpPr>
            <a:spLocks noGrp="1"/>
          </p:cNvSpPr>
          <p:nvPr>
            <p:ph type="sldNum" sz="quarter" idx="10"/>
          </p:nvPr>
        </p:nvSpPr>
        <p:spPr/>
        <p:txBody>
          <a:bodyPr/>
          <a:lstStyle/>
          <a:p>
            <a:fld id="{08C86DCC-406E-4572-B328-00A176B3FFBB}" type="slidenum">
              <a:rPr lang="en-US" smtClean="0"/>
              <a:pPr/>
              <a:t>29</a:t>
            </a:fld>
            <a:endParaRPr lang="en-US"/>
          </a:p>
        </p:txBody>
      </p:sp>
    </p:spTree>
    <p:extLst>
      <p:ext uri="{BB962C8B-B14F-4D97-AF65-F5344CB8AC3E}">
        <p14:creationId xmlns:p14="http://schemas.microsoft.com/office/powerpoint/2010/main" val="13627099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ln/>
        </p:spPr>
      </p:sp>
      <p:sp>
        <p:nvSpPr>
          <p:cNvPr id="138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30:00</a:t>
            </a:r>
          </a:p>
        </p:txBody>
      </p:sp>
      <p:sp>
        <p:nvSpPr>
          <p:cNvPr id="138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09" indent="-285734" eaLnBrk="0" hangingPunct="0">
              <a:defRPr>
                <a:solidFill>
                  <a:schemeClr val="tx1"/>
                </a:solidFill>
                <a:latin typeface="Arial" charset="0"/>
              </a:defRPr>
            </a:lvl2pPr>
            <a:lvl3pPr marL="1142937" indent="-228587" eaLnBrk="0" hangingPunct="0">
              <a:defRPr>
                <a:solidFill>
                  <a:schemeClr val="tx1"/>
                </a:solidFill>
                <a:latin typeface="Arial" charset="0"/>
              </a:defRPr>
            </a:lvl3pPr>
            <a:lvl4pPr marL="1600111" indent="-228587" eaLnBrk="0" hangingPunct="0">
              <a:defRPr>
                <a:solidFill>
                  <a:schemeClr val="tx1"/>
                </a:solidFill>
                <a:latin typeface="Arial" charset="0"/>
              </a:defRPr>
            </a:lvl4pPr>
            <a:lvl5pPr marL="2057287" indent="-228587" eaLnBrk="0" hangingPunct="0">
              <a:defRPr>
                <a:solidFill>
                  <a:schemeClr val="tx1"/>
                </a:solidFill>
                <a:latin typeface="Arial" charset="0"/>
              </a:defRPr>
            </a:lvl5pPr>
            <a:lvl6pPr marL="2514461" indent="-228587" eaLnBrk="0" fontAlgn="base" hangingPunct="0">
              <a:spcBef>
                <a:spcPct val="0"/>
              </a:spcBef>
              <a:spcAft>
                <a:spcPct val="0"/>
              </a:spcAft>
              <a:defRPr>
                <a:solidFill>
                  <a:schemeClr val="tx1"/>
                </a:solidFill>
                <a:latin typeface="Arial" charset="0"/>
              </a:defRPr>
            </a:lvl6pPr>
            <a:lvl7pPr marL="2971635" indent="-228587" eaLnBrk="0" fontAlgn="base" hangingPunct="0">
              <a:spcBef>
                <a:spcPct val="0"/>
              </a:spcBef>
              <a:spcAft>
                <a:spcPct val="0"/>
              </a:spcAft>
              <a:defRPr>
                <a:solidFill>
                  <a:schemeClr val="tx1"/>
                </a:solidFill>
                <a:latin typeface="Arial" charset="0"/>
              </a:defRPr>
            </a:lvl7pPr>
            <a:lvl8pPr marL="3428811" indent="-228587" eaLnBrk="0" fontAlgn="base" hangingPunct="0">
              <a:spcBef>
                <a:spcPct val="0"/>
              </a:spcBef>
              <a:spcAft>
                <a:spcPct val="0"/>
              </a:spcAft>
              <a:defRPr>
                <a:solidFill>
                  <a:schemeClr val="tx1"/>
                </a:solidFill>
                <a:latin typeface="Arial" charset="0"/>
              </a:defRPr>
            </a:lvl8pPr>
            <a:lvl9pPr marL="3885985" indent="-228587" eaLnBrk="0" fontAlgn="base" hangingPunct="0">
              <a:spcBef>
                <a:spcPct val="0"/>
              </a:spcBef>
              <a:spcAft>
                <a:spcPct val="0"/>
              </a:spcAft>
              <a:defRPr>
                <a:solidFill>
                  <a:schemeClr val="tx1"/>
                </a:solidFill>
                <a:latin typeface="Arial" charset="0"/>
              </a:defRPr>
            </a:lvl9pPr>
          </a:lstStyle>
          <a:p>
            <a:pPr eaLnBrk="1" hangingPunct="1"/>
            <a:fld id="{39ED9887-792E-4145-AF6F-00237CE1BDC0}" type="slidenum">
              <a:rPr lang="en-US" smtClean="0"/>
              <a:pPr eaLnBrk="1" hangingPunct="1"/>
              <a:t>30</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E1CA7C9-EDB0-4BE0-8971-80678E61EDC5}" type="slidenum">
              <a:rPr lang="en-US" smtClean="0"/>
              <a:pPr>
                <a:defRPr/>
              </a:pPr>
              <a:t>2</a:t>
            </a:fld>
            <a:endParaRPr lang="en-US"/>
          </a:p>
        </p:txBody>
      </p:sp>
    </p:spTree>
    <p:extLst>
      <p:ext uri="{BB962C8B-B14F-4D97-AF65-F5344CB8AC3E}">
        <p14:creationId xmlns:p14="http://schemas.microsoft.com/office/powerpoint/2010/main" val="15206905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13:30</a:t>
            </a:r>
            <a:endParaRPr lang="en-US" dirty="0"/>
          </a:p>
        </p:txBody>
      </p:sp>
      <p:sp>
        <p:nvSpPr>
          <p:cNvPr id="4" name="Slide Number Placeholder 3"/>
          <p:cNvSpPr>
            <a:spLocks noGrp="1"/>
          </p:cNvSpPr>
          <p:nvPr>
            <p:ph type="sldNum" sz="quarter" idx="10"/>
          </p:nvPr>
        </p:nvSpPr>
        <p:spPr/>
        <p:txBody>
          <a:bodyPr/>
          <a:lstStyle/>
          <a:p>
            <a:fld id="{08C86DCC-406E-4572-B328-00A176B3FFBB}" type="slidenum">
              <a:rPr lang="en-US" smtClean="0"/>
              <a:pPr/>
              <a:t>31</a:t>
            </a:fld>
            <a:endParaRPr lang="en-US"/>
          </a:p>
        </p:txBody>
      </p:sp>
    </p:spTree>
    <p:extLst>
      <p:ext uri="{BB962C8B-B14F-4D97-AF65-F5344CB8AC3E}">
        <p14:creationId xmlns:p14="http://schemas.microsoft.com/office/powerpoint/2010/main" val="4366612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09" indent="-285734" eaLnBrk="0" hangingPunct="0">
              <a:defRPr>
                <a:solidFill>
                  <a:schemeClr val="tx1"/>
                </a:solidFill>
                <a:latin typeface="Arial" charset="0"/>
              </a:defRPr>
            </a:lvl2pPr>
            <a:lvl3pPr marL="1142937" indent="-228587" eaLnBrk="0" hangingPunct="0">
              <a:defRPr>
                <a:solidFill>
                  <a:schemeClr val="tx1"/>
                </a:solidFill>
                <a:latin typeface="Arial" charset="0"/>
              </a:defRPr>
            </a:lvl3pPr>
            <a:lvl4pPr marL="1600111" indent="-228587" eaLnBrk="0" hangingPunct="0">
              <a:defRPr>
                <a:solidFill>
                  <a:schemeClr val="tx1"/>
                </a:solidFill>
                <a:latin typeface="Arial" charset="0"/>
              </a:defRPr>
            </a:lvl4pPr>
            <a:lvl5pPr marL="2057287" indent="-228587" eaLnBrk="0" hangingPunct="0">
              <a:defRPr>
                <a:solidFill>
                  <a:schemeClr val="tx1"/>
                </a:solidFill>
                <a:latin typeface="Arial" charset="0"/>
              </a:defRPr>
            </a:lvl5pPr>
            <a:lvl6pPr marL="2514461" indent="-228587" eaLnBrk="0" fontAlgn="base" hangingPunct="0">
              <a:spcBef>
                <a:spcPct val="0"/>
              </a:spcBef>
              <a:spcAft>
                <a:spcPct val="0"/>
              </a:spcAft>
              <a:defRPr>
                <a:solidFill>
                  <a:schemeClr val="tx1"/>
                </a:solidFill>
                <a:latin typeface="Arial" charset="0"/>
              </a:defRPr>
            </a:lvl6pPr>
            <a:lvl7pPr marL="2971635" indent="-228587" eaLnBrk="0" fontAlgn="base" hangingPunct="0">
              <a:spcBef>
                <a:spcPct val="0"/>
              </a:spcBef>
              <a:spcAft>
                <a:spcPct val="0"/>
              </a:spcAft>
              <a:defRPr>
                <a:solidFill>
                  <a:schemeClr val="tx1"/>
                </a:solidFill>
                <a:latin typeface="Arial" charset="0"/>
              </a:defRPr>
            </a:lvl7pPr>
            <a:lvl8pPr marL="3428811" indent="-228587" eaLnBrk="0" fontAlgn="base" hangingPunct="0">
              <a:spcBef>
                <a:spcPct val="0"/>
              </a:spcBef>
              <a:spcAft>
                <a:spcPct val="0"/>
              </a:spcAft>
              <a:defRPr>
                <a:solidFill>
                  <a:schemeClr val="tx1"/>
                </a:solidFill>
                <a:latin typeface="Arial" charset="0"/>
              </a:defRPr>
            </a:lvl8pPr>
            <a:lvl9pPr marL="3885985" indent="-228587" eaLnBrk="0" fontAlgn="base" hangingPunct="0">
              <a:spcBef>
                <a:spcPct val="0"/>
              </a:spcBef>
              <a:spcAft>
                <a:spcPct val="0"/>
              </a:spcAft>
              <a:defRPr>
                <a:solidFill>
                  <a:schemeClr val="tx1"/>
                </a:solidFill>
                <a:latin typeface="Arial" charset="0"/>
              </a:defRPr>
            </a:lvl9pPr>
          </a:lstStyle>
          <a:p>
            <a:pPr eaLnBrk="1" hangingPunct="1"/>
            <a:fld id="{C97B8B7B-B98C-4BD6-83A4-FEA7630A94C9}" type="slidenum">
              <a:rPr lang="en-US" smtClean="0"/>
              <a:pPr eaLnBrk="1" hangingPunct="1"/>
              <a:t>32</a:t>
            </a:fld>
            <a:endParaRPr lang="en-US" smtClean="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dirty="0" smtClean="0"/>
              <a:t>14:30</a:t>
            </a:r>
          </a:p>
          <a:p>
            <a:pPr eaLnBrk="1" hangingPunct="1">
              <a:buFontTx/>
              <a:buChar char="•"/>
            </a:pPr>
            <a:r>
              <a:rPr lang="en-US" dirty="0" smtClean="0"/>
              <a:t>Peripheral administration is utilized if parenteral nutrition is desired for &lt;10 days and the patient has minimal caloric needs due to minimal stress.  These patients must have good peripheral access and be able to tolerate high amounts of fluid, secondary to decreased concentration of SNS.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16:30</a:t>
            </a:r>
            <a:endParaRPr lang="en-US" dirty="0"/>
          </a:p>
        </p:txBody>
      </p:sp>
      <p:sp>
        <p:nvSpPr>
          <p:cNvPr id="4" name="Slide Number Placeholder 3"/>
          <p:cNvSpPr>
            <a:spLocks noGrp="1"/>
          </p:cNvSpPr>
          <p:nvPr>
            <p:ph type="sldNum" sz="quarter" idx="10"/>
          </p:nvPr>
        </p:nvSpPr>
        <p:spPr/>
        <p:txBody>
          <a:bodyPr/>
          <a:lstStyle/>
          <a:p>
            <a:fld id="{08C86DCC-406E-4572-B328-00A176B3FFBB}" type="slidenum">
              <a:rPr lang="en-US" smtClean="0"/>
              <a:pPr/>
              <a:t>34</a:t>
            </a:fld>
            <a:endParaRPr lang="en-US"/>
          </a:p>
        </p:txBody>
      </p:sp>
    </p:spTree>
    <p:extLst>
      <p:ext uri="{BB962C8B-B14F-4D97-AF65-F5344CB8AC3E}">
        <p14:creationId xmlns:p14="http://schemas.microsoft.com/office/powerpoint/2010/main" val="9925680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18:40</a:t>
            </a:r>
            <a:endParaRPr lang="en-US" dirty="0"/>
          </a:p>
        </p:txBody>
      </p:sp>
      <p:sp>
        <p:nvSpPr>
          <p:cNvPr id="4" name="Slide Number Placeholder 3"/>
          <p:cNvSpPr>
            <a:spLocks noGrp="1"/>
          </p:cNvSpPr>
          <p:nvPr>
            <p:ph type="sldNum" sz="quarter" idx="10"/>
          </p:nvPr>
        </p:nvSpPr>
        <p:spPr/>
        <p:txBody>
          <a:bodyPr/>
          <a:lstStyle/>
          <a:p>
            <a:fld id="{08C86DCC-406E-4572-B328-00A176B3FFBB}" type="slidenum">
              <a:rPr lang="en-US" smtClean="0"/>
              <a:pPr/>
              <a:t>35</a:t>
            </a:fld>
            <a:endParaRPr lang="en-US"/>
          </a:p>
        </p:txBody>
      </p:sp>
    </p:spTree>
    <p:extLst>
      <p:ext uri="{BB962C8B-B14F-4D97-AF65-F5344CB8AC3E}">
        <p14:creationId xmlns:p14="http://schemas.microsoft.com/office/powerpoint/2010/main" val="3484033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21:30</a:t>
            </a:r>
            <a:endParaRPr lang="en-US" dirty="0"/>
          </a:p>
        </p:txBody>
      </p:sp>
      <p:sp>
        <p:nvSpPr>
          <p:cNvPr id="4" name="Slide Number Placeholder 3"/>
          <p:cNvSpPr>
            <a:spLocks noGrp="1"/>
          </p:cNvSpPr>
          <p:nvPr>
            <p:ph type="sldNum" sz="quarter" idx="10"/>
          </p:nvPr>
        </p:nvSpPr>
        <p:spPr/>
        <p:txBody>
          <a:bodyPr/>
          <a:lstStyle/>
          <a:p>
            <a:fld id="{08C86DCC-406E-4572-B328-00A176B3FFBB}" type="slidenum">
              <a:rPr lang="en-US" smtClean="0"/>
              <a:pPr/>
              <a:t>36</a:t>
            </a:fld>
            <a:endParaRPr lang="en-US"/>
          </a:p>
        </p:txBody>
      </p:sp>
    </p:spTree>
    <p:extLst>
      <p:ext uri="{BB962C8B-B14F-4D97-AF65-F5344CB8AC3E}">
        <p14:creationId xmlns:p14="http://schemas.microsoft.com/office/powerpoint/2010/main" val="17970911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ligament of </a:t>
            </a:r>
            <a:r>
              <a:rPr lang="en-US" dirty="0" err="1" smtClean="0"/>
              <a:t>Treitz</a:t>
            </a:r>
            <a:r>
              <a:rPr lang="en-US" dirty="0" smtClean="0"/>
              <a:t> is located at a very important junction point in the gastrointestinal cavity. Its location marks the point at which the first section of the small intestine ends and the second section starts. If its location is disturbed in any way, difficulties in both the small intestine and in the gastrointestinal cavity can result. </a:t>
            </a:r>
            <a:r>
              <a:rPr lang="en-US" smtClean="0"/>
              <a:t>The most severe of these is superior mesenteric artery syndrome, which results in the third section of the small intestine being compressed, causing a potentially life-threatening condition.</a:t>
            </a:r>
            <a:endParaRPr lang="en-US"/>
          </a:p>
        </p:txBody>
      </p:sp>
      <p:sp>
        <p:nvSpPr>
          <p:cNvPr id="4" name="Slide Number Placeholder 3"/>
          <p:cNvSpPr>
            <a:spLocks noGrp="1"/>
          </p:cNvSpPr>
          <p:nvPr>
            <p:ph type="sldNum" sz="quarter" idx="10"/>
          </p:nvPr>
        </p:nvSpPr>
        <p:spPr/>
        <p:txBody>
          <a:bodyPr/>
          <a:lstStyle/>
          <a:p>
            <a:fld id="{08C86DCC-406E-4572-B328-00A176B3FFBB}" type="slidenum">
              <a:rPr lang="en-US" smtClean="0"/>
              <a:pPr/>
              <a:t>38</a:t>
            </a:fld>
            <a:endParaRPr lang="en-US"/>
          </a:p>
        </p:txBody>
      </p:sp>
    </p:spTree>
    <p:extLst>
      <p:ext uri="{BB962C8B-B14F-4D97-AF65-F5344CB8AC3E}">
        <p14:creationId xmlns:p14="http://schemas.microsoft.com/office/powerpoint/2010/main" val="4171976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28:00</a:t>
            </a:r>
            <a:endParaRPr lang="en-US" dirty="0"/>
          </a:p>
        </p:txBody>
      </p:sp>
      <p:sp>
        <p:nvSpPr>
          <p:cNvPr id="4" name="Slide Number Placeholder 3"/>
          <p:cNvSpPr>
            <a:spLocks noGrp="1"/>
          </p:cNvSpPr>
          <p:nvPr>
            <p:ph type="sldNum" sz="quarter" idx="10"/>
          </p:nvPr>
        </p:nvSpPr>
        <p:spPr/>
        <p:txBody>
          <a:bodyPr/>
          <a:lstStyle/>
          <a:p>
            <a:fld id="{08C86DCC-406E-4572-B328-00A176B3FFBB}" type="slidenum">
              <a:rPr lang="en-US" smtClean="0"/>
              <a:pPr/>
              <a:t>39</a:t>
            </a:fld>
            <a:endParaRPr lang="en-US"/>
          </a:p>
        </p:txBody>
      </p:sp>
    </p:spTree>
    <p:extLst>
      <p:ext uri="{BB962C8B-B14F-4D97-AF65-F5344CB8AC3E}">
        <p14:creationId xmlns:p14="http://schemas.microsoft.com/office/powerpoint/2010/main" val="24393920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29:00</a:t>
            </a:r>
            <a:endParaRPr lang="en-US" dirty="0"/>
          </a:p>
        </p:txBody>
      </p:sp>
      <p:sp>
        <p:nvSpPr>
          <p:cNvPr id="4" name="Slide Number Placeholder 3"/>
          <p:cNvSpPr>
            <a:spLocks noGrp="1"/>
          </p:cNvSpPr>
          <p:nvPr>
            <p:ph type="sldNum" sz="quarter" idx="10"/>
          </p:nvPr>
        </p:nvSpPr>
        <p:spPr/>
        <p:txBody>
          <a:bodyPr/>
          <a:lstStyle/>
          <a:p>
            <a:fld id="{08C86DCC-406E-4572-B328-00A176B3FFBB}" type="slidenum">
              <a:rPr lang="en-US" smtClean="0"/>
              <a:pPr/>
              <a:t>40</a:t>
            </a:fld>
            <a:endParaRPr lang="en-US"/>
          </a:p>
        </p:txBody>
      </p:sp>
    </p:spTree>
    <p:extLst>
      <p:ext uri="{BB962C8B-B14F-4D97-AF65-F5344CB8AC3E}">
        <p14:creationId xmlns:p14="http://schemas.microsoft.com/office/powerpoint/2010/main" val="18520838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29:40</a:t>
            </a:r>
            <a:endParaRPr lang="en-US" dirty="0"/>
          </a:p>
        </p:txBody>
      </p:sp>
      <p:sp>
        <p:nvSpPr>
          <p:cNvPr id="4" name="Slide Number Placeholder 3"/>
          <p:cNvSpPr>
            <a:spLocks noGrp="1"/>
          </p:cNvSpPr>
          <p:nvPr>
            <p:ph type="sldNum" sz="quarter" idx="10"/>
          </p:nvPr>
        </p:nvSpPr>
        <p:spPr/>
        <p:txBody>
          <a:bodyPr/>
          <a:lstStyle/>
          <a:p>
            <a:fld id="{08C86DCC-406E-4572-B328-00A176B3FFBB}" type="slidenum">
              <a:rPr lang="en-US" smtClean="0"/>
              <a:pPr/>
              <a:t>41</a:t>
            </a:fld>
            <a:endParaRPr lang="en-US"/>
          </a:p>
        </p:txBody>
      </p:sp>
    </p:spTree>
    <p:extLst>
      <p:ext uri="{BB962C8B-B14F-4D97-AF65-F5344CB8AC3E}">
        <p14:creationId xmlns:p14="http://schemas.microsoft.com/office/powerpoint/2010/main" val="6319116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34:15</a:t>
            </a:r>
            <a:endParaRPr lang="en-US" dirty="0"/>
          </a:p>
        </p:txBody>
      </p:sp>
      <p:sp>
        <p:nvSpPr>
          <p:cNvPr id="4" name="Slide Number Placeholder 3"/>
          <p:cNvSpPr>
            <a:spLocks noGrp="1"/>
          </p:cNvSpPr>
          <p:nvPr>
            <p:ph type="sldNum" sz="quarter" idx="10"/>
          </p:nvPr>
        </p:nvSpPr>
        <p:spPr/>
        <p:txBody>
          <a:bodyPr/>
          <a:lstStyle/>
          <a:p>
            <a:fld id="{08C86DCC-406E-4572-B328-00A176B3FFBB}" type="slidenum">
              <a:rPr lang="en-US" smtClean="0"/>
              <a:pPr/>
              <a:t>42</a:t>
            </a:fld>
            <a:endParaRPr lang="en-US"/>
          </a:p>
        </p:txBody>
      </p:sp>
    </p:spTree>
    <p:extLst>
      <p:ext uri="{BB962C8B-B14F-4D97-AF65-F5344CB8AC3E}">
        <p14:creationId xmlns:p14="http://schemas.microsoft.com/office/powerpoint/2010/main" val="3428229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ln/>
        </p:spPr>
      </p:sp>
      <p:sp>
        <p:nvSpPr>
          <p:cNvPr id="132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321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09" indent="-285734" eaLnBrk="0" hangingPunct="0">
              <a:defRPr>
                <a:solidFill>
                  <a:schemeClr val="tx1"/>
                </a:solidFill>
                <a:latin typeface="Arial" charset="0"/>
              </a:defRPr>
            </a:lvl2pPr>
            <a:lvl3pPr marL="1142937" indent="-228587" eaLnBrk="0" hangingPunct="0">
              <a:defRPr>
                <a:solidFill>
                  <a:schemeClr val="tx1"/>
                </a:solidFill>
                <a:latin typeface="Arial" charset="0"/>
              </a:defRPr>
            </a:lvl3pPr>
            <a:lvl4pPr marL="1600111" indent="-228587" eaLnBrk="0" hangingPunct="0">
              <a:defRPr>
                <a:solidFill>
                  <a:schemeClr val="tx1"/>
                </a:solidFill>
                <a:latin typeface="Arial" charset="0"/>
              </a:defRPr>
            </a:lvl4pPr>
            <a:lvl5pPr marL="2057287" indent="-228587" eaLnBrk="0" hangingPunct="0">
              <a:defRPr>
                <a:solidFill>
                  <a:schemeClr val="tx1"/>
                </a:solidFill>
                <a:latin typeface="Arial" charset="0"/>
              </a:defRPr>
            </a:lvl5pPr>
            <a:lvl6pPr marL="2514461" indent="-228587" eaLnBrk="0" fontAlgn="base" hangingPunct="0">
              <a:spcBef>
                <a:spcPct val="0"/>
              </a:spcBef>
              <a:spcAft>
                <a:spcPct val="0"/>
              </a:spcAft>
              <a:defRPr>
                <a:solidFill>
                  <a:schemeClr val="tx1"/>
                </a:solidFill>
                <a:latin typeface="Arial" charset="0"/>
              </a:defRPr>
            </a:lvl6pPr>
            <a:lvl7pPr marL="2971635" indent="-228587" eaLnBrk="0" fontAlgn="base" hangingPunct="0">
              <a:spcBef>
                <a:spcPct val="0"/>
              </a:spcBef>
              <a:spcAft>
                <a:spcPct val="0"/>
              </a:spcAft>
              <a:defRPr>
                <a:solidFill>
                  <a:schemeClr val="tx1"/>
                </a:solidFill>
                <a:latin typeface="Arial" charset="0"/>
              </a:defRPr>
            </a:lvl7pPr>
            <a:lvl8pPr marL="3428811" indent="-228587" eaLnBrk="0" fontAlgn="base" hangingPunct="0">
              <a:spcBef>
                <a:spcPct val="0"/>
              </a:spcBef>
              <a:spcAft>
                <a:spcPct val="0"/>
              </a:spcAft>
              <a:defRPr>
                <a:solidFill>
                  <a:schemeClr val="tx1"/>
                </a:solidFill>
                <a:latin typeface="Arial" charset="0"/>
              </a:defRPr>
            </a:lvl8pPr>
            <a:lvl9pPr marL="3885985" indent="-228587" eaLnBrk="0" fontAlgn="base" hangingPunct="0">
              <a:spcBef>
                <a:spcPct val="0"/>
              </a:spcBef>
              <a:spcAft>
                <a:spcPct val="0"/>
              </a:spcAft>
              <a:defRPr>
                <a:solidFill>
                  <a:schemeClr val="tx1"/>
                </a:solidFill>
                <a:latin typeface="Arial" charset="0"/>
              </a:defRPr>
            </a:lvl9pPr>
          </a:lstStyle>
          <a:p>
            <a:pPr eaLnBrk="1" hangingPunct="1"/>
            <a:fld id="{865C046B-12A8-4FF3-94DF-7A209F290A4C}" type="slidenum">
              <a:rPr lang="en-US" smtClean="0"/>
              <a:pPr eaLnBrk="1" hangingPunct="1"/>
              <a:t>5</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34:20</a:t>
            </a:r>
            <a:endParaRPr lang="en-US" dirty="0"/>
          </a:p>
        </p:txBody>
      </p:sp>
      <p:sp>
        <p:nvSpPr>
          <p:cNvPr id="4" name="Slide Number Placeholder 3"/>
          <p:cNvSpPr>
            <a:spLocks noGrp="1"/>
          </p:cNvSpPr>
          <p:nvPr>
            <p:ph type="sldNum" sz="quarter" idx="10"/>
          </p:nvPr>
        </p:nvSpPr>
        <p:spPr/>
        <p:txBody>
          <a:bodyPr/>
          <a:lstStyle/>
          <a:p>
            <a:fld id="{08C86DCC-406E-4572-B328-00A176B3FFBB}" type="slidenum">
              <a:rPr lang="en-US" smtClean="0"/>
              <a:pPr/>
              <a:t>43</a:t>
            </a:fld>
            <a:endParaRPr lang="en-US"/>
          </a:p>
        </p:txBody>
      </p:sp>
    </p:spTree>
    <p:extLst>
      <p:ext uri="{BB962C8B-B14F-4D97-AF65-F5344CB8AC3E}">
        <p14:creationId xmlns:p14="http://schemas.microsoft.com/office/powerpoint/2010/main" val="6401143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36:50</a:t>
            </a:r>
            <a:endParaRPr lang="en-US" dirty="0"/>
          </a:p>
        </p:txBody>
      </p:sp>
      <p:sp>
        <p:nvSpPr>
          <p:cNvPr id="4" name="Slide Number Placeholder 3"/>
          <p:cNvSpPr>
            <a:spLocks noGrp="1"/>
          </p:cNvSpPr>
          <p:nvPr>
            <p:ph type="sldNum" sz="quarter" idx="10"/>
          </p:nvPr>
        </p:nvSpPr>
        <p:spPr/>
        <p:txBody>
          <a:bodyPr/>
          <a:lstStyle/>
          <a:p>
            <a:fld id="{08C86DCC-406E-4572-B328-00A176B3FFBB}" type="slidenum">
              <a:rPr lang="en-US" smtClean="0"/>
              <a:pPr/>
              <a:t>44</a:t>
            </a:fld>
            <a:endParaRPr lang="en-US"/>
          </a:p>
        </p:txBody>
      </p:sp>
    </p:spTree>
    <p:extLst>
      <p:ext uri="{BB962C8B-B14F-4D97-AF65-F5344CB8AC3E}">
        <p14:creationId xmlns:p14="http://schemas.microsoft.com/office/powerpoint/2010/main" val="13931194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39:00</a:t>
            </a:r>
            <a:endParaRPr lang="en-US" dirty="0"/>
          </a:p>
        </p:txBody>
      </p:sp>
      <p:sp>
        <p:nvSpPr>
          <p:cNvPr id="4" name="Slide Number Placeholder 3"/>
          <p:cNvSpPr>
            <a:spLocks noGrp="1"/>
          </p:cNvSpPr>
          <p:nvPr>
            <p:ph type="sldNum" sz="quarter" idx="10"/>
          </p:nvPr>
        </p:nvSpPr>
        <p:spPr/>
        <p:txBody>
          <a:bodyPr/>
          <a:lstStyle/>
          <a:p>
            <a:fld id="{08C86DCC-406E-4572-B328-00A176B3FFBB}" type="slidenum">
              <a:rPr lang="en-US" smtClean="0"/>
              <a:pPr/>
              <a:t>45</a:t>
            </a:fld>
            <a:endParaRPr lang="en-US"/>
          </a:p>
        </p:txBody>
      </p:sp>
    </p:spTree>
    <p:extLst>
      <p:ext uri="{BB962C8B-B14F-4D97-AF65-F5344CB8AC3E}">
        <p14:creationId xmlns:p14="http://schemas.microsoft.com/office/powerpoint/2010/main" val="14459886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42:00</a:t>
            </a:r>
            <a:endParaRPr lang="en-US" dirty="0"/>
          </a:p>
        </p:txBody>
      </p:sp>
      <p:sp>
        <p:nvSpPr>
          <p:cNvPr id="4" name="Slide Number Placeholder 3"/>
          <p:cNvSpPr>
            <a:spLocks noGrp="1"/>
          </p:cNvSpPr>
          <p:nvPr>
            <p:ph type="sldNum" sz="quarter" idx="10"/>
          </p:nvPr>
        </p:nvSpPr>
        <p:spPr/>
        <p:txBody>
          <a:bodyPr/>
          <a:lstStyle/>
          <a:p>
            <a:fld id="{08C86DCC-406E-4572-B328-00A176B3FFBB}" type="slidenum">
              <a:rPr lang="en-US" smtClean="0"/>
              <a:pPr/>
              <a:t>46</a:t>
            </a:fld>
            <a:endParaRPr lang="en-US"/>
          </a:p>
        </p:txBody>
      </p:sp>
    </p:spTree>
    <p:extLst>
      <p:ext uri="{BB962C8B-B14F-4D97-AF65-F5344CB8AC3E}">
        <p14:creationId xmlns:p14="http://schemas.microsoft.com/office/powerpoint/2010/main" val="42287464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44:36</a:t>
            </a:r>
            <a:endParaRPr lang="en-US" dirty="0"/>
          </a:p>
        </p:txBody>
      </p:sp>
      <p:sp>
        <p:nvSpPr>
          <p:cNvPr id="4" name="Slide Number Placeholder 3"/>
          <p:cNvSpPr>
            <a:spLocks noGrp="1"/>
          </p:cNvSpPr>
          <p:nvPr>
            <p:ph type="sldNum" sz="quarter" idx="10"/>
          </p:nvPr>
        </p:nvSpPr>
        <p:spPr/>
        <p:txBody>
          <a:bodyPr/>
          <a:lstStyle/>
          <a:p>
            <a:fld id="{08C86DCC-406E-4572-B328-00A176B3FFBB}" type="slidenum">
              <a:rPr lang="en-US" smtClean="0"/>
              <a:pPr/>
              <a:t>47</a:t>
            </a:fld>
            <a:endParaRPr lang="en-US"/>
          </a:p>
        </p:txBody>
      </p:sp>
    </p:spTree>
    <p:extLst>
      <p:ext uri="{BB962C8B-B14F-4D97-AF65-F5344CB8AC3E}">
        <p14:creationId xmlns:p14="http://schemas.microsoft.com/office/powerpoint/2010/main" val="35842598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48:30</a:t>
            </a:r>
            <a:endParaRPr lang="en-US" dirty="0"/>
          </a:p>
        </p:txBody>
      </p:sp>
      <p:sp>
        <p:nvSpPr>
          <p:cNvPr id="4" name="Slide Number Placeholder 3"/>
          <p:cNvSpPr>
            <a:spLocks noGrp="1"/>
          </p:cNvSpPr>
          <p:nvPr>
            <p:ph type="sldNum" sz="quarter" idx="10"/>
          </p:nvPr>
        </p:nvSpPr>
        <p:spPr/>
        <p:txBody>
          <a:bodyPr/>
          <a:lstStyle/>
          <a:p>
            <a:fld id="{08C86DCC-406E-4572-B328-00A176B3FFBB}" type="slidenum">
              <a:rPr lang="en-US" smtClean="0"/>
              <a:pPr/>
              <a:t>49</a:t>
            </a:fld>
            <a:endParaRPr lang="en-US"/>
          </a:p>
        </p:txBody>
      </p:sp>
    </p:spTree>
    <p:extLst>
      <p:ext uri="{BB962C8B-B14F-4D97-AF65-F5344CB8AC3E}">
        <p14:creationId xmlns:p14="http://schemas.microsoft.com/office/powerpoint/2010/main" val="42380986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49:15</a:t>
            </a:r>
            <a:endParaRPr lang="en-US" dirty="0"/>
          </a:p>
        </p:txBody>
      </p:sp>
      <p:sp>
        <p:nvSpPr>
          <p:cNvPr id="4" name="Slide Number Placeholder 3"/>
          <p:cNvSpPr>
            <a:spLocks noGrp="1"/>
          </p:cNvSpPr>
          <p:nvPr>
            <p:ph type="sldNum" sz="quarter" idx="10"/>
          </p:nvPr>
        </p:nvSpPr>
        <p:spPr/>
        <p:txBody>
          <a:bodyPr/>
          <a:lstStyle/>
          <a:p>
            <a:fld id="{08C86DCC-406E-4572-B328-00A176B3FFBB}" type="slidenum">
              <a:rPr lang="en-US" smtClean="0"/>
              <a:pPr/>
              <a:t>50</a:t>
            </a:fld>
            <a:endParaRPr lang="en-US"/>
          </a:p>
        </p:txBody>
      </p:sp>
    </p:spTree>
    <p:extLst>
      <p:ext uri="{BB962C8B-B14F-4D97-AF65-F5344CB8AC3E}">
        <p14:creationId xmlns:p14="http://schemas.microsoft.com/office/powerpoint/2010/main" val="11461956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51:20</a:t>
            </a:r>
            <a:endParaRPr lang="en-US" dirty="0"/>
          </a:p>
        </p:txBody>
      </p:sp>
      <p:sp>
        <p:nvSpPr>
          <p:cNvPr id="4" name="Slide Number Placeholder 3"/>
          <p:cNvSpPr>
            <a:spLocks noGrp="1"/>
          </p:cNvSpPr>
          <p:nvPr>
            <p:ph type="sldNum" sz="quarter" idx="10"/>
          </p:nvPr>
        </p:nvSpPr>
        <p:spPr/>
        <p:txBody>
          <a:bodyPr/>
          <a:lstStyle/>
          <a:p>
            <a:fld id="{08C86DCC-406E-4572-B328-00A176B3FFBB}" type="slidenum">
              <a:rPr lang="en-US" smtClean="0"/>
              <a:pPr/>
              <a:t>51</a:t>
            </a:fld>
            <a:endParaRPr lang="en-US"/>
          </a:p>
        </p:txBody>
      </p:sp>
    </p:spTree>
    <p:extLst>
      <p:ext uri="{BB962C8B-B14F-4D97-AF65-F5344CB8AC3E}">
        <p14:creationId xmlns:p14="http://schemas.microsoft.com/office/powerpoint/2010/main" val="18632465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a:ln/>
        </p:spPr>
      </p:sp>
      <p:sp>
        <p:nvSpPr>
          <p:cNvPr id="141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41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09" indent="-285734" eaLnBrk="0" hangingPunct="0">
              <a:defRPr>
                <a:solidFill>
                  <a:schemeClr val="tx1"/>
                </a:solidFill>
                <a:latin typeface="Arial" charset="0"/>
              </a:defRPr>
            </a:lvl2pPr>
            <a:lvl3pPr marL="1142937" indent="-228587" eaLnBrk="0" hangingPunct="0">
              <a:defRPr>
                <a:solidFill>
                  <a:schemeClr val="tx1"/>
                </a:solidFill>
                <a:latin typeface="Arial" charset="0"/>
              </a:defRPr>
            </a:lvl3pPr>
            <a:lvl4pPr marL="1600111" indent="-228587" eaLnBrk="0" hangingPunct="0">
              <a:defRPr>
                <a:solidFill>
                  <a:schemeClr val="tx1"/>
                </a:solidFill>
                <a:latin typeface="Arial" charset="0"/>
              </a:defRPr>
            </a:lvl4pPr>
            <a:lvl5pPr marL="2057287" indent="-228587" eaLnBrk="0" hangingPunct="0">
              <a:defRPr>
                <a:solidFill>
                  <a:schemeClr val="tx1"/>
                </a:solidFill>
                <a:latin typeface="Arial" charset="0"/>
              </a:defRPr>
            </a:lvl5pPr>
            <a:lvl6pPr marL="2514461" indent="-228587" eaLnBrk="0" fontAlgn="base" hangingPunct="0">
              <a:spcBef>
                <a:spcPct val="0"/>
              </a:spcBef>
              <a:spcAft>
                <a:spcPct val="0"/>
              </a:spcAft>
              <a:defRPr>
                <a:solidFill>
                  <a:schemeClr val="tx1"/>
                </a:solidFill>
                <a:latin typeface="Arial" charset="0"/>
              </a:defRPr>
            </a:lvl6pPr>
            <a:lvl7pPr marL="2971635" indent="-228587" eaLnBrk="0" fontAlgn="base" hangingPunct="0">
              <a:spcBef>
                <a:spcPct val="0"/>
              </a:spcBef>
              <a:spcAft>
                <a:spcPct val="0"/>
              </a:spcAft>
              <a:defRPr>
                <a:solidFill>
                  <a:schemeClr val="tx1"/>
                </a:solidFill>
                <a:latin typeface="Arial" charset="0"/>
              </a:defRPr>
            </a:lvl7pPr>
            <a:lvl8pPr marL="3428811" indent="-228587" eaLnBrk="0" fontAlgn="base" hangingPunct="0">
              <a:spcBef>
                <a:spcPct val="0"/>
              </a:spcBef>
              <a:spcAft>
                <a:spcPct val="0"/>
              </a:spcAft>
              <a:defRPr>
                <a:solidFill>
                  <a:schemeClr val="tx1"/>
                </a:solidFill>
                <a:latin typeface="Arial" charset="0"/>
              </a:defRPr>
            </a:lvl8pPr>
            <a:lvl9pPr marL="3885985" indent="-228587" eaLnBrk="0" fontAlgn="base" hangingPunct="0">
              <a:spcBef>
                <a:spcPct val="0"/>
              </a:spcBef>
              <a:spcAft>
                <a:spcPct val="0"/>
              </a:spcAft>
              <a:defRPr>
                <a:solidFill>
                  <a:schemeClr val="tx1"/>
                </a:solidFill>
                <a:latin typeface="Arial" charset="0"/>
              </a:defRPr>
            </a:lvl9pPr>
          </a:lstStyle>
          <a:p>
            <a:pPr eaLnBrk="1" hangingPunct="1"/>
            <a:fld id="{5FAAF55C-1DEE-4039-8273-83EF7D78368B}" type="slidenum">
              <a:rPr lang="en-US" smtClean="0"/>
              <a:pPr eaLnBrk="1" hangingPunct="1"/>
              <a:t>59</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09" indent="-285734" eaLnBrk="0" hangingPunct="0">
              <a:defRPr>
                <a:solidFill>
                  <a:schemeClr val="tx1"/>
                </a:solidFill>
                <a:latin typeface="Arial" charset="0"/>
              </a:defRPr>
            </a:lvl2pPr>
            <a:lvl3pPr marL="1142937" indent="-228587" eaLnBrk="0" hangingPunct="0">
              <a:defRPr>
                <a:solidFill>
                  <a:schemeClr val="tx1"/>
                </a:solidFill>
                <a:latin typeface="Arial" charset="0"/>
              </a:defRPr>
            </a:lvl3pPr>
            <a:lvl4pPr marL="1600111" indent="-228587" eaLnBrk="0" hangingPunct="0">
              <a:defRPr>
                <a:solidFill>
                  <a:schemeClr val="tx1"/>
                </a:solidFill>
                <a:latin typeface="Arial" charset="0"/>
              </a:defRPr>
            </a:lvl4pPr>
            <a:lvl5pPr marL="2057287" indent="-228587" eaLnBrk="0" hangingPunct="0">
              <a:defRPr>
                <a:solidFill>
                  <a:schemeClr val="tx1"/>
                </a:solidFill>
                <a:latin typeface="Arial" charset="0"/>
              </a:defRPr>
            </a:lvl5pPr>
            <a:lvl6pPr marL="2514461" indent="-228587" eaLnBrk="0" fontAlgn="base" hangingPunct="0">
              <a:spcBef>
                <a:spcPct val="0"/>
              </a:spcBef>
              <a:spcAft>
                <a:spcPct val="0"/>
              </a:spcAft>
              <a:defRPr>
                <a:solidFill>
                  <a:schemeClr val="tx1"/>
                </a:solidFill>
                <a:latin typeface="Arial" charset="0"/>
              </a:defRPr>
            </a:lvl6pPr>
            <a:lvl7pPr marL="2971635" indent="-228587" eaLnBrk="0" fontAlgn="base" hangingPunct="0">
              <a:spcBef>
                <a:spcPct val="0"/>
              </a:spcBef>
              <a:spcAft>
                <a:spcPct val="0"/>
              </a:spcAft>
              <a:defRPr>
                <a:solidFill>
                  <a:schemeClr val="tx1"/>
                </a:solidFill>
                <a:latin typeface="Arial" charset="0"/>
              </a:defRPr>
            </a:lvl7pPr>
            <a:lvl8pPr marL="3428811" indent="-228587" eaLnBrk="0" fontAlgn="base" hangingPunct="0">
              <a:spcBef>
                <a:spcPct val="0"/>
              </a:spcBef>
              <a:spcAft>
                <a:spcPct val="0"/>
              </a:spcAft>
              <a:defRPr>
                <a:solidFill>
                  <a:schemeClr val="tx1"/>
                </a:solidFill>
                <a:latin typeface="Arial" charset="0"/>
              </a:defRPr>
            </a:lvl8pPr>
            <a:lvl9pPr marL="3885985" indent="-228587" eaLnBrk="0" fontAlgn="base" hangingPunct="0">
              <a:spcBef>
                <a:spcPct val="0"/>
              </a:spcBef>
              <a:spcAft>
                <a:spcPct val="0"/>
              </a:spcAft>
              <a:defRPr>
                <a:solidFill>
                  <a:schemeClr val="tx1"/>
                </a:solidFill>
                <a:latin typeface="Arial" charset="0"/>
              </a:defRPr>
            </a:lvl9pPr>
          </a:lstStyle>
          <a:p>
            <a:pPr eaLnBrk="1" hangingPunct="1"/>
            <a:fld id="{EAB79C87-1C3C-45DB-B046-D41BC45CF570}" type="slidenum">
              <a:rPr lang="en-US" smtClean="0"/>
              <a:pPr eaLnBrk="1" hangingPunct="1"/>
              <a:t>60</a:t>
            </a:fld>
            <a:endParaRPr lang="en-US" smtClean="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dirty="0" smtClean="0"/>
              <a:t>Diffuse peritonitis – inflammation of the peritoneum (lining of the abdominal cavity) which is generally considered a surgical emergency and can lead to infection, abscess formation</a:t>
            </a:r>
          </a:p>
          <a:p>
            <a:pPr eaLnBrk="1" hangingPunct="1">
              <a:buFontTx/>
              <a:buChar char="•"/>
            </a:pPr>
            <a:r>
              <a:rPr lang="en-US" b="1" dirty="0" smtClean="0"/>
              <a:t>Short bowel syndrome</a:t>
            </a:r>
            <a:r>
              <a:rPr lang="en-US" dirty="0" smtClean="0"/>
              <a:t> is a malabsorption disorder caused by either the </a:t>
            </a:r>
            <a:r>
              <a:rPr lang="en-US" dirty="0" smtClean="0">
                <a:hlinkClick r:id="rId3" tooltip="Surgery"/>
              </a:rPr>
              <a:t>surgical</a:t>
            </a:r>
            <a:r>
              <a:rPr lang="en-US" dirty="0" smtClean="0"/>
              <a:t> removal of the </a:t>
            </a:r>
            <a:r>
              <a:rPr lang="en-US" dirty="0" smtClean="0">
                <a:hlinkClick r:id="rId4" tooltip="Small intestine"/>
              </a:rPr>
              <a:t>small intestine</a:t>
            </a:r>
            <a:r>
              <a:rPr lang="en-US" dirty="0" smtClean="0"/>
              <a:t> or the loss of its absorptive function due to </a:t>
            </a:r>
            <a:r>
              <a:rPr lang="en-US" dirty="0" smtClean="0">
                <a:hlinkClick r:id="rId5" tooltip="Disease"/>
              </a:rPr>
              <a:t>diseases</a:t>
            </a:r>
            <a:r>
              <a:rPr lang="en-US" dirty="0" smtClean="0"/>
              <a:t>.  In healthy adults, the small intestine has an average length of approximately 6 meters (20 feet). Short bowel syndrome usually appears when there is less than 1.8 meters (6 feet) of the small intestine left to absorb sufficient </a:t>
            </a:r>
            <a:r>
              <a:rPr lang="en-US" dirty="0" smtClean="0">
                <a:hlinkClick r:id="rId6" tooltip="Nutrient"/>
              </a:rPr>
              <a:t>nutrients</a:t>
            </a:r>
            <a:r>
              <a:rPr lang="en-US" dirty="0" smtClean="0"/>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09" indent="-285734" eaLnBrk="0" hangingPunct="0">
              <a:defRPr>
                <a:solidFill>
                  <a:schemeClr val="tx1"/>
                </a:solidFill>
                <a:latin typeface="Arial" charset="0"/>
              </a:defRPr>
            </a:lvl2pPr>
            <a:lvl3pPr marL="1142937" indent="-228587" eaLnBrk="0" hangingPunct="0">
              <a:defRPr>
                <a:solidFill>
                  <a:schemeClr val="tx1"/>
                </a:solidFill>
                <a:latin typeface="Arial" charset="0"/>
              </a:defRPr>
            </a:lvl3pPr>
            <a:lvl4pPr marL="1600111" indent="-228587" eaLnBrk="0" hangingPunct="0">
              <a:defRPr>
                <a:solidFill>
                  <a:schemeClr val="tx1"/>
                </a:solidFill>
                <a:latin typeface="Arial" charset="0"/>
              </a:defRPr>
            </a:lvl4pPr>
            <a:lvl5pPr marL="2057287" indent="-228587" eaLnBrk="0" hangingPunct="0">
              <a:defRPr>
                <a:solidFill>
                  <a:schemeClr val="tx1"/>
                </a:solidFill>
                <a:latin typeface="Arial" charset="0"/>
              </a:defRPr>
            </a:lvl5pPr>
            <a:lvl6pPr marL="2514461" indent="-228587" eaLnBrk="0" fontAlgn="base" hangingPunct="0">
              <a:spcBef>
                <a:spcPct val="0"/>
              </a:spcBef>
              <a:spcAft>
                <a:spcPct val="0"/>
              </a:spcAft>
              <a:defRPr>
                <a:solidFill>
                  <a:schemeClr val="tx1"/>
                </a:solidFill>
                <a:latin typeface="Arial" charset="0"/>
              </a:defRPr>
            </a:lvl6pPr>
            <a:lvl7pPr marL="2971635" indent="-228587" eaLnBrk="0" fontAlgn="base" hangingPunct="0">
              <a:spcBef>
                <a:spcPct val="0"/>
              </a:spcBef>
              <a:spcAft>
                <a:spcPct val="0"/>
              </a:spcAft>
              <a:defRPr>
                <a:solidFill>
                  <a:schemeClr val="tx1"/>
                </a:solidFill>
                <a:latin typeface="Arial" charset="0"/>
              </a:defRPr>
            </a:lvl7pPr>
            <a:lvl8pPr marL="3428811" indent="-228587" eaLnBrk="0" fontAlgn="base" hangingPunct="0">
              <a:spcBef>
                <a:spcPct val="0"/>
              </a:spcBef>
              <a:spcAft>
                <a:spcPct val="0"/>
              </a:spcAft>
              <a:defRPr>
                <a:solidFill>
                  <a:schemeClr val="tx1"/>
                </a:solidFill>
                <a:latin typeface="Arial" charset="0"/>
              </a:defRPr>
            </a:lvl8pPr>
            <a:lvl9pPr marL="3885985" indent="-228587" eaLnBrk="0" fontAlgn="base" hangingPunct="0">
              <a:spcBef>
                <a:spcPct val="0"/>
              </a:spcBef>
              <a:spcAft>
                <a:spcPct val="0"/>
              </a:spcAft>
              <a:defRPr>
                <a:solidFill>
                  <a:schemeClr val="tx1"/>
                </a:solidFill>
                <a:latin typeface="Arial" charset="0"/>
              </a:defRPr>
            </a:lvl9pPr>
          </a:lstStyle>
          <a:p>
            <a:pPr eaLnBrk="1" hangingPunct="1"/>
            <a:fld id="{0A1FB67B-D143-433B-A246-01D8BD094474}" type="slidenum">
              <a:rPr lang="en-US" smtClean="0"/>
              <a:pPr eaLnBrk="1" hangingPunct="1"/>
              <a:t>6</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09" indent="-285734" eaLnBrk="0" hangingPunct="0">
              <a:defRPr>
                <a:solidFill>
                  <a:schemeClr val="tx1"/>
                </a:solidFill>
                <a:latin typeface="Arial" charset="0"/>
              </a:defRPr>
            </a:lvl2pPr>
            <a:lvl3pPr marL="1142937" indent="-228587" eaLnBrk="0" hangingPunct="0">
              <a:defRPr>
                <a:solidFill>
                  <a:schemeClr val="tx1"/>
                </a:solidFill>
                <a:latin typeface="Arial" charset="0"/>
              </a:defRPr>
            </a:lvl3pPr>
            <a:lvl4pPr marL="1600111" indent="-228587" eaLnBrk="0" hangingPunct="0">
              <a:defRPr>
                <a:solidFill>
                  <a:schemeClr val="tx1"/>
                </a:solidFill>
                <a:latin typeface="Arial" charset="0"/>
              </a:defRPr>
            </a:lvl4pPr>
            <a:lvl5pPr marL="2057287" indent="-228587" eaLnBrk="0" hangingPunct="0">
              <a:defRPr>
                <a:solidFill>
                  <a:schemeClr val="tx1"/>
                </a:solidFill>
                <a:latin typeface="Arial" charset="0"/>
              </a:defRPr>
            </a:lvl5pPr>
            <a:lvl6pPr marL="2514461" indent="-228587" eaLnBrk="0" fontAlgn="base" hangingPunct="0">
              <a:spcBef>
                <a:spcPct val="0"/>
              </a:spcBef>
              <a:spcAft>
                <a:spcPct val="0"/>
              </a:spcAft>
              <a:defRPr>
                <a:solidFill>
                  <a:schemeClr val="tx1"/>
                </a:solidFill>
                <a:latin typeface="Arial" charset="0"/>
              </a:defRPr>
            </a:lvl6pPr>
            <a:lvl7pPr marL="2971635" indent="-228587" eaLnBrk="0" fontAlgn="base" hangingPunct="0">
              <a:spcBef>
                <a:spcPct val="0"/>
              </a:spcBef>
              <a:spcAft>
                <a:spcPct val="0"/>
              </a:spcAft>
              <a:defRPr>
                <a:solidFill>
                  <a:schemeClr val="tx1"/>
                </a:solidFill>
                <a:latin typeface="Arial" charset="0"/>
              </a:defRPr>
            </a:lvl7pPr>
            <a:lvl8pPr marL="3428811" indent="-228587" eaLnBrk="0" fontAlgn="base" hangingPunct="0">
              <a:spcBef>
                <a:spcPct val="0"/>
              </a:spcBef>
              <a:spcAft>
                <a:spcPct val="0"/>
              </a:spcAft>
              <a:defRPr>
                <a:solidFill>
                  <a:schemeClr val="tx1"/>
                </a:solidFill>
                <a:latin typeface="Arial" charset="0"/>
              </a:defRPr>
            </a:lvl8pPr>
            <a:lvl9pPr marL="3885985" indent="-228587" eaLnBrk="0" fontAlgn="base" hangingPunct="0">
              <a:spcBef>
                <a:spcPct val="0"/>
              </a:spcBef>
              <a:spcAft>
                <a:spcPct val="0"/>
              </a:spcAft>
              <a:defRPr>
                <a:solidFill>
                  <a:schemeClr val="tx1"/>
                </a:solidFill>
                <a:latin typeface="Arial" charset="0"/>
              </a:defRPr>
            </a:lvl9pPr>
          </a:lstStyle>
          <a:p>
            <a:pPr eaLnBrk="1" hangingPunct="1"/>
            <a:fld id="{7A377015-AE75-499C-ABD5-27BEF4556CB1}" type="slidenum">
              <a:rPr lang="en-US" smtClean="0"/>
              <a:pPr eaLnBrk="1" hangingPunct="1"/>
              <a:t>61</a:t>
            </a:fld>
            <a:endParaRPr lang="en-US" smtClean="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Solutions greater than 900 mOsm/L will cause vein irritation and potentially thrombophlebitis, which may necessitate changing of access sites.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a:ln/>
        </p:spPr>
      </p:sp>
      <p:sp>
        <p:nvSpPr>
          <p:cNvPr id="161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 to total</a:t>
            </a:r>
          </a:p>
          <a:p>
            <a:r>
              <a:rPr lang="en-US" dirty="0" smtClean="0"/>
              <a:t>10% protein (grams)</a:t>
            </a:r>
          </a:p>
          <a:p>
            <a:r>
              <a:rPr lang="en-US" dirty="0" smtClean="0"/>
              <a:t>20% lipids?</a:t>
            </a:r>
          </a:p>
        </p:txBody>
      </p:sp>
      <p:sp>
        <p:nvSpPr>
          <p:cNvPr id="161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09" indent="-285734" eaLnBrk="0" hangingPunct="0">
              <a:defRPr>
                <a:solidFill>
                  <a:schemeClr val="tx1"/>
                </a:solidFill>
                <a:latin typeface="Arial" charset="0"/>
              </a:defRPr>
            </a:lvl2pPr>
            <a:lvl3pPr marL="1142937" indent="-228587" eaLnBrk="0" hangingPunct="0">
              <a:defRPr>
                <a:solidFill>
                  <a:schemeClr val="tx1"/>
                </a:solidFill>
                <a:latin typeface="Arial" charset="0"/>
              </a:defRPr>
            </a:lvl3pPr>
            <a:lvl4pPr marL="1600111" indent="-228587" eaLnBrk="0" hangingPunct="0">
              <a:defRPr>
                <a:solidFill>
                  <a:schemeClr val="tx1"/>
                </a:solidFill>
                <a:latin typeface="Arial" charset="0"/>
              </a:defRPr>
            </a:lvl4pPr>
            <a:lvl5pPr marL="2057287" indent="-228587" eaLnBrk="0" hangingPunct="0">
              <a:defRPr>
                <a:solidFill>
                  <a:schemeClr val="tx1"/>
                </a:solidFill>
                <a:latin typeface="Arial" charset="0"/>
              </a:defRPr>
            </a:lvl5pPr>
            <a:lvl6pPr marL="2514461" indent="-228587" eaLnBrk="0" fontAlgn="base" hangingPunct="0">
              <a:spcBef>
                <a:spcPct val="0"/>
              </a:spcBef>
              <a:spcAft>
                <a:spcPct val="0"/>
              </a:spcAft>
              <a:defRPr>
                <a:solidFill>
                  <a:schemeClr val="tx1"/>
                </a:solidFill>
                <a:latin typeface="Arial" charset="0"/>
              </a:defRPr>
            </a:lvl6pPr>
            <a:lvl7pPr marL="2971635" indent="-228587" eaLnBrk="0" fontAlgn="base" hangingPunct="0">
              <a:spcBef>
                <a:spcPct val="0"/>
              </a:spcBef>
              <a:spcAft>
                <a:spcPct val="0"/>
              </a:spcAft>
              <a:defRPr>
                <a:solidFill>
                  <a:schemeClr val="tx1"/>
                </a:solidFill>
                <a:latin typeface="Arial" charset="0"/>
              </a:defRPr>
            </a:lvl7pPr>
            <a:lvl8pPr marL="3428811" indent="-228587" eaLnBrk="0" fontAlgn="base" hangingPunct="0">
              <a:spcBef>
                <a:spcPct val="0"/>
              </a:spcBef>
              <a:spcAft>
                <a:spcPct val="0"/>
              </a:spcAft>
              <a:defRPr>
                <a:solidFill>
                  <a:schemeClr val="tx1"/>
                </a:solidFill>
                <a:latin typeface="Arial" charset="0"/>
              </a:defRPr>
            </a:lvl8pPr>
            <a:lvl9pPr marL="3885985" indent="-228587" eaLnBrk="0" fontAlgn="base" hangingPunct="0">
              <a:spcBef>
                <a:spcPct val="0"/>
              </a:spcBef>
              <a:spcAft>
                <a:spcPct val="0"/>
              </a:spcAft>
              <a:defRPr>
                <a:solidFill>
                  <a:schemeClr val="tx1"/>
                </a:solidFill>
                <a:latin typeface="Arial" charset="0"/>
              </a:defRPr>
            </a:lvl9pPr>
          </a:lstStyle>
          <a:p>
            <a:pPr eaLnBrk="1" hangingPunct="1"/>
            <a:fld id="{8EFEF3F0-6C96-4266-8949-1F98ED696B9F}" type="slidenum">
              <a:rPr lang="en-US" smtClean="0"/>
              <a:pPr eaLnBrk="1" hangingPunct="1"/>
              <a:t>62</a:t>
            </a:fld>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09" indent="-285734" eaLnBrk="0" hangingPunct="0">
              <a:defRPr>
                <a:solidFill>
                  <a:schemeClr val="tx1"/>
                </a:solidFill>
                <a:latin typeface="Arial" charset="0"/>
              </a:defRPr>
            </a:lvl2pPr>
            <a:lvl3pPr marL="1142937" indent="-228587" eaLnBrk="0" hangingPunct="0">
              <a:defRPr>
                <a:solidFill>
                  <a:schemeClr val="tx1"/>
                </a:solidFill>
                <a:latin typeface="Arial" charset="0"/>
              </a:defRPr>
            </a:lvl3pPr>
            <a:lvl4pPr marL="1600111" indent="-228587" eaLnBrk="0" hangingPunct="0">
              <a:defRPr>
                <a:solidFill>
                  <a:schemeClr val="tx1"/>
                </a:solidFill>
                <a:latin typeface="Arial" charset="0"/>
              </a:defRPr>
            </a:lvl4pPr>
            <a:lvl5pPr marL="2057287" indent="-228587" eaLnBrk="0" hangingPunct="0">
              <a:defRPr>
                <a:solidFill>
                  <a:schemeClr val="tx1"/>
                </a:solidFill>
                <a:latin typeface="Arial" charset="0"/>
              </a:defRPr>
            </a:lvl5pPr>
            <a:lvl6pPr marL="2514461" indent="-228587" eaLnBrk="0" fontAlgn="base" hangingPunct="0">
              <a:spcBef>
                <a:spcPct val="0"/>
              </a:spcBef>
              <a:spcAft>
                <a:spcPct val="0"/>
              </a:spcAft>
              <a:defRPr>
                <a:solidFill>
                  <a:schemeClr val="tx1"/>
                </a:solidFill>
                <a:latin typeface="Arial" charset="0"/>
              </a:defRPr>
            </a:lvl6pPr>
            <a:lvl7pPr marL="2971635" indent="-228587" eaLnBrk="0" fontAlgn="base" hangingPunct="0">
              <a:spcBef>
                <a:spcPct val="0"/>
              </a:spcBef>
              <a:spcAft>
                <a:spcPct val="0"/>
              </a:spcAft>
              <a:defRPr>
                <a:solidFill>
                  <a:schemeClr val="tx1"/>
                </a:solidFill>
                <a:latin typeface="Arial" charset="0"/>
              </a:defRPr>
            </a:lvl7pPr>
            <a:lvl8pPr marL="3428811" indent="-228587" eaLnBrk="0" fontAlgn="base" hangingPunct="0">
              <a:spcBef>
                <a:spcPct val="0"/>
              </a:spcBef>
              <a:spcAft>
                <a:spcPct val="0"/>
              </a:spcAft>
              <a:defRPr>
                <a:solidFill>
                  <a:schemeClr val="tx1"/>
                </a:solidFill>
                <a:latin typeface="Arial" charset="0"/>
              </a:defRPr>
            </a:lvl8pPr>
            <a:lvl9pPr marL="3885985" indent="-228587" eaLnBrk="0" fontAlgn="base" hangingPunct="0">
              <a:spcBef>
                <a:spcPct val="0"/>
              </a:spcBef>
              <a:spcAft>
                <a:spcPct val="0"/>
              </a:spcAft>
              <a:defRPr>
                <a:solidFill>
                  <a:schemeClr val="tx1"/>
                </a:solidFill>
                <a:latin typeface="Arial" charset="0"/>
              </a:defRPr>
            </a:lvl9pPr>
          </a:lstStyle>
          <a:p>
            <a:pPr eaLnBrk="1" hangingPunct="1"/>
            <a:fld id="{B637DB68-15C2-4B70-91A3-4588237CA23F}" type="slidenum">
              <a:rPr lang="en-US" smtClean="0"/>
              <a:pPr eaLnBrk="1" hangingPunct="1"/>
              <a:t>63</a:t>
            </a:fld>
            <a:endParaRPr lang="en-US" smtClean="0"/>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dirty="0" smtClean="0"/>
              <a:t>Nitrogen is the building block of cell structure, and is used to produce enzymes, peptide hormones, and serum proteins.</a:t>
            </a:r>
          </a:p>
          <a:p>
            <a:pPr eaLnBrk="1" hangingPunct="1">
              <a:buFontTx/>
              <a:buChar char="•"/>
            </a:pPr>
            <a:r>
              <a:rPr lang="en-US" dirty="0" smtClean="0"/>
              <a:t>Important Note- if the patient is not receiving enough calories from the other sources (dextrose and fat) the body will begin to use protein for energy rather than tissue repair and growth.  The body may even begin to break down muscle stores for energy during periods of starvation.</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09" indent="-285734" eaLnBrk="0" hangingPunct="0">
              <a:defRPr>
                <a:solidFill>
                  <a:schemeClr val="tx1"/>
                </a:solidFill>
                <a:latin typeface="Arial" charset="0"/>
              </a:defRPr>
            </a:lvl2pPr>
            <a:lvl3pPr marL="1142937" indent="-228587" eaLnBrk="0" hangingPunct="0">
              <a:defRPr>
                <a:solidFill>
                  <a:schemeClr val="tx1"/>
                </a:solidFill>
                <a:latin typeface="Arial" charset="0"/>
              </a:defRPr>
            </a:lvl3pPr>
            <a:lvl4pPr marL="1600111" indent="-228587" eaLnBrk="0" hangingPunct="0">
              <a:defRPr>
                <a:solidFill>
                  <a:schemeClr val="tx1"/>
                </a:solidFill>
                <a:latin typeface="Arial" charset="0"/>
              </a:defRPr>
            </a:lvl4pPr>
            <a:lvl5pPr marL="2057287" indent="-228587" eaLnBrk="0" hangingPunct="0">
              <a:defRPr>
                <a:solidFill>
                  <a:schemeClr val="tx1"/>
                </a:solidFill>
                <a:latin typeface="Arial" charset="0"/>
              </a:defRPr>
            </a:lvl5pPr>
            <a:lvl6pPr marL="2514461" indent="-228587" eaLnBrk="0" fontAlgn="base" hangingPunct="0">
              <a:spcBef>
                <a:spcPct val="0"/>
              </a:spcBef>
              <a:spcAft>
                <a:spcPct val="0"/>
              </a:spcAft>
              <a:defRPr>
                <a:solidFill>
                  <a:schemeClr val="tx1"/>
                </a:solidFill>
                <a:latin typeface="Arial" charset="0"/>
              </a:defRPr>
            </a:lvl6pPr>
            <a:lvl7pPr marL="2971635" indent="-228587" eaLnBrk="0" fontAlgn="base" hangingPunct="0">
              <a:spcBef>
                <a:spcPct val="0"/>
              </a:spcBef>
              <a:spcAft>
                <a:spcPct val="0"/>
              </a:spcAft>
              <a:defRPr>
                <a:solidFill>
                  <a:schemeClr val="tx1"/>
                </a:solidFill>
                <a:latin typeface="Arial" charset="0"/>
              </a:defRPr>
            </a:lvl7pPr>
            <a:lvl8pPr marL="3428811" indent="-228587" eaLnBrk="0" fontAlgn="base" hangingPunct="0">
              <a:spcBef>
                <a:spcPct val="0"/>
              </a:spcBef>
              <a:spcAft>
                <a:spcPct val="0"/>
              </a:spcAft>
              <a:defRPr>
                <a:solidFill>
                  <a:schemeClr val="tx1"/>
                </a:solidFill>
                <a:latin typeface="Arial" charset="0"/>
              </a:defRPr>
            </a:lvl8pPr>
            <a:lvl9pPr marL="3885985" indent="-228587" eaLnBrk="0" fontAlgn="base" hangingPunct="0">
              <a:spcBef>
                <a:spcPct val="0"/>
              </a:spcBef>
              <a:spcAft>
                <a:spcPct val="0"/>
              </a:spcAft>
              <a:defRPr>
                <a:solidFill>
                  <a:schemeClr val="tx1"/>
                </a:solidFill>
                <a:latin typeface="Arial" charset="0"/>
              </a:defRPr>
            </a:lvl9pPr>
          </a:lstStyle>
          <a:p>
            <a:pPr eaLnBrk="1" hangingPunct="1"/>
            <a:fld id="{70A5846F-73C0-458A-A1C2-6F7CEF48F5E0}" type="slidenum">
              <a:rPr lang="en-US" smtClean="0"/>
              <a:pPr eaLnBrk="1" hangingPunct="1"/>
              <a:t>64</a:t>
            </a:fld>
            <a:endParaRPr lang="en-US" smtClean="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The final by-product of protein metabolism is the formation of urea, a toxic substance if not eliminated from the body.  In patients with renal failure, urea is not filtered appropriately and can accumulate causing toxicity.</a:t>
            </a:r>
          </a:p>
          <a:p>
            <a:pPr eaLnBrk="1" hangingPunct="1">
              <a:buFontTx/>
              <a:buChar char="•"/>
            </a:pPr>
            <a:r>
              <a:rPr lang="en-US" smtClean="0"/>
              <a:t>In hepatic failure, the liver is unable to breakdown and remove aromatic amino acids, thought to contribute to hepatic encephalopathy. In severe liver failure, protein restriction has been shown to be beneficial in helping symptoms of hepatic encephalopathy. Patients with severe hepatic failure and encephalopathy should be on protein restricted diets and receive less than normal protein until their response is seen.</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09" indent="-285734" eaLnBrk="0" hangingPunct="0">
              <a:defRPr>
                <a:solidFill>
                  <a:schemeClr val="tx1"/>
                </a:solidFill>
                <a:latin typeface="Arial" charset="0"/>
              </a:defRPr>
            </a:lvl2pPr>
            <a:lvl3pPr marL="1142937" indent="-228587" eaLnBrk="0" hangingPunct="0">
              <a:defRPr>
                <a:solidFill>
                  <a:schemeClr val="tx1"/>
                </a:solidFill>
                <a:latin typeface="Arial" charset="0"/>
              </a:defRPr>
            </a:lvl3pPr>
            <a:lvl4pPr marL="1600111" indent="-228587" eaLnBrk="0" hangingPunct="0">
              <a:defRPr>
                <a:solidFill>
                  <a:schemeClr val="tx1"/>
                </a:solidFill>
                <a:latin typeface="Arial" charset="0"/>
              </a:defRPr>
            </a:lvl4pPr>
            <a:lvl5pPr marL="2057287" indent="-228587" eaLnBrk="0" hangingPunct="0">
              <a:defRPr>
                <a:solidFill>
                  <a:schemeClr val="tx1"/>
                </a:solidFill>
                <a:latin typeface="Arial" charset="0"/>
              </a:defRPr>
            </a:lvl5pPr>
            <a:lvl6pPr marL="2514461" indent="-228587" eaLnBrk="0" fontAlgn="base" hangingPunct="0">
              <a:spcBef>
                <a:spcPct val="0"/>
              </a:spcBef>
              <a:spcAft>
                <a:spcPct val="0"/>
              </a:spcAft>
              <a:defRPr>
                <a:solidFill>
                  <a:schemeClr val="tx1"/>
                </a:solidFill>
                <a:latin typeface="Arial" charset="0"/>
              </a:defRPr>
            </a:lvl6pPr>
            <a:lvl7pPr marL="2971635" indent="-228587" eaLnBrk="0" fontAlgn="base" hangingPunct="0">
              <a:spcBef>
                <a:spcPct val="0"/>
              </a:spcBef>
              <a:spcAft>
                <a:spcPct val="0"/>
              </a:spcAft>
              <a:defRPr>
                <a:solidFill>
                  <a:schemeClr val="tx1"/>
                </a:solidFill>
                <a:latin typeface="Arial" charset="0"/>
              </a:defRPr>
            </a:lvl7pPr>
            <a:lvl8pPr marL="3428811" indent="-228587" eaLnBrk="0" fontAlgn="base" hangingPunct="0">
              <a:spcBef>
                <a:spcPct val="0"/>
              </a:spcBef>
              <a:spcAft>
                <a:spcPct val="0"/>
              </a:spcAft>
              <a:defRPr>
                <a:solidFill>
                  <a:schemeClr val="tx1"/>
                </a:solidFill>
                <a:latin typeface="Arial" charset="0"/>
              </a:defRPr>
            </a:lvl8pPr>
            <a:lvl9pPr marL="3885985" indent="-228587" eaLnBrk="0" fontAlgn="base" hangingPunct="0">
              <a:spcBef>
                <a:spcPct val="0"/>
              </a:spcBef>
              <a:spcAft>
                <a:spcPct val="0"/>
              </a:spcAft>
              <a:defRPr>
                <a:solidFill>
                  <a:schemeClr val="tx1"/>
                </a:solidFill>
                <a:latin typeface="Arial" charset="0"/>
              </a:defRPr>
            </a:lvl9pPr>
          </a:lstStyle>
          <a:p>
            <a:pPr eaLnBrk="1" hangingPunct="1"/>
            <a:fld id="{2ECF405E-DEF1-40C5-9E99-7600C2F91DE0}" type="slidenum">
              <a:rPr lang="en-US" smtClean="0"/>
              <a:pPr eaLnBrk="1" hangingPunct="1"/>
              <a:t>66</a:t>
            </a:fld>
            <a:endParaRPr lang="en-US" smtClean="0"/>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Egg phospholipids are used as an emulsifying agent and glycerol is used to make the emulsion isotonic.</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09" indent="-285734" eaLnBrk="0" hangingPunct="0">
              <a:defRPr>
                <a:solidFill>
                  <a:schemeClr val="tx1"/>
                </a:solidFill>
                <a:latin typeface="Arial" charset="0"/>
              </a:defRPr>
            </a:lvl2pPr>
            <a:lvl3pPr marL="1142937" indent="-228587" eaLnBrk="0" hangingPunct="0">
              <a:defRPr>
                <a:solidFill>
                  <a:schemeClr val="tx1"/>
                </a:solidFill>
                <a:latin typeface="Arial" charset="0"/>
              </a:defRPr>
            </a:lvl3pPr>
            <a:lvl4pPr marL="1600111" indent="-228587" eaLnBrk="0" hangingPunct="0">
              <a:defRPr>
                <a:solidFill>
                  <a:schemeClr val="tx1"/>
                </a:solidFill>
                <a:latin typeface="Arial" charset="0"/>
              </a:defRPr>
            </a:lvl4pPr>
            <a:lvl5pPr marL="2057287" indent="-228587" eaLnBrk="0" hangingPunct="0">
              <a:defRPr>
                <a:solidFill>
                  <a:schemeClr val="tx1"/>
                </a:solidFill>
                <a:latin typeface="Arial" charset="0"/>
              </a:defRPr>
            </a:lvl5pPr>
            <a:lvl6pPr marL="2514461" indent="-228587" eaLnBrk="0" fontAlgn="base" hangingPunct="0">
              <a:spcBef>
                <a:spcPct val="0"/>
              </a:spcBef>
              <a:spcAft>
                <a:spcPct val="0"/>
              </a:spcAft>
              <a:defRPr>
                <a:solidFill>
                  <a:schemeClr val="tx1"/>
                </a:solidFill>
                <a:latin typeface="Arial" charset="0"/>
              </a:defRPr>
            </a:lvl6pPr>
            <a:lvl7pPr marL="2971635" indent="-228587" eaLnBrk="0" fontAlgn="base" hangingPunct="0">
              <a:spcBef>
                <a:spcPct val="0"/>
              </a:spcBef>
              <a:spcAft>
                <a:spcPct val="0"/>
              </a:spcAft>
              <a:defRPr>
                <a:solidFill>
                  <a:schemeClr val="tx1"/>
                </a:solidFill>
                <a:latin typeface="Arial" charset="0"/>
              </a:defRPr>
            </a:lvl7pPr>
            <a:lvl8pPr marL="3428811" indent="-228587" eaLnBrk="0" fontAlgn="base" hangingPunct="0">
              <a:spcBef>
                <a:spcPct val="0"/>
              </a:spcBef>
              <a:spcAft>
                <a:spcPct val="0"/>
              </a:spcAft>
              <a:defRPr>
                <a:solidFill>
                  <a:schemeClr val="tx1"/>
                </a:solidFill>
                <a:latin typeface="Arial" charset="0"/>
              </a:defRPr>
            </a:lvl8pPr>
            <a:lvl9pPr marL="3885985" indent="-228587" eaLnBrk="0" fontAlgn="base" hangingPunct="0">
              <a:spcBef>
                <a:spcPct val="0"/>
              </a:spcBef>
              <a:spcAft>
                <a:spcPct val="0"/>
              </a:spcAft>
              <a:defRPr>
                <a:solidFill>
                  <a:schemeClr val="tx1"/>
                </a:solidFill>
                <a:latin typeface="Arial" charset="0"/>
              </a:defRPr>
            </a:lvl9pPr>
          </a:lstStyle>
          <a:p>
            <a:pPr eaLnBrk="1" hangingPunct="1"/>
            <a:fld id="{5DD9E3D4-8340-4EBA-ABBA-FBED3F9CE582}" type="slidenum">
              <a:rPr lang="en-US" smtClean="0"/>
              <a:pPr eaLnBrk="1" hangingPunct="1"/>
              <a:t>67</a:t>
            </a:fld>
            <a:endParaRPr lang="en-US" smtClean="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Lipids are essential to the body. After just  7 days of a non-lipid diet, patients begin to exhibit s/</a:t>
            </a:r>
            <a:r>
              <a:rPr lang="en-US" dirty="0" err="1" smtClean="0"/>
              <a:t>sx</a:t>
            </a:r>
            <a:r>
              <a:rPr lang="en-US" dirty="0" smtClean="0"/>
              <a:t> of Essential Fatty Acid Deficiency (EFAD). EFAD is the result of deficiency of linoleic acid and </a:t>
            </a:r>
            <a:r>
              <a:rPr lang="en-US" dirty="0" err="1" smtClean="0"/>
              <a:t>arachadonic</a:t>
            </a:r>
            <a:r>
              <a:rPr lang="en-US" dirty="0" smtClean="0"/>
              <a:t> acid, which are considered essential in humans.  Linoleic acid cannot be synthesized by the body.  EFAD is characterized by rash, dry, scaly skin,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a:ln/>
        </p:spPr>
      </p:sp>
      <p:sp>
        <p:nvSpPr>
          <p:cNvPr id="159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59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09" indent="-285734" eaLnBrk="0" hangingPunct="0">
              <a:defRPr>
                <a:solidFill>
                  <a:schemeClr val="tx1"/>
                </a:solidFill>
                <a:latin typeface="Arial" charset="0"/>
              </a:defRPr>
            </a:lvl2pPr>
            <a:lvl3pPr marL="1142937" indent="-228587" eaLnBrk="0" hangingPunct="0">
              <a:defRPr>
                <a:solidFill>
                  <a:schemeClr val="tx1"/>
                </a:solidFill>
                <a:latin typeface="Arial" charset="0"/>
              </a:defRPr>
            </a:lvl3pPr>
            <a:lvl4pPr marL="1600111" indent="-228587" eaLnBrk="0" hangingPunct="0">
              <a:defRPr>
                <a:solidFill>
                  <a:schemeClr val="tx1"/>
                </a:solidFill>
                <a:latin typeface="Arial" charset="0"/>
              </a:defRPr>
            </a:lvl4pPr>
            <a:lvl5pPr marL="2057287" indent="-228587" eaLnBrk="0" hangingPunct="0">
              <a:defRPr>
                <a:solidFill>
                  <a:schemeClr val="tx1"/>
                </a:solidFill>
                <a:latin typeface="Arial" charset="0"/>
              </a:defRPr>
            </a:lvl5pPr>
            <a:lvl6pPr marL="2514461" indent="-228587" eaLnBrk="0" fontAlgn="base" hangingPunct="0">
              <a:spcBef>
                <a:spcPct val="0"/>
              </a:spcBef>
              <a:spcAft>
                <a:spcPct val="0"/>
              </a:spcAft>
              <a:defRPr>
                <a:solidFill>
                  <a:schemeClr val="tx1"/>
                </a:solidFill>
                <a:latin typeface="Arial" charset="0"/>
              </a:defRPr>
            </a:lvl6pPr>
            <a:lvl7pPr marL="2971635" indent="-228587" eaLnBrk="0" fontAlgn="base" hangingPunct="0">
              <a:spcBef>
                <a:spcPct val="0"/>
              </a:spcBef>
              <a:spcAft>
                <a:spcPct val="0"/>
              </a:spcAft>
              <a:defRPr>
                <a:solidFill>
                  <a:schemeClr val="tx1"/>
                </a:solidFill>
                <a:latin typeface="Arial" charset="0"/>
              </a:defRPr>
            </a:lvl7pPr>
            <a:lvl8pPr marL="3428811" indent="-228587" eaLnBrk="0" fontAlgn="base" hangingPunct="0">
              <a:spcBef>
                <a:spcPct val="0"/>
              </a:spcBef>
              <a:spcAft>
                <a:spcPct val="0"/>
              </a:spcAft>
              <a:defRPr>
                <a:solidFill>
                  <a:schemeClr val="tx1"/>
                </a:solidFill>
                <a:latin typeface="Arial" charset="0"/>
              </a:defRPr>
            </a:lvl8pPr>
            <a:lvl9pPr marL="3885985" indent="-228587" eaLnBrk="0" fontAlgn="base" hangingPunct="0">
              <a:spcBef>
                <a:spcPct val="0"/>
              </a:spcBef>
              <a:spcAft>
                <a:spcPct val="0"/>
              </a:spcAft>
              <a:defRPr>
                <a:solidFill>
                  <a:schemeClr val="tx1"/>
                </a:solidFill>
                <a:latin typeface="Arial" charset="0"/>
              </a:defRPr>
            </a:lvl9pPr>
          </a:lstStyle>
          <a:p>
            <a:pPr eaLnBrk="1" hangingPunct="1"/>
            <a:fld id="{63B0D4D6-E8CA-4ABC-8208-57D08F0E4079}" type="slidenum">
              <a:rPr lang="en-US" smtClean="0"/>
              <a:pPr eaLnBrk="1" hangingPunct="1"/>
              <a:t>68</a:t>
            </a:fld>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a:ln/>
        </p:spPr>
      </p:sp>
      <p:sp>
        <p:nvSpPr>
          <p:cNvPr id="162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62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09" indent="-285734" eaLnBrk="0" hangingPunct="0">
              <a:defRPr>
                <a:solidFill>
                  <a:schemeClr val="tx1"/>
                </a:solidFill>
                <a:latin typeface="Arial" charset="0"/>
              </a:defRPr>
            </a:lvl2pPr>
            <a:lvl3pPr marL="1142937" indent="-228587" eaLnBrk="0" hangingPunct="0">
              <a:defRPr>
                <a:solidFill>
                  <a:schemeClr val="tx1"/>
                </a:solidFill>
                <a:latin typeface="Arial" charset="0"/>
              </a:defRPr>
            </a:lvl3pPr>
            <a:lvl4pPr marL="1600111" indent="-228587" eaLnBrk="0" hangingPunct="0">
              <a:defRPr>
                <a:solidFill>
                  <a:schemeClr val="tx1"/>
                </a:solidFill>
                <a:latin typeface="Arial" charset="0"/>
              </a:defRPr>
            </a:lvl4pPr>
            <a:lvl5pPr marL="2057287" indent="-228587" eaLnBrk="0" hangingPunct="0">
              <a:defRPr>
                <a:solidFill>
                  <a:schemeClr val="tx1"/>
                </a:solidFill>
                <a:latin typeface="Arial" charset="0"/>
              </a:defRPr>
            </a:lvl5pPr>
            <a:lvl6pPr marL="2514461" indent="-228587" eaLnBrk="0" fontAlgn="base" hangingPunct="0">
              <a:spcBef>
                <a:spcPct val="0"/>
              </a:spcBef>
              <a:spcAft>
                <a:spcPct val="0"/>
              </a:spcAft>
              <a:defRPr>
                <a:solidFill>
                  <a:schemeClr val="tx1"/>
                </a:solidFill>
                <a:latin typeface="Arial" charset="0"/>
              </a:defRPr>
            </a:lvl6pPr>
            <a:lvl7pPr marL="2971635" indent="-228587" eaLnBrk="0" fontAlgn="base" hangingPunct="0">
              <a:spcBef>
                <a:spcPct val="0"/>
              </a:spcBef>
              <a:spcAft>
                <a:spcPct val="0"/>
              </a:spcAft>
              <a:defRPr>
                <a:solidFill>
                  <a:schemeClr val="tx1"/>
                </a:solidFill>
                <a:latin typeface="Arial" charset="0"/>
              </a:defRPr>
            </a:lvl7pPr>
            <a:lvl8pPr marL="3428811" indent="-228587" eaLnBrk="0" fontAlgn="base" hangingPunct="0">
              <a:spcBef>
                <a:spcPct val="0"/>
              </a:spcBef>
              <a:spcAft>
                <a:spcPct val="0"/>
              </a:spcAft>
              <a:defRPr>
                <a:solidFill>
                  <a:schemeClr val="tx1"/>
                </a:solidFill>
                <a:latin typeface="Arial" charset="0"/>
              </a:defRPr>
            </a:lvl8pPr>
            <a:lvl9pPr marL="3885985" indent="-228587" eaLnBrk="0" fontAlgn="base" hangingPunct="0">
              <a:spcBef>
                <a:spcPct val="0"/>
              </a:spcBef>
              <a:spcAft>
                <a:spcPct val="0"/>
              </a:spcAft>
              <a:defRPr>
                <a:solidFill>
                  <a:schemeClr val="tx1"/>
                </a:solidFill>
                <a:latin typeface="Arial" charset="0"/>
              </a:defRPr>
            </a:lvl9pPr>
          </a:lstStyle>
          <a:p>
            <a:pPr eaLnBrk="1" hangingPunct="1"/>
            <a:fld id="{CC163F3C-D638-4E7D-B708-D1896344ACE8}" type="slidenum">
              <a:rPr lang="en-US" smtClean="0"/>
              <a:pPr eaLnBrk="1" hangingPunct="1"/>
              <a:t>69</a:t>
            </a:fld>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a:ln/>
        </p:spPr>
      </p:sp>
      <p:sp>
        <p:nvSpPr>
          <p:cNvPr id="163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63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09" indent="-285734" eaLnBrk="0" hangingPunct="0">
              <a:defRPr>
                <a:solidFill>
                  <a:schemeClr val="tx1"/>
                </a:solidFill>
                <a:latin typeface="Arial" charset="0"/>
              </a:defRPr>
            </a:lvl2pPr>
            <a:lvl3pPr marL="1142937" indent="-228587" eaLnBrk="0" hangingPunct="0">
              <a:defRPr>
                <a:solidFill>
                  <a:schemeClr val="tx1"/>
                </a:solidFill>
                <a:latin typeface="Arial" charset="0"/>
              </a:defRPr>
            </a:lvl3pPr>
            <a:lvl4pPr marL="1600111" indent="-228587" eaLnBrk="0" hangingPunct="0">
              <a:defRPr>
                <a:solidFill>
                  <a:schemeClr val="tx1"/>
                </a:solidFill>
                <a:latin typeface="Arial" charset="0"/>
              </a:defRPr>
            </a:lvl4pPr>
            <a:lvl5pPr marL="2057287" indent="-228587" eaLnBrk="0" hangingPunct="0">
              <a:defRPr>
                <a:solidFill>
                  <a:schemeClr val="tx1"/>
                </a:solidFill>
                <a:latin typeface="Arial" charset="0"/>
              </a:defRPr>
            </a:lvl5pPr>
            <a:lvl6pPr marL="2514461" indent="-228587" eaLnBrk="0" fontAlgn="base" hangingPunct="0">
              <a:spcBef>
                <a:spcPct val="0"/>
              </a:spcBef>
              <a:spcAft>
                <a:spcPct val="0"/>
              </a:spcAft>
              <a:defRPr>
                <a:solidFill>
                  <a:schemeClr val="tx1"/>
                </a:solidFill>
                <a:latin typeface="Arial" charset="0"/>
              </a:defRPr>
            </a:lvl6pPr>
            <a:lvl7pPr marL="2971635" indent="-228587" eaLnBrk="0" fontAlgn="base" hangingPunct="0">
              <a:spcBef>
                <a:spcPct val="0"/>
              </a:spcBef>
              <a:spcAft>
                <a:spcPct val="0"/>
              </a:spcAft>
              <a:defRPr>
                <a:solidFill>
                  <a:schemeClr val="tx1"/>
                </a:solidFill>
                <a:latin typeface="Arial" charset="0"/>
              </a:defRPr>
            </a:lvl7pPr>
            <a:lvl8pPr marL="3428811" indent="-228587" eaLnBrk="0" fontAlgn="base" hangingPunct="0">
              <a:spcBef>
                <a:spcPct val="0"/>
              </a:spcBef>
              <a:spcAft>
                <a:spcPct val="0"/>
              </a:spcAft>
              <a:defRPr>
                <a:solidFill>
                  <a:schemeClr val="tx1"/>
                </a:solidFill>
                <a:latin typeface="Arial" charset="0"/>
              </a:defRPr>
            </a:lvl8pPr>
            <a:lvl9pPr marL="3885985" indent="-228587" eaLnBrk="0" fontAlgn="base" hangingPunct="0">
              <a:spcBef>
                <a:spcPct val="0"/>
              </a:spcBef>
              <a:spcAft>
                <a:spcPct val="0"/>
              </a:spcAft>
              <a:defRPr>
                <a:solidFill>
                  <a:schemeClr val="tx1"/>
                </a:solidFill>
                <a:latin typeface="Arial" charset="0"/>
              </a:defRPr>
            </a:lvl9pPr>
          </a:lstStyle>
          <a:p>
            <a:pPr eaLnBrk="1" hangingPunct="1"/>
            <a:fld id="{2DE55EAB-EFB3-472E-8F10-C6ADE69FCC8E}" type="slidenum">
              <a:rPr lang="en-US" smtClean="0"/>
              <a:pPr eaLnBrk="1" hangingPunct="1"/>
              <a:t>70</a:t>
            </a:fld>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a:ln/>
        </p:spPr>
      </p:sp>
      <p:sp>
        <p:nvSpPr>
          <p:cNvPr id="173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73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09" indent="-285734" eaLnBrk="0" hangingPunct="0">
              <a:defRPr>
                <a:solidFill>
                  <a:schemeClr val="tx1"/>
                </a:solidFill>
                <a:latin typeface="Arial" charset="0"/>
              </a:defRPr>
            </a:lvl2pPr>
            <a:lvl3pPr marL="1142937" indent="-228587" eaLnBrk="0" hangingPunct="0">
              <a:defRPr>
                <a:solidFill>
                  <a:schemeClr val="tx1"/>
                </a:solidFill>
                <a:latin typeface="Arial" charset="0"/>
              </a:defRPr>
            </a:lvl3pPr>
            <a:lvl4pPr marL="1600111" indent="-228587" eaLnBrk="0" hangingPunct="0">
              <a:defRPr>
                <a:solidFill>
                  <a:schemeClr val="tx1"/>
                </a:solidFill>
                <a:latin typeface="Arial" charset="0"/>
              </a:defRPr>
            </a:lvl4pPr>
            <a:lvl5pPr marL="2057287" indent="-228587" eaLnBrk="0" hangingPunct="0">
              <a:defRPr>
                <a:solidFill>
                  <a:schemeClr val="tx1"/>
                </a:solidFill>
                <a:latin typeface="Arial" charset="0"/>
              </a:defRPr>
            </a:lvl5pPr>
            <a:lvl6pPr marL="2514461" indent="-228587" eaLnBrk="0" fontAlgn="base" hangingPunct="0">
              <a:spcBef>
                <a:spcPct val="0"/>
              </a:spcBef>
              <a:spcAft>
                <a:spcPct val="0"/>
              </a:spcAft>
              <a:defRPr>
                <a:solidFill>
                  <a:schemeClr val="tx1"/>
                </a:solidFill>
                <a:latin typeface="Arial" charset="0"/>
              </a:defRPr>
            </a:lvl6pPr>
            <a:lvl7pPr marL="2971635" indent="-228587" eaLnBrk="0" fontAlgn="base" hangingPunct="0">
              <a:spcBef>
                <a:spcPct val="0"/>
              </a:spcBef>
              <a:spcAft>
                <a:spcPct val="0"/>
              </a:spcAft>
              <a:defRPr>
                <a:solidFill>
                  <a:schemeClr val="tx1"/>
                </a:solidFill>
                <a:latin typeface="Arial" charset="0"/>
              </a:defRPr>
            </a:lvl7pPr>
            <a:lvl8pPr marL="3428811" indent="-228587" eaLnBrk="0" fontAlgn="base" hangingPunct="0">
              <a:spcBef>
                <a:spcPct val="0"/>
              </a:spcBef>
              <a:spcAft>
                <a:spcPct val="0"/>
              </a:spcAft>
              <a:defRPr>
                <a:solidFill>
                  <a:schemeClr val="tx1"/>
                </a:solidFill>
                <a:latin typeface="Arial" charset="0"/>
              </a:defRPr>
            </a:lvl8pPr>
            <a:lvl9pPr marL="3885985" indent="-228587" eaLnBrk="0" fontAlgn="base" hangingPunct="0">
              <a:spcBef>
                <a:spcPct val="0"/>
              </a:spcBef>
              <a:spcAft>
                <a:spcPct val="0"/>
              </a:spcAft>
              <a:defRPr>
                <a:solidFill>
                  <a:schemeClr val="tx1"/>
                </a:solidFill>
                <a:latin typeface="Arial" charset="0"/>
              </a:defRPr>
            </a:lvl9pPr>
          </a:lstStyle>
          <a:p>
            <a:pPr eaLnBrk="1" hangingPunct="1"/>
            <a:fld id="{4F3FFBDD-4F33-4C49-A4F0-99D09B069D1B}" type="slidenum">
              <a:rPr lang="en-US" smtClean="0"/>
              <a:pPr eaLnBrk="1" hangingPunct="1"/>
              <a:t>72</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09" indent="-285734" eaLnBrk="0" hangingPunct="0">
              <a:defRPr>
                <a:solidFill>
                  <a:schemeClr val="tx1"/>
                </a:solidFill>
                <a:latin typeface="Arial" charset="0"/>
              </a:defRPr>
            </a:lvl2pPr>
            <a:lvl3pPr marL="1142937" indent="-228587" eaLnBrk="0" hangingPunct="0">
              <a:defRPr>
                <a:solidFill>
                  <a:schemeClr val="tx1"/>
                </a:solidFill>
                <a:latin typeface="Arial" charset="0"/>
              </a:defRPr>
            </a:lvl3pPr>
            <a:lvl4pPr marL="1600111" indent="-228587" eaLnBrk="0" hangingPunct="0">
              <a:defRPr>
                <a:solidFill>
                  <a:schemeClr val="tx1"/>
                </a:solidFill>
                <a:latin typeface="Arial" charset="0"/>
              </a:defRPr>
            </a:lvl4pPr>
            <a:lvl5pPr marL="2057287" indent="-228587" eaLnBrk="0" hangingPunct="0">
              <a:defRPr>
                <a:solidFill>
                  <a:schemeClr val="tx1"/>
                </a:solidFill>
                <a:latin typeface="Arial" charset="0"/>
              </a:defRPr>
            </a:lvl5pPr>
            <a:lvl6pPr marL="2514461" indent="-228587" eaLnBrk="0" fontAlgn="base" hangingPunct="0">
              <a:spcBef>
                <a:spcPct val="0"/>
              </a:spcBef>
              <a:spcAft>
                <a:spcPct val="0"/>
              </a:spcAft>
              <a:defRPr>
                <a:solidFill>
                  <a:schemeClr val="tx1"/>
                </a:solidFill>
                <a:latin typeface="Arial" charset="0"/>
              </a:defRPr>
            </a:lvl6pPr>
            <a:lvl7pPr marL="2971635" indent="-228587" eaLnBrk="0" fontAlgn="base" hangingPunct="0">
              <a:spcBef>
                <a:spcPct val="0"/>
              </a:spcBef>
              <a:spcAft>
                <a:spcPct val="0"/>
              </a:spcAft>
              <a:defRPr>
                <a:solidFill>
                  <a:schemeClr val="tx1"/>
                </a:solidFill>
                <a:latin typeface="Arial" charset="0"/>
              </a:defRPr>
            </a:lvl7pPr>
            <a:lvl8pPr marL="3428811" indent="-228587" eaLnBrk="0" fontAlgn="base" hangingPunct="0">
              <a:spcBef>
                <a:spcPct val="0"/>
              </a:spcBef>
              <a:spcAft>
                <a:spcPct val="0"/>
              </a:spcAft>
              <a:defRPr>
                <a:solidFill>
                  <a:schemeClr val="tx1"/>
                </a:solidFill>
                <a:latin typeface="Arial" charset="0"/>
              </a:defRPr>
            </a:lvl8pPr>
            <a:lvl9pPr marL="3885985" indent="-228587" eaLnBrk="0" fontAlgn="base" hangingPunct="0">
              <a:spcBef>
                <a:spcPct val="0"/>
              </a:spcBef>
              <a:spcAft>
                <a:spcPct val="0"/>
              </a:spcAft>
              <a:defRPr>
                <a:solidFill>
                  <a:schemeClr val="tx1"/>
                </a:solidFill>
                <a:latin typeface="Arial" charset="0"/>
              </a:defRPr>
            </a:lvl9pPr>
          </a:lstStyle>
          <a:p>
            <a:pPr eaLnBrk="1" hangingPunct="1"/>
            <a:fld id="{DB7277B7-F7DE-4F9D-A1D6-C339AAB7FBA7}" type="slidenum">
              <a:rPr lang="en-US" smtClean="0"/>
              <a:pPr eaLnBrk="1" hangingPunct="1"/>
              <a:t>7</a:t>
            </a:fld>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11" eaLnBrk="0" hangingPunct="0">
              <a:defRPr>
                <a:solidFill>
                  <a:schemeClr val="tx1"/>
                </a:solidFill>
                <a:latin typeface="Arial" charset="0"/>
              </a:defRPr>
            </a:lvl1pPr>
            <a:lvl2pPr marL="742909" indent="-285734" defTabSz="931811" eaLnBrk="0" hangingPunct="0">
              <a:defRPr>
                <a:solidFill>
                  <a:schemeClr val="tx1"/>
                </a:solidFill>
                <a:latin typeface="Arial" charset="0"/>
              </a:defRPr>
            </a:lvl2pPr>
            <a:lvl3pPr marL="1142937" indent="-228587" defTabSz="931811" eaLnBrk="0" hangingPunct="0">
              <a:defRPr>
                <a:solidFill>
                  <a:schemeClr val="tx1"/>
                </a:solidFill>
                <a:latin typeface="Arial" charset="0"/>
              </a:defRPr>
            </a:lvl3pPr>
            <a:lvl4pPr marL="1600111" indent="-228587" defTabSz="931811" eaLnBrk="0" hangingPunct="0">
              <a:defRPr>
                <a:solidFill>
                  <a:schemeClr val="tx1"/>
                </a:solidFill>
                <a:latin typeface="Arial" charset="0"/>
              </a:defRPr>
            </a:lvl4pPr>
            <a:lvl5pPr marL="2057287" indent="-228587" defTabSz="931811" eaLnBrk="0" hangingPunct="0">
              <a:defRPr>
                <a:solidFill>
                  <a:schemeClr val="tx1"/>
                </a:solidFill>
                <a:latin typeface="Arial" charset="0"/>
              </a:defRPr>
            </a:lvl5pPr>
            <a:lvl6pPr marL="2514461" indent="-228587" defTabSz="931811" eaLnBrk="0" fontAlgn="base" hangingPunct="0">
              <a:spcBef>
                <a:spcPct val="0"/>
              </a:spcBef>
              <a:spcAft>
                <a:spcPct val="0"/>
              </a:spcAft>
              <a:defRPr>
                <a:solidFill>
                  <a:schemeClr val="tx1"/>
                </a:solidFill>
                <a:latin typeface="Arial" charset="0"/>
              </a:defRPr>
            </a:lvl6pPr>
            <a:lvl7pPr marL="2971635" indent="-228587" defTabSz="931811" eaLnBrk="0" fontAlgn="base" hangingPunct="0">
              <a:spcBef>
                <a:spcPct val="0"/>
              </a:spcBef>
              <a:spcAft>
                <a:spcPct val="0"/>
              </a:spcAft>
              <a:defRPr>
                <a:solidFill>
                  <a:schemeClr val="tx1"/>
                </a:solidFill>
                <a:latin typeface="Arial" charset="0"/>
              </a:defRPr>
            </a:lvl7pPr>
            <a:lvl8pPr marL="3428811" indent="-228587" defTabSz="931811" eaLnBrk="0" fontAlgn="base" hangingPunct="0">
              <a:spcBef>
                <a:spcPct val="0"/>
              </a:spcBef>
              <a:spcAft>
                <a:spcPct val="0"/>
              </a:spcAft>
              <a:defRPr>
                <a:solidFill>
                  <a:schemeClr val="tx1"/>
                </a:solidFill>
                <a:latin typeface="Arial" charset="0"/>
              </a:defRPr>
            </a:lvl8pPr>
            <a:lvl9pPr marL="3885985" indent="-228587" defTabSz="931811" eaLnBrk="0" fontAlgn="base" hangingPunct="0">
              <a:spcBef>
                <a:spcPct val="0"/>
              </a:spcBef>
              <a:spcAft>
                <a:spcPct val="0"/>
              </a:spcAft>
              <a:defRPr>
                <a:solidFill>
                  <a:schemeClr val="tx1"/>
                </a:solidFill>
                <a:latin typeface="Arial" charset="0"/>
              </a:defRPr>
            </a:lvl9pPr>
          </a:lstStyle>
          <a:p>
            <a:pPr eaLnBrk="1" hangingPunct="1"/>
            <a:fld id="{34D073F5-2D08-45A8-A870-FF35D0CFAE1F}" type="slidenum">
              <a:rPr lang="en-US" smtClean="0"/>
              <a:pPr eaLnBrk="1" hangingPunct="1"/>
              <a:t>73</a:t>
            </a:fld>
            <a:endParaRPr lang="en-US" smtClean="0"/>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Infectious complications are the most common complication of IV nutrition supplementation.  Infections are common partly because many of the patients receiving PN are predisposed to infection- decreased immune function secondary to malnutrition, critically ill in the ICU or hospital, s/p trauma or surgery which also puts them at risk.  Catheter related  infections are defined as growth isolated from the catheter tip and peripheral blood cultures.  Daily access to the site of administration, open port, close to skin (staph common) increases likelihood that skin microbes can contaminate the catheter and blood. PN is a great breeding ground for bacteria and yeast secondary to it’s high glucose and fat medium. Monitor for s/sx of infection: fever, leukocytosis, BCX, catheter redness, swelling, purulent drainage</a:t>
            </a:r>
          </a:p>
          <a:p>
            <a:pPr eaLnBrk="1" hangingPunct="1">
              <a:buFontTx/>
              <a:buChar char="•"/>
            </a:pPr>
            <a:r>
              <a:rPr lang="en-US" smtClean="0"/>
              <a:t>Hyperglycemia common with high dextrose contents of PN. Critically ill patients are more susceptible to hyperglycemia because of infection, stress response, steroid use, etc. Treat by decreasing glucose in PN and/or adding insulin</a:t>
            </a:r>
          </a:p>
          <a:p>
            <a:pPr eaLnBrk="1" hangingPunct="1">
              <a:buFontTx/>
              <a:buChar char="•"/>
            </a:pPr>
            <a:r>
              <a:rPr lang="en-US" smtClean="0"/>
              <a:t>Refeeding syndrome is severe electrolyte and fluid shifts associated with metabolic abnormalities in malnourished patients undergoing refeeding.  Characterized by hypophosphatemia, hypomagnesemia, and hypokalemia.  Shift from fat metabolism to glucose metabolism when starting PNUsually occurs when the patient is severely depleted and repleted very quickly. Electrolytes move from extracellular space to intracellular space to replete the stores that have been depleted.</a:t>
            </a:r>
          </a:p>
          <a:p>
            <a:pPr eaLnBrk="1" hangingPunct="1">
              <a:buFontTx/>
              <a:buChar char="•"/>
            </a:pPr>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a:ln/>
        </p:spPr>
      </p:sp>
      <p:sp>
        <p:nvSpPr>
          <p:cNvPr id="176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dirty="0" smtClean="0"/>
              <a:t> Descriptive, observational epidemiologic study of long term TPN patients (&gt;6 months)</a:t>
            </a:r>
          </a:p>
          <a:p>
            <a:pPr eaLnBrk="1" hangingPunct="1">
              <a:buFontTx/>
              <a:buChar char="•"/>
            </a:pPr>
            <a:r>
              <a:rPr lang="en-US" dirty="0" smtClean="0"/>
              <a:t> 47 patients, 313 organisms cultured during the evaluation period (1981-2005)</a:t>
            </a:r>
          </a:p>
          <a:p>
            <a:pPr eaLnBrk="1" hangingPunct="1">
              <a:buFontTx/>
              <a:buChar char="•"/>
            </a:pPr>
            <a:r>
              <a:rPr lang="en-US" dirty="0" smtClean="0"/>
              <a:t> 79% of patients had &gt;1 infection while on TPN, 24% </a:t>
            </a:r>
            <a:r>
              <a:rPr lang="en-US" dirty="0" err="1" smtClean="0"/>
              <a:t>polymicrobial</a:t>
            </a:r>
            <a:r>
              <a:rPr lang="en-US" dirty="0" smtClean="0"/>
              <a:t>, </a:t>
            </a:r>
          </a:p>
          <a:p>
            <a:pPr eaLnBrk="1" hangingPunct="1">
              <a:buFontTx/>
              <a:buChar char="•"/>
            </a:pPr>
            <a:r>
              <a:rPr lang="en-US" dirty="0" smtClean="0"/>
              <a:t> Most common pathogen was CNS (34%)</a:t>
            </a:r>
          </a:p>
          <a:p>
            <a:pPr eaLnBrk="1" hangingPunct="1">
              <a:buFontTx/>
              <a:buChar char="•"/>
            </a:pPr>
            <a:r>
              <a:rPr lang="en-US" dirty="0" smtClean="0"/>
              <a:t> 11 deaths (4 due to infection, 4 due to IV drug use)</a:t>
            </a:r>
          </a:p>
        </p:txBody>
      </p:sp>
      <p:sp>
        <p:nvSpPr>
          <p:cNvPr id="176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11" eaLnBrk="0" hangingPunct="0">
              <a:defRPr>
                <a:solidFill>
                  <a:schemeClr val="tx1"/>
                </a:solidFill>
                <a:latin typeface="Arial" charset="0"/>
              </a:defRPr>
            </a:lvl1pPr>
            <a:lvl2pPr marL="742909" indent="-285734" defTabSz="931811" eaLnBrk="0" hangingPunct="0">
              <a:defRPr>
                <a:solidFill>
                  <a:schemeClr val="tx1"/>
                </a:solidFill>
                <a:latin typeface="Arial" charset="0"/>
              </a:defRPr>
            </a:lvl2pPr>
            <a:lvl3pPr marL="1142937" indent="-228587" defTabSz="931811" eaLnBrk="0" hangingPunct="0">
              <a:defRPr>
                <a:solidFill>
                  <a:schemeClr val="tx1"/>
                </a:solidFill>
                <a:latin typeface="Arial" charset="0"/>
              </a:defRPr>
            </a:lvl3pPr>
            <a:lvl4pPr marL="1600111" indent="-228587" defTabSz="931811" eaLnBrk="0" hangingPunct="0">
              <a:defRPr>
                <a:solidFill>
                  <a:schemeClr val="tx1"/>
                </a:solidFill>
                <a:latin typeface="Arial" charset="0"/>
              </a:defRPr>
            </a:lvl4pPr>
            <a:lvl5pPr marL="2057287" indent="-228587" defTabSz="931811" eaLnBrk="0" hangingPunct="0">
              <a:defRPr>
                <a:solidFill>
                  <a:schemeClr val="tx1"/>
                </a:solidFill>
                <a:latin typeface="Arial" charset="0"/>
              </a:defRPr>
            </a:lvl5pPr>
            <a:lvl6pPr marL="2514461" indent="-228587" defTabSz="931811" eaLnBrk="0" fontAlgn="base" hangingPunct="0">
              <a:spcBef>
                <a:spcPct val="0"/>
              </a:spcBef>
              <a:spcAft>
                <a:spcPct val="0"/>
              </a:spcAft>
              <a:defRPr>
                <a:solidFill>
                  <a:schemeClr val="tx1"/>
                </a:solidFill>
                <a:latin typeface="Arial" charset="0"/>
              </a:defRPr>
            </a:lvl6pPr>
            <a:lvl7pPr marL="2971635" indent="-228587" defTabSz="931811" eaLnBrk="0" fontAlgn="base" hangingPunct="0">
              <a:spcBef>
                <a:spcPct val="0"/>
              </a:spcBef>
              <a:spcAft>
                <a:spcPct val="0"/>
              </a:spcAft>
              <a:defRPr>
                <a:solidFill>
                  <a:schemeClr val="tx1"/>
                </a:solidFill>
                <a:latin typeface="Arial" charset="0"/>
              </a:defRPr>
            </a:lvl7pPr>
            <a:lvl8pPr marL="3428811" indent="-228587" defTabSz="931811" eaLnBrk="0" fontAlgn="base" hangingPunct="0">
              <a:spcBef>
                <a:spcPct val="0"/>
              </a:spcBef>
              <a:spcAft>
                <a:spcPct val="0"/>
              </a:spcAft>
              <a:defRPr>
                <a:solidFill>
                  <a:schemeClr val="tx1"/>
                </a:solidFill>
                <a:latin typeface="Arial" charset="0"/>
              </a:defRPr>
            </a:lvl8pPr>
            <a:lvl9pPr marL="3885985" indent="-228587" defTabSz="931811" eaLnBrk="0" fontAlgn="base" hangingPunct="0">
              <a:spcBef>
                <a:spcPct val="0"/>
              </a:spcBef>
              <a:spcAft>
                <a:spcPct val="0"/>
              </a:spcAft>
              <a:defRPr>
                <a:solidFill>
                  <a:schemeClr val="tx1"/>
                </a:solidFill>
                <a:latin typeface="Arial" charset="0"/>
              </a:defRPr>
            </a:lvl9pPr>
          </a:lstStyle>
          <a:p>
            <a:pPr eaLnBrk="1" hangingPunct="1"/>
            <a:fld id="{6D8C8F8D-128D-4969-A5B4-7157E6FCAC83}" type="slidenum">
              <a:rPr lang="en-US" smtClean="0"/>
              <a:pPr eaLnBrk="1" hangingPunct="1"/>
              <a:t>74</a:t>
            </a:fld>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11" eaLnBrk="0" hangingPunct="0">
              <a:defRPr>
                <a:solidFill>
                  <a:schemeClr val="tx1"/>
                </a:solidFill>
                <a:latin typeface="Arial" charset="0"/>
              </a:defRPr>
            </a:lvl1pPr>
            <a:lvl2pPr marL="742909" indent="-285734" defTabSz="931811" eaLnBrk="0" hangingPunct="0">
              <a:defRPr>
                <a:solidFill>
                  <a:schemeClr val="tx1"/>
                </a:solidFill>
                <a:latin typeface="Arial" charset="0"/>
              </a:defRPr>
            </a:lvl2pPr>
            <a:lvl3pPr marL="1142937" indent="-228587" defTabSz="931811" eaLnBrk="0" hangingPunct="0">
              <a:defRPr>
                <a:solidFill>
                  <a:schemeClr val="tx1"/>
                </a:solidFill>
                <a:latin typeface="Arial" charset="0"/>
              </a:defRPr>
            </a:lvl3pPr>
            <a:lvl4pPr marL="1600111" indent="-228587" defTabSz="931811" eaLnBrk="0" hangingPunct="0">
              <a:defRPr>
                <a:solidFill>
                  <a:schemeClr val="tx1"/>
                </a:solidFill>
                <a:latin typeface="Arial" charset="0"/>
              </a:defRPr>
            </a:lvl4pPr>
            <a:lvl5pPr marL="2057287" indent="-228587" defTabSz="931811" eaLnBrk="0" hangingPunct="0">
              <a:defRPr>
                <a:solidFill>
                  <a:schemeClr val="tx1"/>
                </a:solidFill>
                <a:latin typeface="Arial" charset="0"/>
              </a:defRPr>
            </a:lvl5pPr>
            <a:lvl6pPr marL="2514461" indent="-228587" defTabSz="931811" eaLnBrk="0" fontAlgn="base" hangingPunct="0">
              <a:spcBef>
                <a:spcPct val="0"/>
              </a:spcBef>
              <a:spcAft>
                <a:spcPct val="0"/>
              </a:spcAft>
              <a:defRPr>
                <a:solidFill>
                  <a:schemeClr val="tx1"/>
                </a:solidFill>
                <a:latin typeface="Arial" charset="0"/>
              </a:defRPr>
            </a:lvl6pPr>
            <a:lvl7pPr marL="2971635" indent="-228587" defTabSz="931811" eaLnBrk="0" fontAlgn="base" hangingPunct="0">
              <a:spcBef>
                <a:spcPct val="0"/>
              </a:spcBef>
              <a:spcAft>
                <a:spcPct val="0"/>
              </a:spcAft>
              <a:defRPr>
                <a:solidFill>
                  <a:schemeClr val="tx1"/>
                </a:solidFill>
                <a:latin typeface="Arial" charset="0"/>
              </a:defRPr>
            </a:lvl7pPr>
            <a:lvl8pPr marL="3428811" indent="-228587" defTabSz="931811" eaLnBrk="0" fontAlgn="base" hangingPunct="0">
              <a:spcBef>
                <a:spcPct val="0"/>
              </a:spcBef>
              <a:spcAft>
                <a:spcPct val="0"/>
              </a:spcAft>
              <a:defRPr>
                <a:solidFill>
                  <a:schemeClr val="tx1"/>
                </a:solidFill>
                <a:latin typeface="Arial" charset="0"/>
              </a:defRPr>
            </a:lvl8pPr>
            <a:lvl9pPr marL="3885985" indent="-228587" defTabSz="931811" eaLnBrk="0" fontAlgn="base" hangingPunct="0">
              <a:spcBef>
                <a:spcPct val="0"/>
              </a:spcBef>
              <a:spcAft>
                <a:spcPct val="0"/>
              </a:spcAft>
              <a:defRPr>
                <a:solidFill>
                  <a:schemeClr val="tx1"/>
                </a:solidFill>
                <a:latin typeface="Arial" charset="0"/>
              </a:defRPr>
            </a:lvl9pPr>
          </a:lstStyle>
          <a:p>
            <a:pPr eaLnBrk="1" hangingPunct="1"/>
            <a:fld id="{A9EE9719-24B6-46FB-8347-A487942246F2}" type="slidenum">
              <a:rPr lang="en-US" smtClean="0"/>
              <a:pPr eaLnBrk="1" hangingPunct="1"/>
              <a:t>75</a:t>
            </a:fld>
            <a:endParaRPr lang="en-US" smtClean="0"/>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Dex/AA solutions PN are not conducive to growth of many organisms because of their high osmolarity &gt;2000mOsm/L and acidic pH.</a:t>
            </a:r>
          </a:p>
          <a:p>
            <a:pPr eaLnBrk="1" hangingPunct="1">
              <a:buFontTx/>
              <a:buChar char="•"/>
            </a:pPr>
            <a:r>
              <a:rPr lang="en-US" smtClean="0"/>
              <a:t>Lipid formulations are isotonic and have a normal physiologic pH, providing an optimal growth medium for organisms.</a:t>
            </a:r>
          </a:p>
          <a:p>
            <a:pPr eaLnBrk="1" hangingPunct="1">
              <a:buFontTx/>
              <a:buChar char="•"/>
            </a:pPr>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11" eaLnBrk="0" hangingPunct="0">
              <a:defRPr>
                <a:solidFill>
                  <a:schemeClr val="tx1"/>
                </a:solidFill>
                <a:latin typeface="Arial" charset="0"/>
              </a:defRPr>
            </a:lvl1pPr>
            <a:lvl2pPr marL="742909" indent="-285734" defTabSz="931811" eaLnBrk="0" hangingPunct="0">
              <a:defRPr>
                <a:solidFill>
                  <a:schemeClr val="tx1"/>
                </a:solidFill>
                <a:latin typeface="Arial" charset="0"/>
              </a:defRPr>
            </a:lvl2pPr>
            <a:lvl3pPr marL="1142937" indent="-228587" defTabSz="931811" eaLnBrk="0" hangingPunct="0">
              <a:defRPr>
                <a:solidFill>
                  <a:schemeClr val="tx1"/>
                </a:solidFill>
                <a:latin typeface="Arial" charset="0"/>
              </a:defRPr>
            </a:lvl3pPr>
            <a:lvl4pPr marL="1600111" indent="-228587" defTabSz="931811" eaLnBrk="0" hangingPunct="0">
              <a:defRPr>
                <a:solidFill>
                  <a:schemeClr val="tx1"/>
                </a:solidFill>
                <a:latin typeface="Arial" charset="0"/>
              </a:defRPr>
            </a:lvl4pPr>
            <a:lvl5pPr marL="2057287" indent="-228587" defTabSz="931811" eaLnBrk="0" hangingPunct="0">
              <a:defRPr>
                <a:solidFill>
                  <a:schemeClr val="tx1"/>
                </a:solidFill>
                <a:latin typeface="Arial" charset="0"/>
              </a:defRPr>
            </a:lvl5pPr>
            <a:lvl6pPr marL="2514461" indent="-228587" defTabSz="931811" eaLnBrk="0" fontAlgn="base" hangingPunct="0">
              <a:spcBef>
                <a:spcPct val="0"/>
              </a:spcBef>
              <a:spcAft>
                <a:spcPct val="0"/>
              </a:spcAft>
              <a:defRPr>
                <a:solidFill>
                  <a:schemeClr val="tx1"/>
                </a:solidFill>
                <a:latin typeface="Arial" charset="0"/>
              </a:defRPr>
            </a:lvl6pPr>
            <a:lvl7pPr marL="2971635" indent="-228587" defTabSz="931811" eaLnBrk="0" fontAlgn="base" hangingPunct="0">
              <a:spcBef>
                <a:spcPct val="0"/>
              </a:spcBef>
              <a:spcAft>
                <a:spcPct val="0"/>
              </a:spcAft>
              <a:defRPr>
                <a:solidFill>
                  <a:schemeClr val="tx1"/>
                </a:solidFill>
                <a:latin typeface="Arial" charset="0"/>
              </a:defRPr>
            </a:lvl7pPr>
            <a:lvl8pPr marL="3428811" indent="-228587" defTabSz="931811" eaLnBrk="0" fontAlgn="base" hangingPunct="0">
              <a:spcBef>
                <a:spcPct val="0"/>
              </a:spcBef>
              <a:spcAft>
                <a:spcPct val="0"/>
              </a:spcAft>
              <a:defRPr>
                <a:solidFill>
                  <a:schemeClr val="tx1"/>
                </a:solidFill>
                <a:latin typeface="Arial" charset="0"/>
              </a:defRPr>
            </a:lvl8pPr>
            <a:lvl9pPr marL="3885985" indent="-228587" defTabSz="931811" eaLnBrk="0" fontAlgn="base" hangingPunct="0">
              <a:spcBef>
                <a:spcPct val="0"/>
              </a:spcBef>
              <a:spcAft>
                <a:spcPct val="0"/>
              </a:spcAft>
              <a:defRPr>
                <a:solidFill>
                  <a:schemeClr val="tx1"/>
                </a:solidFill>
                <a:latin typeface="Arial" charset="0"/>
              </a:defRPr>
            </a:lvl9pPr>
          </a:lstStyle>
          <a:p>
            <a:pPr eaLnBrk="1" hangingPunct="1"/>
            <a:fld id="{8AD8FE20-1B1D-4CFA-AF5A-241106231724}" type="slidenum">
              <a:rPr lang="en-US" smtClean="0"/>
              <a:pPr eaLnBrk="1" hangingPunct="1"/>
              <a:t>76</a:t>
            </a:fld>
            <a:endParaRPr lang="en-US" smtClean="0"/>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Hyperglycemia may also be secondary to several other causes that are very commonly found in hospitalized patients: steriods, infection, stress, diabetes, excessive dextrose administration. </a:t>
            </a:r>
          </a:p>
          <a:p>
            <a:pPr eaLnBrk="1" hangingPunct="1">
              <a:buFontTx/>
              <a:buChar char="•"/>
            </a:pPr>
            <a:r>
              <a:rPr lang="en-US" smtClean="0"/>
              <a:t>In one clinical trial, only 7% of patients displayed hyperglycemia who were given &lt; 5mg/kg/min where 49% of patients developed hyperglycemia that were receiving &gt; 5mg/kg/min </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11" eaLnBrk="0" hangingPunct="0">
              <a:defRPr>
                <a:solidFill>
                  <a:schemeClr val="tx1"/>
                </a:solidFill>
                <a:latin typeface="Arial" charset="0"/>
              </a:defRPr>
            </a:lvl1pPr>
            <a:lvl2pPr marL="742909" indent="-285734" defTabSz="931811" eaLnBrk="0" hangingPunct="0">
              <a:defRPr>
                <a:solidFill>
                  <a:schemeClr val="tx1"/>
                </a:solidFill>
                <a:latin typeface="Arial" charset="0"/>
              </a:defRPr>
            </a:lvl2pPr>
            <a:lvl3pPr marL="1142937" indent="-228587" defTabSz="931811" eaLnBrk="0" hangingPunct="0">
              <a:defRPr>
                <a:solidFill>
                  <a:schemeClr val="tx1"/>
                </a:solidFill>
                <a:latin typeface="Arial" charset="0"/>
              </a:defRPr>
            </a:lvl3pPr>
            <a:lvl4pPr marL="1600111" indent="-228587" defTabSz="931811" eaLnBrk="0" hangingPunct="0">
              <a:defRPr>
                <a:solidFill>
                  <a:schemeClr val="tx1"/>
                </a:solidFill>
                <a:latin typeface="Arial" charset="0"/>
              </a:defRPr>
            </a:lvl4pPr>
            <a:lvl5pPr marL="2057287" indent="-228587" defTabSz="931811" eaLnBrk="0" hangingPunct="0">
              <a:defRPr>
                <a:solidFill>
                  <a:schemeClr val="tx1"/>
                </a:solidFill>
                <a:latin typeface="Arial" charset="0"/>
              </a:defRPr>
            </a:lvl5pPr>
            <a:lvl6pPr marL="2514461" indent="-228587" defTabSz="931811" eaLnBrk="0" fontAlgn="base" hangingPunct="0">
              <a:spcBef>
                <a:spcPct val="0"/>
              </a:spcBef>
              <a:spcAft>
                <a:spcPct val="0"/>
              </a:spcAft>
              <a:defRPr>
                <a:solidFill>
                  <a:schemeClr val="tx1"/>
                </a:solidFill>
                <a:latin typeface="Arial" charset="0"/>
              </a:defRPr>
            </a:lvl6pPr>
            <a:lvl7pPr marL="2971635" indent="-228587" defTabSz="931811" eaLnBrk="0" fontAlgn="base" hangingPunct="0">
              <a:spcBef>
                <a:spcPct val="0"/>
              </a:spcBef>
              <a:spcAft>
                <a:spcPct val="0"/>
              </a:spcAft>
              <a:defRPr>
                <a:solidFill>
                  <a:schemeClr val="tx1"/>
                </a:solidFill>
                <a:latin typeface="Arial" charset="0"/>
              </a:defRPr>
            </a:lvl7pPr>
            <a:lvl8pPr marL="3428811" indent="-228587" defTabSz="931811" eaLnBrk="0" fontAlgn="base" hangingPunct="0">
              <a:spcBef>
                <a:spcPct val="0"/>
              </a:spcBef>
              <a:spcAft>
                <a:spcPct val="0"/>
              </a:spcAft>
              <a:defRPr>
                <a:solidFill>
                  <a:schemeClr val="tx1"/>
                </a:solidFill>
                <a:latin typeface="Arial" charset="0"/>
              </a:defRPr>
            </a:lvl8pPr>
            <a:lvl9pPr marL="3885985" indent="-228587" defTabSz="931811" eaLnBrk="0" fontAlgn="base" hangingPunct="0">
              <a:spcBef>
                <a:spcPct val="0"/>
              </a:spcBef>
              <a:spcAft>
                <a:spcPct val="0"/>
              </a:spcAft>
              <a:defRPr>
                <a:solidFill>
                  <a:schemeClr val="tx1"/>
                </a:solidFill>
                <a:latin typeface="Arial" charset="0"/>
              </a:defRPr>
            </a:lvl9pPr>
          </a:lstStyle>
          <a:p>
            <a:pPr eaLnBrk="1" hangingPunct="1"/>
            <a:fld id="{72A524D6-0B6D-4782-8E6A-6BAAAE89FFEE}" type="slidenum">
              <a:rPr lang="en-US" smtClean="0"/>
              <a:pPr eaLnBrk="1" hangingPunct="1"/>
              <a:t>77</a:t>
            </a:fld>
            <a:endParaRPr lang="en-US" smtClean="0"/>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Potasium is the major intracellular Cation, Magnesium is the major divalent intracellular cation</a:t>
            </a:r>
          </a:p>
          <a:p>
            <a:pPr eaLnBrk="1" hangingPunct="1">
              <a:buFontTx/>
              <a:buChar char="•"/>
            </a:pPr>
            <a:r>
              <a:rPr lang="en-US" smtClean="0"/>
              <a:t>PO4 is the major intracellular anion. </a:t>
            </a:r>
          </a:p>
          <a:p>
            <a:pPr eaLnBrk="1" hangingPunct="1">
              <a:buFontTx/>
              <a:buChar char="•"/>
            </a:pPr>
            <a:r>
              <a:rPr lang="en-US" smtClean="0"/>
              <a:t>Electrolytes are shifted intracellularly with insulin secretion</a:t>
            </a:r>
          </a:p>
          <a:p>
            <a:pPr eaLnBrk="1" hangingPunct="1">
              <a:buFontTx/>
              <a:buChar char="•"/>
            </a:pPr>
            <a:r>
              <a:rPr lang="en-US" smtClean="0"/>
              <a:t>Furthermore, potassium is used to help rebuild muscle stores</a:t>
            </a:r>
          </a:p>
          <a:p>
            <a:pPr eaLnBrk="1" hangingPunct="1">
              <a:buFontTx/>
              <a:buChar char="•"/>
            </a:pPr>
            <a:r>
              <a:rPr lang="en-US" smtClean="0"/>
              <a:t>Magnesuim is used in the synthesis of lean body tissue</a:t>
            </a:r>
          </a:p>
          <a:p>
            <a:pPr eaLnBrk="1" hangingPunct="1">
              <a:buFontTx/>
              <a:buChar char="•"/>
            </a:pPr>
            <a:r>
              <a:rPr lang="en-US" smtClean="0"/>
              <a:t>Phos is used for ATP generation in the liver and skeletal muscle.</a:t>
            </a:r>
          </a:p>
          <a:p>
            <a:pPr eaLnBrk="1" hangingPunct="1">
              <a:buFontTx/>
              <a:buChar char="•"/>
            </a:pPr>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11" eaLnBrk="0" hangingPunct="0">
              <a:defRPr>
                <a:solidFill>
                  <a:schemeClr val="tx1"/>
                </a:solidFill>
                <a:latin typeface="Arial" charset="0"/>
              </a:defRPr>
            </a:lvl1pPr>
            <a:lvl2pPr marL="742909" indent="-285734" defTabSz="931811" eaLnBrk="0" hangingPunct="0">
              <a:defRPr>
                <a:solidFill>
                  <a:schemeClr val="tx1"/>
                </a:solidFill>
                <a:latin typeface="Arial" charset="0"/>
              </a:defRPr>
            </a:lvl2pPr>
            <a:lvl3pPr marL="1142937" indent="-228587" defTabSz="931811" eaLnBrk="0" hangingPunct="0">
              <a:defRPr>
                <a:solidFill>
                  <a:schemeClr val="tx1"/>
                </a:solidFill>
                <a:latin typeface="Arial" charset="0"/>
              </a:defRPr>
            </a:lvl3pPr>
            <a:lvl4pPr marL="1600111" indent="-228587" defTabSz="931811" eaLnBrk="0" hangingPunct="0">
              <a:defRPr>
                <a:solidFill>
                  <a:schemeClr val="tx1"/>
                </a:solidFill>
                <a:latin typeface="Arial" charset="0"/>
              </a:defRPr>
            </a:lvl4pPr>
            <a:lvl5pPr marL="2057287" indent="-228587" defTabSz="931811" eaLnBrk="0" hangingPunct="0">
              <a:defRPr>
                <a:solidFill>
                  <a:schemeClr val="tx1"/>
                </a:solidFill>
                <a:latin typeface="Arial" charset="0"/>
              </a:defRPr>
            </a:lvl5pPr>
            <a:lvl6pPr marL="2514461" indent="-228587" defTabSz="931811" eaLnBrk="0" fontAlgn="base" hangingPunct="0">
              <a:spcBef>
                <a:spcPct val="0"/>
              </a:spcBef>
              <a:spcAft>
                <a:spcPct val="0"/>
              </a:spcAft>
              <a:defRPr>
                <a:solidFill>
                  <a:schemeClr val="tx1"/>
                </a:solidFill>
                <a:latin typeface="Arial" charset="0"/>
              </a:defRPr>
            </a:lvl6pPr>
            <a:lvl7pPr marL="2971635" indent="-228587" defTabSz="931811" eaLnBrk="0" fontAlgn="base" hangingPunct="0">
              <a:spcBef>
                <a:spcPct val="0"/>
              </a:spcBef>
              <a:spcAft>
                <a:spcPct val="0"/>
              </a:spcAft>
              <a:defRPr>
                <a:solidFill>
                  <a:schemeClr val="tx1"/>
                </a:solidFill>
                <a:latin typeface="Arial" charset="0"/>
              </a:defRPr>
            </a:lvl7pPr>
            <a:lvl8pPr marL="3428811" indent="-228587" defTabSz="931811" eaLnBrk="0" fontAlgn="base" hangingPunct="0">
              <a:spcBef>
                <a:spcPct val="0"/>
              </a:spcBef>
              <a:spcAft>
                <a:spcPct val="0"/>
              </a:spcAft>
              <a:defRPr>
                <a:solidFill>
                  <a:schemeClr val="tx1"/>
                </a:solidFill>
                <a:latin typeface="Arial" charset="0"/>
              </a:defRPr>
            </a:lvl8pPr>
            <a:lvl9pPr marL="3885985" indent="-228587" defTabSz="931811" eaLnBrk="0" fontAlgn="base" hangingPunct="0">
              <a:spcBef>
                <a:spcPct val="0"/>
              </a:spcBef>
              <a:spcAft>
                <a:spcPct val="0"/>
              </a:spcAft>
              <a:defRPr>
                <a:solidFill>
                  <a:schemeClr val="tx1"/>
                </a:solidFill>
                <a:latin typeface="Arial" charset="0"/>
              </a:defRPr>
            </a:lvl9pPr>
          </a:lstStyle>
          <a:p>
            <a:pPr eaLnBrk="1" hangingPunct="1"/>
            <a:fld id="{0442AD10-65C0-4913-983E-2551829B6962}" type="slidenum">
              <a:rPr lang="en-US" smtClean="0"/>
              <a:pPr eaLnBrk="1" hangingPunct="1"/>
              <a:t>78</a:t>
            </a:fld>
            <a:endParaRPr lang="en-US" smtClean="0"/>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Term first described in WWII with holocaust victims that were severely malnourished.  Complications included hypertension, seizures, cardiac complications, coma, and death. These complicati</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11" eaLnBrk="0" hangingPunct="0">
              <a:defRPr>
                <a:solidFill>
                  <a:schemeClr val="tx1"/>
                </a:solidFill>
                <a:latin typeface="Arial" charset="0"/>
              </a:defRPr>
            </a:lvl1pPr>
            <a:lvl2pPr marL="742909" indent="-285734" defTabSz="931811" eaLnBrk="0" hangingPunct="0">
              <a:defRPr>
                <a:solidFill>
                  <a:schemeClr val="tx1"/>
                </a:solidFill>
                <a:latin typeface="Arial" charset="0"/>
              </a:defRPr>
            </a:lvl2pPr>
            <a:lvl3pPr marL="1142937" indent="-228587" defTabSz="931811" eaLnBrk="0" hangingPunct="0">
              <a:defRPr>
                <a:solidFill>
                  <a:schemeClr val="tx1"/>
                </a:solidFill>
                <a:latin typeface="Arial" charset="0"/>
              </a:defRPr>
            </a:lvl3pPr>
            <a:lvl4pPr marL="1600111" indent="-228587" defTabSz="931811" eaLnBrk="0" hangingPunct="0">
              <a:defRPr>
                <a:solidFill>
                  <a:schemeClr val="tx1"/>
                </a:solidFill>
                <a:latin typeface="Arial" charset="0"/>
              </a:defRPr>
            </a:lvl4pPr>
            <a:lvl5pPr marL="2057287" indent="-228587" defTabSz="931811" eaLnBrk="0" hangingPunct="0">
              <a:defRPr>
                <a:solidFill>
                  <a:schemeClr val="tx1"/>
                </a:solidFill>
                <a:latin typeface="Arial" charset="0"/>
              </a:defRPr>
            </a:lvl5pPr>
            <a:lvl6pPr marL="2514461" indent="-228587" defTabSz="931811" eaLnBrk="0" fontAlgn="base" hangingPunct="0">
              <a:spcBef>
                <a:spcPct val="0"/>
              </a:spcBef>
              <a:spcAft>
                <a:spcPct val="0"/>
              </a:spcAft>
              <a:defRPr>
                <a:solidFill>
                  <a:schemeClr val="tx1"/>
                </a:solidFill>
                <a:latin typeface="Arial" charset="0"/>
              </a:defRPr>
            </a:lvl6pPr>
            <a:lvl7pPr marL="2971635" indent="-228587" defTabSz="931811" eaLnBrk="0" fontAlgn="base" hangingPunct="0">
              <a:spcBef>
                <a:spcPct val="0"/>
              </a:spcBef>
              <a:spcAft>
                <a:spcPct val="0"/>
              </a:spcAft>
              <a:defRPr>
                <a:solidFill>
                  <a:schemeClr val="tx1"/>
                </a:solidFill>
                <a:latin typeface="Arial" charset="0"/>
              </a:defRPr>
            </a:lvl7pPr>
            <a:lvl8pPr marL="3428811" indent="-228587" defTabSz="931811" eaLnBrk="0" fontAlgn="base" hangingPunct="0">
              <a:spcBef>
                <a:spcPct val="0"/>
              </a:spcBef>
              <a:spcAft>
                <a:spcPct val="0"/>
              </a:spcAft>
              <a:defRPr>
                <a:solidFill>
                  <a:schemeClr val="tx1"/>
                </a:solidFill>
                <a:latin typeface="Arial" charset="0"/>
              </a:defRPr>
            </a:lvl8pPr>
            <a:lvl9pPr marL="3885985" indent="-228587" defTabSz="931811" eaLnBrk="0" fontAlgn="base" hangingPunct="0">
              <a:spcBef>
                <a:spcPct val="0"/>
              </a:spcBef>
              <a:spcAft>
                <a:spcPct val="0"/>
              </a:spcAft>
              <a:defRPr>
                <a:solidFill>
                  <a:schemeClr val="tx1"/>
                </a:solidFill>
                <a:latin typeface="Arial" charset="0"/>
              </a:defRPr>
            </a:lvl9pPr>
          </a:lstStyle>
          <a:p>
            <a:pPr eaLnBrk="1" hangingPunct="1"/>
            <a:fld id="{A5CBF8A3-F1B0-4F5A-854D-81FD5DE6DFFE}" type="slidenum">
              <a:rPr lang="en-US" smtClean="0"/>
              <a:pPr eaLnBrk="1" hangingPunct="1"/>
              <a:t>80</a:t>
            </a:fld>
            <a:endParaRPr lang="en-US" smtClean="0"/>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en-US" smtClean="0"/>
          </a:p>
          <a:p>
            <a:pPr eaLnBrk="1" hangingPunct="1">
              <a:buFontTx/>
              <a:buChar char="•"/>
            </a:pPr>
            <a:r>
              <a:rPr lang="en-US" smtClean="0"/>
              <a:t>Hepatic enzymes generally decrease back to normal if the PN is discontinued</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1630</a:t>
            </a:r>
            <a:endParaRPr lang="en-US" dirty="0"/>
          </a:p>
        </p:txBody>
      </p:sp>
      <p:sp>
        <p:nvSpPr>
          <p:cNvPr id="4" name="Slide Number Placeholder 3"/>
          <p:cNvSpPr>
            <a:spLocks noGrp="1"/>
          </p:cNvSpPr>
          <p:nvPr>
            <p:ph type="sldNum" sz="quarter" idx="10"/>
          </p:nvPr>
        </p:nvSpPr>
        <p:spPr/>
        <p:txBody>
          <a:bodyPr/>
          <a:lstStyle/>
          <a:p>
            <a:fld id="{08C86DCC-406E-4572-B328-00A176B3FFBB}" type="slidenum">
              <a:rPr lang="en-US" smtClean="0"/>
              <a:pPr/>
              <a:t>81</a:t>
            </a:fld>
            <a:endParaRPr lang="en-US"/>
          </a:p>
        </p:txBody>
      </p:sp>
    </p:spTree>
    <p:extLst>
      <p:ext uri="{BB962C8B-B14F-4D97-AF65-F5344CB8AC3E}">
        <p14:creationId xmlns:p14="http://schemas.microsoft.com/office/powerpoint/2010/main" val="27539747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E1CA7C9-EDB0-4BE0-8971-80678E61EDC5}" type="slidenum">
              <a:rPr lang="en-US" smtClean="0"/>
              <a:pPr>
                <a:defRPr/>
              </a:pPr>
              <a:t>84</a:t>
            </a:fld>
            <a:endParaRPr lang="en-US"/>
          </a:p>
        </p:txBody>
      </p:sp>
    </p:spTree>
    <p:extLst>
      <p:ext uri="{BB962C8B-B14F-4D97-AF65-F5344CB8AC3E}">
        <p14:creationId xmlns:p14="http://schemas.microsoft.com/office/powerpoint/2010/main" val="1965168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09" indent="-285734" eaLnBrk="0" hangingPunct="0">
              <a:defRPr>
                <a:solidFill>
                  <a:schemeClr val="tx1"/>
                </a:solidFill>
                <a:latin typeface="Arial" charset="0"/>
              </a:defRPr>
            </a:lvl2pPr>
            <a:lvl3pPr marL="1142937" indent="-228587" eaLnBrk="0" hangingPunct="0">
              <a:defRPr>
                <a:solidFill>
                  <a:schemeClr val="tx1"/>
                </a:solidFill>
                <a:latin typeface="Arial" charset="0"/>
              </a:defRPr>
            </a:lvl3pPr>
            <a:lvl4pPr marL="1600111" indent="-228587" eaLnBrk="0" hangingPunct="0">
              <a:defRPr>
                <a:solidFill>
                  <a:schemeClr val="tx1"/>
                </a:solidFill>
                <a:latin typeface="Arial" charset="0"/>
              </a:defRPr>
            </a:lvl4pPr>
            <a:lvl5pPr marL="2057287" indent="-228587" eaLnBrk="0" hangingPunct="0">
              <a:defRPr>
                <a:solidFill>
                  <a:schemeClr val="tx1"/>
                </a:solidFill>
                <a:latin typeface="Arial" charset="0"/>
              </a:defRPr>
            </a:lvl5pPr>
            <a:lvl6pPr marL="2514461" indent="-228587" eaLnBrk="0" fontAlgn="base" hangingPunct="0">
              <a:spcBef>
                <a:spcPct val="0"/>
              </a:spcBef>
              <a:spcAft>
                <a:spcPct val="0"/>
              </a:spcAft>
              <a:defRPr>
                <a:solidFill>
                  <a:schemeClr val="tx1"/>
                </a:solidFill>
                <a:latin typeface="Arial" charset="0"/>
              </a:defRPr>
            </a:lvl6pPr>
            <a:lvl7pPr marL="2971635" indent="-228587" eaLnBrk="0" fontAlgn="base" hangingPunct="0">
              <a:spcBef>
                <a:spcPct val="0"/>
              </a:spcBef>
              <a:spcAft>
                <a:spcPct val="0"/>
              </a:spcAft>
              <a:defRPr>
                <a:solidFill>
                  <a:schemeClr val="tx1"/>
                </a:solidFill>
                <a:latin typeface="Arial" charset="0"/>
              </a:defRPr>
            </a:lvl7pPr>
            <a:lvl8pPr marL="3428811" indent="-228587" eaLnBrk="0" fontAlgn="base" hangingPunct="0">
              <a:spcBef>
                <a:spcPct val="0"/>
              </a:spcBef>
              <a:spcAft>
                <a:spcPct val="0"/>
              </a:spcAft>
              <a:defRPr>
                <a:solidFill>
                  <a:schemeClr val="tx1"/>
                </a:solidFill>
                <a:latin typeface="Arial" charset="0"/>
              </a:defRPr>
            </a:lvl8pPr>
            <a:lvl9pPr marL="3885985" indent="-228587" eaLnBrk="0" fontAlgn="base" hangingPunct="0">
              <a:spcBef>
                <a:spcPct val="0"/>
              </a:spcBef>
              <a:spcAft>
                <a:spcPct val="0"/>
              </a:spcAft>
              <a:defRPr>
                <a:solidFill>
                  <a:schemeClr val="tx1"/>
                </a:solidFill>
                <a:latin typeface="Arial" charset="0"/>
              </a:defRPr>
            </a:lvl9pPr>
          </a:lstStyle>
          <a:p>
            <a:pPr eaLnBrk="1" hangingPunct="1"/>
            <a:fld id="{58472B77-E365-480C-9998-FEEBB1A88E15}" type="slidenum">
              <a:rPr lang="en-US" smtClean="0"/>
              <a:pPr eaLnBrk="1" hangingPunct="1"/>
              <a:t>14</a:t>
            </a:fld>
            <a:endParaRPr lang="en-US"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Deficiency of energy intake (Marasmum) usually results in wasting of adipose tissue (subQ) fat and somatic proteins (skeletal muscle). Visceral protien (from liver) is reserved. Cachectic appearance. Typically cancer, AIDS patients have this syndrome</a:t>
            </a:r>
          </a:p>
          <a:p>
            <a:pPr eaLnBrk="1" hangingPunct="1">
              <a:buFontTx/>
              <a:buChar char="•"/>
            </a:pPr>
            <a:r>
              <a:rPr lang="en-US" smtClean="0"/>
              <a:t>Increased demand is a result of increased metabolic demand secondary to catabolic stress from trauma, infection, or burns. There is a deficiency of visceral protein, and usually results from protein deprivation in the setting of metabolic stress.</a:t>
            </a:r>
          </a:p>
          <a:p>
            <a:pPr eaLnBrk="1" hangingPunct="1">
              <a:buFontTx/>
              <a:buChar char="•"/>
            </a:pPr>
            <a:r>
              <a:rPr lang="en-US" smtClean="0"/>
              <a:t>Malnutrition is defined as any disorder of nutrition status: deficiency of nutrient intake, impaired nutrient metabolism or absorption, or over-nutrition.  </a:t>
            </a:r>
          </a:p>
          <a:p>
            <a:pPr eaLnBrk="1" hangingPunct="1">
              <a:buFontTx/>
              <a:buChar char="•"/>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09" indent="-285734" eaLnBrk="0" hangingPunct="0">
              <a:defRPr>
                <a:solidFill>
                  <a:schemeClr val="tx1"/>
                </a:solidFill>
                <a:latin typeface="Arial" charset="0"/>
              </a:defRPr>
            </a:lvl2pPr>
            <a:lvl3pPr marL="1142937" indent="-228587" eaLnBrk="0" hangingPunct="0">
              <a:defRPr>
                <a:solidFill>
                  <a:schemeClr val="tx1"/>
                </a:solidFill>
                <a:latin typeface="Arial" charset="0"/>
              </a:defRPr>
            </a:lvl3pPr>
            <a:lvl4pPr marL="1600111" indent="-228587" eaLnBrk="0" hangingPunct="0">
              <a:defRPr>
                <a:solidFill>
                  <a:schemeClr val="tx1"/>
                </a:solidFill>
                <a:latin typeface="Arial" charset="0"/>
              </a:defRPr>
            </a:lvl4pPr>
            <a:lvl5pPr marL="2057287" indent="-228587" eaLnBrk="0" hangingPunct="0">
              <a:defRPr>
                <a:solidFill>
                  <a:schemeClr val="tx1"/>
                </a:solidFill>
                <a:latin typeface="Arial" charset="0"/>
              </a:defRPr>
            </a:lvl5pPr>
            <a:lvl6pPr marL="2514461" indent="-228587" eaLnBrk="0" fontAlgn="base" hangingPunct="0">
              <a:spcBef>
                <a:spcPct val="0"/>
              </a:spcBef>
              <a:spcAft>
                <a:spcPct val="0"/>
              </a:spcAft>
              <a:defRPr>
                <a:solidFill>
                  <a:schemeClr val="tx1"/>
                </a:solidFill>
                <a:latin typeface="Arial" charset="0"/>
              </a:defRPr>
            </a:lvl6pPr>
            <a:lvl7pPr marL="2971635" indent="-228587" eaLnBrk="0" fontAlgn="base" hangingPunct="0">
              <a:spcBef>
                <a:spcPct val="0"/>
              </a:spcBef>
              <a:spcAft>
                <a:spcPct val="0"/>
              </a:spcAft>
              <a:defRPr>
                <a:solidFill>
                  <a:schemeClr val="tx1"/>
                </a:solidFill>
                <a:latin typeface="Arial" charset="0"/>
              </a:defRPr>
            </a:lvl7pPr>
            <a:lvl8pPr marL="3428811" indent="-228587" eaLnBrk="0" fontAlgn="base" hangingPunct="0">
              <a:spcBef>
                <a:spcPct val="0"/>
              </a:spcBef>
              <a:spcAft>
                <a:spcPct val="0"/>
              </a:spcAft>
              <a:defRPr>
                <a:solidFill>
                  <a:schemeClr val="tx1"/>
                </a:solidFill>
                <a:latin typeface="Arial" charset="0"/>
              </a:defRPr>
            </a:lvl8pPr>
            <a:lvl9pPr marL="3885985" indent="-228587" eaLnBrk="0" fontAlgn="base" hangingPunct="0">
              <a:spcBef>
                <a:spcPct val="0"/>
              </a:spcBef>
              <a:spcAft>
                <a:spcPct val="0"/>
              </a:spcAft>
              <a:defRPr>
                <a:solidFill>
                  <a:schemeClr val="tx1"/>
                </a:solidFill>
                <a:latin typeface="Arial" charset="0"/>
              </a:defRPr>
            </a:lvl9pPr>
          </a:lstStyle>
          <a:p>
            <a:pPr eaLnBrk="1" hangingPunct="1"/>
            <a:fld id="{CF6E3147-608F-422C-84F3-7D637A4BAE93}" type="slidenum">
              <a:rPr lang="en-US" smtClean="0"/>
              <a:pPr eaLnBrk="1" hangingPunct="1"/>
              <a:t>15</a:t>
            </a:fld>
            <a:endParaRPr lang="en-US"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Acute trauma, illness, or stress increases your body’s energy needs to repair tissues, maintain functions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09" indent="-285734" eaLnBrk="0" hangingPunct="0">
              <a:defRPr>
                <a:solidFill>
                  <a:schemeClr val="tx1"/>
                </a:solidFill>
                <a:latin typeface="Arial" charset="0"/>
              </a:defRPr>
            </a:lvl2pPr>
            <a:lvl3pPr marL="1142937" indent="-228587" eaLnBrk="0" hangingPunct="0">
              <a:defRPr>
                <a:solidFill>
                  <a:schemeClr val="tx1"/>
                </a:solidFill>
                <a:latin typeface="Arial" charset="0"/>
              </a:defRPr>
            </a:lvl3pPr>
            <a:lvl4pPr marL="1600111" indent="-228587" eaLnBrk="0" hangingPunct="0">
              <a:defRPr>
                <a:solidFill>
                  <a:schemeClr val="tx1"/>
                </a:solidFill>
                <a:latin typeface="Arial" charset="0"/>
              </a:defRPr>
            </a:lvl4pPr>
            <a:lvl5pPr marL="2057287" indent="-228587" eaLnBrk="0" hangingPunct="0">
              <a:defRPr>
                <a:solidFill>
                  <a:schemeClr val="tx1"/>
                </a:solidFill>
                <a:latin typeface="Arial" charset="0"/>
              </a:defRPr>
            </a:lvl5pPr>
            <a:lvl6pPr marL="2514461" indent="-228587" eaLnBrk="0" fontAlgn="base" hangingPunct="0">
              <a:spcBef>
                <a:spcPct val="0"/>
              </a:spcBef>
              <a:spcAft>
                <a:spcPct val="0"/>
              </a:spcAft>
              <a:defRPr>
                <a:solidFill>
                  <a:schemeClr val="tx1"/>
                </a:solidFill>
                <a:latin typeface="Arial" charset="0"/>
              </a:defRPr>
            </a:lvl6pPr>
            <a:lvl7pPr marL="2971635" indent="-228587" eaLnBrk="0" fontAlgn="base" hangingPunct="0">
              <a:spcBef>
                <a:spcPct val="0"/>
              </a:spcBef>
              <a:spcAft>
                <a:spcPct val="0"/>
              </a:spcAft>
              <a:defRPr>
                <a:solidFill>
                  <a:schemeClr val="tx1"/>
                </a:solidFill>
                <a:latin typeface="Arial" charset="0"/>
              </a:defRPr>
            </a:lvl7pPr>
            <a:lvl8pPr marL="3428811" indent="-228587" eaLnBrk="0" fontAlgn="base" hangingPunct="0">
              <a:spcBef>
                <a:spcPct val="0"/>
              </a:spcBef>
              <a:spcAft>
                <a:spcPct val="0"/>
              </a:spcAft>
              <a:defRPr>
                <a:solidFill>
                  <a:schemeClr val="tx1"/>
                </a:solidFill>
                <a:latin typeface="Arial" charset="0"/>
              </a:defRPr>
            </a:lvl8pPr>
            <a:lvl9pPr marL="3885985" indent="-228587" eaLnBrk="0" fontAlgn="base" hangingPunct="0">
              <a:spcBef>
                <a:spcPct val="0"/>
              </a:spcBef>
              <a:spcAft>
                <a:spcPct val="0"/>
              </a:spcAft>
              <a:defRPr>
                <a:solidFill>
                  <a:schemeClr val="tx1"/>
                </a:solidFill>
                <a:latin typeface="Arial" charset="0"/>
              </a:defRPr>
            </a:lvl9pPr>
          </a:lstStyle>
          <a:p>
            <a:pPr eaLnBrk="1" hangingPunct="1"/>
            <a:fld id="{1F15951C-F8BA-4740-BB19-14AD5D4909AA}" type="slidenum">
              <a:rPr lang="en-US" smtClean="0"/>
              <a:pPr eaLnBrk="1" hangingPunct="1"/>
              <a:t>17</a:t>
            </a:fld>
            <a:endParaRPr lang="en-US"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dirty="0" smtClean="0"/>
              <a:t>Nutritional screening is a tool used to identify patients that may be candidates for a more formal nutritional assessment. It is a good idea to assess elderly patients as they are at higher risk of malnutrition secondary to commonly found comorbidities: eating/swallowing difficulties, depression, decreased appetite, functional disabilities, impaired taste and smell.  </a:t>
            </a:r>
          </a:p>
          <a:p>
            <a:pPr eaLnBrk="1" hangingPunct="1">
              <a:buFontTx/>
              <a:buChar char="•"/>
            </a:pPr>
            <a:r>
              <a:rPr lang="en-US" dirty="0" smtClean="0"/>
              <a:t>Patient history- history of medical conditions that can lead to/cause malnutrition (as stated above). Also may include a recent history of severe diarrhea and/or vomiting, speech/swallowing difficulty, arthritis, weakness or muscle pain, weight loss, anorexia, decreased </a:t>
            </a:r>
            <a:r>
              <a:rPr lang="en-US" dirty="0" err="1" smtClean="0"/>
              <a:t>po</a:t>
            </a:r>
            <a:r>
              <a:rPr lang="en-US" dirty="0" smtClean="0"/>
              <a:t> intake.</a:t>
            </a:r>
          </a:p>
          <a:p>
            <a:pPr eaLnBrk="1" hangingPunct="1">
              <a:buFontTx/>
              <a:buChar char="•"/>
            </a:pPr>
            <a:r>
              <a:rPr lang="en-US" dirty="0" smtClean="0"/>
              <a:t>Dietary habits- anorexia, bulimia, dietary supplements (Ensure, glucerna, </a:t>
            </a:r>
            <a:r>
              <a:rPr lang="en-US" dirty="0" err="1" smtClean="0"/>
              <a:t>etc</a:t>
            </a:r>
            <a:r>
              <a:rPr lang="en-US" dirty="0" smtClean="0"/>
              <a:t>)</a:t>
            </a:r>
          </a:p>
          <a:p>
            <a:pPr eaLnBrk="1" hangingPunct="1">
              <a:buFontTx/>
              <a:buChar char="•"/>
            </a:pPr>
            <a:r>
              <a:rPr lang="en-US" dirty="0" smtClean="0"/>
              <a:t>Social History- EtOH abuse (prone to nutritional disorders and vitamin/mineral deficiencies secondary to poor intake, specifically thiamine and folate)   </a:t>
            </a:r>
          </a:p>
          <a:p>
            <a:pPr eaLnBrk="1" hangingPunct="1">
              <a:buFontTx/>
              <a:buChar char="•"/>
            </a:pPr>
            <a:r>
              <a:rPr lang="en-US" dirty="0" smtClean="0"/>
              <a:t>Medications – use of laxatives, GI motility agents, diuretics. Altered appetite, taste, absorption, or metabolism of nutrients. </a:t>
            </a:r>
          </a:p>
          <a:p>
            <a:pPr eaLnBrk="1" hangingPunct="1"/>
            <a:r>
              <a:rPr lang="en-US" dirty="0" smtClean="0"/>
              <a:t>Physical Exam</a:t>
            </a:r>
          </a:p>
          <a:p>
            <a:pPr eaLnBrk="1" hangingPunct="1">
              <a:buFontTx/>
              <a:buChar char="•"/>
            </a:pPr>
            <a:r>
              <a:rPr lang="en-US" dirty="0" smtClean="0"/>
              <a:t>Fluid status- edema, ascites may be a sign of low albumin. Dehydration may be a sign of poor PO intake</a:t>
            </a:r>
          </a:p>
          <a:p>
            <a:pPr eaLnBrk="1" hangingPunct="1">
              <a:buFontTx/>
              <a:buChar char="•"/>
            </a:pPr>
            <a:r>
              <a:rPr lang="en-US" dirty="0" smtClean="0"/>
              <a:t>Skin changes – “dermatitis,” thin, scaly, shiny skin, pigmentation, turgor</a:t>
            </a:r>
          </a:p>
          <a:p>
            <a:pPr eaLnBrk="1" hangingPunct="1">
              <a:buFontTx/>
              <a:buChar char="•"/>
            </a:pPr>
            <a:r>
              <a:rPr lang="en-US" dirty="0" smtClean="0"/>
              <a:t>Mouth – mucous membranes, glossitis (iron deficiency anemia, pernicious anemia), cheilosis (cracking, fissures in the mouth, usually at the corners usually associated with riboflavin (B2) deficiency)</a:t>
            </a:r>
          </a:p>
          <a:p>
            <a:pPr eaLnBrk="1" hangingPunct="1"/>
            <a:r>
              <a:rPr lang="en-US" dirty="0" smtClean="0"/>
              <a:t>Anthropometrics</a:t>
            </a:r>
          </a:p>
          <a:p>
            <a:pPr eaLnBrk="1" hangingPunct="1">
              <a:buFontTx/>
              <a:buChar char="•"/>
            </a:pPr>
            <a:r>
              <a:rPr lang="en-US" dirty="0" err="1" smtClean="0"/>
              <a:t>SubQ</a:t>
            </a:r>
            <a:r>
              <a:rPr lang="en-US" dirty="0" smtClean="0"/>
              <a:t> fat is measured by triceps or subscapular skin fold thickness measurement. Somatic (skeletal) muscle mass is estimated by measuring mid-arm circumference and calculating arm muscle circumference. Good tools to use for long tern nutritional assessment, not reliable in the acute care hospital setting. (changes in SQ fat may not be proportional to changes in weight, and edema can result in inflated values for skin fold thickness and mid-arm circumference.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09" indent="-285734" eaLnBrk="0" hangingPunct="0">
              <a:defRPr>
                <a:solidFill>
                  <a:schemeClr val="tx1"/>
                </a:solidFill>
                <a:latin typeface="Arial" charset="0"/>
              </a:defRPr>
            </a:lvl2pPr>
            <a:lvl3pPr marL="1142937" indent="-228587" eaLnBrk="0" hangingPunct="0">
              <a:defRPr>
                <a:solidFill>
                  <a:schemeClr val="tx1"/>
                </a:solidFill>
                <a:latin typeface="Arial" charset="0"/>
              </a:defRPr>
            </a:lvl3pPr>
            <a:lvl4pPr marL="1600111" indent="-228587" eaLnBrk="0" hangingPunct="0">
              <a:defRPr>
                <a:solidFill>
                  <a:schemeClr val="tx1"/>
                </a:solidFill>
                <a:latin typeface="Arial" charset="0"/>
              </a:defRPr>
            </a:lvl4pPr>
            <a:lvl5pPr marL="2057287" indent="-228587" eaLnBrk="0" hangingPunct="0">
              <a:defRPr>
                <a:solidFill>
                  <a:schemeClr val="tx1"/>
                </a:solidFill>
                <a:latin typeface="Arial" charset="0"/>
              </a:defRPr>
            </a:lvl5pPr>
            <a:lvl6pPr marL="2514461" indent="-228587" eaLnBrk="0" fontAlgn="base" hangingPunct="0">
              <a:spcBef>
                <a:spcPct val="0"/>
              </a:spcBef>
              <a:spcAft>
                <a:spcPct val="0"/>
              </a:spcAft>
              <a:defRPr>
                <a:solidFill>
                  <a:schemeClr val="tx1"/>
                </a:solidFill>
                <a:latin typeface="Arial" charset="0"/>
              </a:defRPr>
            </a:lvl6pPr>
            <a:lvl7pPr marL="2971635" indent="-228587" eaLnBrk="0" fontAlgn="base" hangingPunct="0">
              <a:spcBef>
                <a:spcPct val="0"/>
              </a:spcBef>
              <a:spcAft>
                <a:spcPct val="0"/>
              </a:spcAft>
              <a:defRPr>
                <a:solidFill>
                  <a:schemeClr val="tx1"/>
                </a:solidFill>
                <a:latin typeface="Arial" charset="0"/>
              </a:defRPr>
            </a:lvl7pPr>
            <a:lvl8pPr marL="3428811" indent="-228587" eaLnBrk="0" fontAlgn="base" hangingPunct="0">
              <a:spcBef>
                <a:spcPct val="0"/>
              </a:spcBef>
              <a:spcAft>
                <a:spcPct val="0"/>
              </a:spcAft>
              <a:defRPr>
                <a:solidFill>
                  <a:schemeClr val="tx1"/>
                </a:solidFill>
                <a:latin typeface="Arial" charset="0"/>
              </a:defRPr>
            </a:lvl8pPr>
            <a:lvl9pPr marL="3885985" indent="-228587" eaLnBrk="0" fontAlgn="base" hangingPunct="0">
              <a:spcBef>
                <a:spcPct val="0"/>
              </a:spcBef>
              <a:spcAft>
                <a:spcPct val="0"/>
              </a:spcAft>
              <a:defRPr>
                <a:solidFill>
                  <a:schemeClr val="tx1"/>
                </a:solidFill>
                <a:latin typeface="Arial" charset="0"/>
              </a:defRPr>
            </a:lvl9pPr>
          </a:lstStyle>
          <a:p>
            <a:pPr eaLnBrk="1" hangingPunct="1"/>
            <a:fld id="{8F928D78-B7E0-441F-AF0A-54866BBCF2DF}" type="slidenum">
              <a:rPr lang="en-US" smtClean="0"/>
              <a:pPr eaLnBrk="1" hangingPunct="1"/>
              <a:t>18</a:t>
            </a:fld>
            <a:endParaRPr lang="en-US"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Change in body weight – loss of &gt;10% body weight within 6 months is considered severe and has been associated with poor clinical outcomes. Loss of &gt;5% in a month is also considered severe. Weight is relevant, but change in body weight is better because it is more specific to the patient, rather than a control population.  Weight may not be as reliable as other measures because it can vary with fluid status (edema, dehydration).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626499-1AC2-44B7-9669-A7E9BFBDE67A}" type="datetime1">
              <a:rPr lang="en-US" smtClean="0"/>
              <a:t>2/11/14</a:t>
            </a:fld>
            <a:endParaRPr lang="en-US"/>
          </a:p>
        </p:txBody>
      </p:sp>
      <p:sp>
        <p:nvSpPr>
          <p:cNvPr id="5" name="Footer Placeholder 4"/>
          <p:cNvSpPr>
            <a:spLocks noGrp="1"/>
          </p:cNvSpPr>
          <p:nvPr>
            <p:ph type="ftr" sz="quarter" idx="11"/>
          </p:nvPr>
        </p:nvSpPr>
        <p:spPr/>
        <p:txBody>
          <a:bodyPr/>
          <a:lstStyle/>
          <a:p>
            <a:r>
              <a:rPr lang="en-US" smtClean="0"/>
              <a:t>Lawrence Carey, PharmD - TUSP 2014</a:t>
            </a:r>
            <a:endParaRPr lang="en-US"/>
          </a:p>
        </p:txBody>
      </p:sp>
      <p:sp>
        <p:nvSpPr>
          <p:cNvPr id="6" name="Slide Number Placeholder 5"/>
          <p:cNvSpPr>
            <a:spLocks noGrp="1"/>
          </p:cNvSpPr>
          <p:nvPr>
            <p:ph type="sldNum" sz="quarter" idx="12"/>
          </p:nvPr>
        </p:nvSpPr>
        <p:spPr/>
        <p:txBody>
          <a:bodyPr/>
          <a:lstStyle/>
          <a:p>
            <a:fld id="{071E6EE5-27B8-4630-8F7E-7016F522673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27AD65-2C2E-41DF-8B79-5C589BEA711A}" type="datetime1">
              <a:rPr lang="en-US" smtClean="0"/>
              <a:t>2/11/14</a:t>
            </a:fld>
            <a:endParaRPr lang="en-US"/>
          </a:p>
        </p:txBody>
      </p:sp>
      <p:sp>
        <p:nvSpPr>
          <p:cNvPr id="5" name="Footer Placeholder 4"/>
          <p:cNvSpPr>
            <a:spLocks noGrp="1"/>
          </p:cNvSpPr>
          <p:nvPr>
            <p:ph type="ftr" sz="quarter" idx="11"/>
          </p:nvPr>
        </p:nvSpPr>
        <p:spPr/>
        <p:txBody>
          <a:bodyPr/>
          <a:lstStyle/>
          <a:p>
            <a:r>
              <a:rPr lang="en-US" smtClean="0"/>
              <a:t>Lawrence Carey, PharmD - TUSP 2014</a:t>
            </a:r>
            <a:endParaRPr lang="en-US"/>
          </a:p>
        </p:txBody>
      </p:sp>
      <p:sp>
        <p:nvSpPr>
          <p:cNvPr id="6" name="Slide Number Placeholder 5"/>
          <p:cNvSpPr>
            <a:spLocks noGrp="1"/>
          </p:cNvSpPr>
          <p:nvPr>
            <p:ph type="sldNum" sz="quarter" idx="12"/>
          </p:nvPr>
        </p:nvSpPr>
        <p:spPr/>
        <p:txBody>
          <a:bodyPr/>
          <a:lstStyle/>
          <a:p>
            <a:fld id="{071E6EE5-27B8-4630-8F7E-7016F52267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2BE117-13BB-4637-9F29-D91EC76EC840}" type="datetime1">
              <a:rPr lang="en-US" smtClean="0"/>
              <a:t>2/11/14</a:t>
            </a:fld>
            <a:endParaRPr lang="en-US"/>
          </a:p>
        </p:txBody>
      </p:sp>
      <p:sp>
        <p:nvSpPr>
          <p:cNvPr id="5" name="Footer Placeholder 4"/>
          <p:cNvSpPr>
            <a:spLocks noGrp="1"/>
          </p:cNvSpPr>
          <p:nvPr>
            <p:ph type="ftr" sz="quarter" idx="11"/>
          </p:nvPr>
        </p:nvSpPr>
        <p:spPr/>
        <p:txBody>
          <a:bodyPr/>
          <a:lstStyle/>
          <a:p>
            <a:r>
              <a:rPr lang="en-US" smtClean="0"/>
              <a:t>Lawrence Carey, PharmD - TUSP 2014</a:t>
            </a:r>
            <a:endParaRPr lang="en-US"/>
          </a:p>
        </p:txBody>
      </p:sp>
      <p:sp>
        <p:nvSpPr>
          <p:cNvPr id="6" name="Slide Number Placeholder 5"/>
          <p:cNvSpPr>
            <a:spLocks noGrp="1"/>
          </p:cNvSpPr>
          <p:nvPr>
            <p:ph type="sldNum" sz="quarter" idx="12"/>
          </p:nvPr>
        </p:nvSpPr>
        <p:spPr/>
        <p:txBody>
          <a:bodyPr/>
          <a:lstStyle/>
          <a:p>
            <a:fld id="{071E6EE5-27B8-4630-8F7E-7016F522673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9445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47800"/>
            <a:ext cx="84582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4038600"/>
            <a:ext cx="84582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6EF90340-68B8-40F5-A1CD-AFB57907EEE1}" type="slidenum">
              <a:rPr lang="en-US"/>
              <a:pPr>
                <a:defRPr/>
              </a:pPr>
              <a:t>‹#›</a:t>
            </a:fld>
            <a:endParaRPr lang="en-US"/>
          </a:p>
        </p:txBody>
      </p:sp>
    </p:spTree>
    <p:extLst>
      <p:ext uri="{BB962C8B-B14F-4D97-AF65-F5344CB8AC3E}">
        <p14:creationId xmlns:p14="http://schemas.microsoft.com/office/powerpoint/2010/main" val="2616960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9445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47800"/>
            <a:ext cx="41529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2500" y="1447800"/>
            <a:ext cx="41529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EADADE5E-1B4B-43C1-A36F-A38500534DA4}" type="slidenum">
              <a:rPr lang="en-US"/>
              <a:pPr>
                <a:defRPr/>
              </a:pPr>
              <a:t>‹#›</a:t>
            </a:fld>
            <a:endParaRPr lang="en-US"/>
          </a:p>
        </p:txBody>
      </p:sp>
    </p:spTree>
    <p:extLst>
      <p:ext uri="{BB962C8B-B14F-4D97-AF65-F5344CB8AC3E}">
        <p14:creationId xmlns:p14="http://schemas.microsoft.com/office/powerpoint/2010/main" val="3238903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9445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47800"/>
            <a:ext cx="41529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62500" y="1447800"/>
            <a:ext cx="41529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62500" y="4038600"/>
            <a:ext cx="41529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10"/>
          </p:nvPr>
        </p:nvSpPr>
        <p:spPr>
          <a:ln/>
        </p:spPr>
        <p:txBody>
          <a:bodyPr/>
          <a:lstStyle>
            <a:lvl1pPr>
              <a:defRPr/>
            </a:lvl1pPr>
          </a:lstStyle>
          <a:p>
            <a:pPr>
              <a:defRPr/>
            </a:pPr>
            <a:fld id="{624D9AFF-D504-42A8-B5CA-A98373CED60E}" type="slidenum">
              <a:rPr lang="en-US"/>
              <a:pPr>
                <a:defRPr/>
              </a:pPr>
              <a:t>‹#›</a:t>
            </a:fld>
            <a:endParaRPr lang="en-US"/>
          </a:p>
        </p:txBody>
      </p:sp>
    </p:spTree>
    <p:extLst>
      <p:ext uri="{BB962C8B-B14F-4D97-AF65-F5344CB8AC3E}">
        <p14:creationId xmlns:p14="http://schemas.microsoft.com/office/powerpoint/2010/main" val="3728978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944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47800"/>
            <a:ext cx="8458200" cy="5029200"/>
          </a:xfrm>
        </p:spPr>
        <p:txBody>
          <a:bodyPr/>
          <a:lstStyle/>
          <a:p>
            <a:pPr lvl="0"/>
            <a:endParaRPr lang="en-US" noProof="0" smtClean="0"/>
          </a:p>
        </p:txBody>
      </p:sp>
      <p:sp>
        <p:nvSpPr>
          <p:cNvPr id="4" name="Rectangle 6"/>
          <p:cNvSpPr>
            <a:spLocks noGrp="1" noChangeArrowheads="1"/>
          </p:cNvSpPr>
          <p:nvPr>
            <p:ph type="sldNum" sz="quarter" idx="10"/>
          </p:nvPr>
        </p:nvSpPr>
        <p:spPr>
          <a:ln/>
        </p:spPr>
        <p:txBody>
          <a:bodyPr/>
          <a:lstStyle>
            <a:lvl1pPr>
              <a:defRPr/>
            </a:lvl1pPr>
          </a:lstStyle>
          <a:p>
            <a:pPr>
              <a:defRPr/>
            </a:pPr>
            <a:fld id="{FB3BD4B4-C2BF-4904-BCE4-55FFD6EF1328}" type="slidenum">
              <a:rPr lang="en-US"/>
              <a:pPr>
                <a:defRPr/>
              </a:pPr>
              <a:t>‹#›</a:t>
            </a:fld>
            <a:endParaRPr lang="en-US"/>
          </a:p>
        </p:txBody>
      </p:sp>
    </p:spTree>
    <p:extLst>
      <p:ext uri="{BB962C8B-B14F-4D97-AF65-F5344CB8AC3E}">
        <p14:creationId xmlns:p14="http://schemas.microsoft.com/office/powerpoint/2010/main" val="1549005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FFF0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3FE67A-BDF3-4D7E-B37A-9B386A16DF2A}" type="datetime1">
              <a:rPr lang="en-US" smtClean="0"/>
              <a:t>2/11/14</a:t>
            </a:fld>
            <a:endParaRPr lang="en-US"/>
          </a:p>
        </p:txBody>
      </p:sp>
      <p:sp>
        <p:nvSpPr>
          <p:cNvPr id="5" name="Footer Placeholder 4"/>
          <p:cNvSpPr>
            <a:spLocks noGrp="1"/>
          </p:cNvSpPr>
          <p:nvPr>
            <p:ph type="ftr" sz="quarter" idx="11"/>
          </p:nvPr>
        </p:nvSpPr>
        <p:spPr/>
        <p:txBody>
          <a:bodyPr/>
          <a:lstStyle/>
          <a:p>
            <a:r>
              <a:rPr lang="en-US" smtClean="0"/>
              <a:t>Lawrence Carey, PharmD - TUSP 2014</a:t>
            </a:r>
            <a:endParaRPr lang="en-US"/>
          </a:p>
        </p:txBody>
      </p:sp>
      <p:sp>
        <p:nvSpPr>
          <p:cNvPr id="6" name="Slide Number Placeholder 5"/>
          <p:cNvSpPr>
            <a:spLocks noGrp="1"/>
          </p:cNvSpPr>
          <p:nvPr>
            <p:ph type="sldNum" sz="quarter" idx="12"/>
          </p:nvPr>
        </p:nvSpPr>
        <p:spPr/>
        <p:txBody>
          <a:bodyPr/>
          <a:lstStyle/>
          <a:p>
            <a:fld id="{071E6EE5-27B8-4630-8F7E-7016F522673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910ACF-93FB-43C2-9CCD-B2FC84C69743}" type="datetime1">
              <a:rPr lang="en-US" smtClean="0"/>
              <a:t>2/11/14</a:t>
            </a:fld>
            <a:endParaRPr lang="en-US"/>
          </a:p>
        </p:txBody>
      </p:sp>
      <p:sp>
        <p:nvSpPr>
          <p:cNvPr id="5" name="Footer Placeholder 4"/>
          <p:cNvSpPr>
            <a:spLocks noGrp="1"/>
          </p:cNvSpPr>
          <p:nvPr>
            <p:ph type="ftr" sz="quarter" idx="11"/>
          </p:nvPr>
        </p:nvSpPr>
        <p:spPr/>
        <p:txBody>
          <a:bodyPr/>
          <a:lstStyle/>
          <a:p>
            <a:r>
              <a:rPr lang="en-US" smtClean="0"/>
              <a:t>Lawrence Carey, PharmD - TUSP 2014</a:t>
            </a:r>
            <a:endParaRPr lang="en-US"/>
          </a:p>
        </p:txBody>
      </p:sp>
      <p:sp>
        <p:nvSpPr>
          <p:cNvPr id="6" name="Slide Number Placeholder 5"/>
          <p:cNvSpPr>
            <a:spLocks noGrp="1"/>
          </p:cNvSpPr>
          <p:nvPr>
            <p:ph type="sldNum" sz="quarter" idx="12"/>
          </p:nvPr>
        </p:nvSpPr>
        <p:spPr/>
        <p:txBody>
          <a:bodyPr/>
          <a:lstStyle/>
          <a:p>
            <a:fld id="{071E6EE5-27B8-4630-8F7E-7016F522673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D9AB0C-0CB6-4552-B9B1-A4E0E48B7945}" type="datetime1">
              <a:rPr lang="en-US" smtClean="0"/>
              <a:t>2/11/14</a:t>
            </a:fld>
            <a:endParaRPr lang="en-US"/>
          </a:p>
        </p:txBody>
      </p:sp>
      <p:sp>
        <p:nvSpPr>
          <p:cNvPr id="6" name="Footer Placeholder 5"/>
          <p:cNvSpPr>
            <a:spLocks noGrp="1"/>
          </p:cNvSpPr>
          <p:nvPr>
            <p:ph type="ftr" sz="quarter" idx="11"/>
          </p:nvPr>
        </p:nvSpPr>
        <p:spPr/>
        <p:txBody>
          <a:bodyPr/>
          <a:lstStyle/>
          <a:p>
            <a:r>
              <a:rPr lang="en-US" smtClean="0"/>
              <a:t>Lawrence Carey, PharmD - TUSP 2014</a:t>
            </a:r>
            <a:endParaRPr lang="en-US"/>
          </a:p>
        </p:txBody>
      </p:sp>
      <p:sp>
        <p:nvSpPr>
          <p:cNvPr id="7" name="Slide Number Placeholder 6"/>
          <p:cNvSpPr>
            <a:spLocks noGrp="1"/>
          </p:cNvSpPr>
          <p:nvPr>
            <p:ph type="sldNum" sz="quarter" idx="12"/>
          </p:nvPr>
        </p:nvSpPr>
        <p:spPr/>
        <p:txBody>
          <a:bodyPr/>
          <a:lstStyle/>
          <a:p>
            <a:fld id="{071E6EE5-27B8-4630-8F7E-7016F522673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F587EC-4BF8-4175-8023-BD6019ACDFDE}" type="datetime1">
              <a:rPr lang="en-US" smtClean="0"/>
              <a:t>2/11/14</a:t>
            </a:fld>
            <a:endParaRPr lang="en-US"/>
          </a:p>
        </p:txBody>
      </p:sp>
      <p:sp>
        <p:nvSpPr>
          <p:cNvPr id="8" name="Footer Placeholder 7"/>
          <p:cNvSpPr>
            <a:spLocks noGrp="1"/>
          </p:cNvSpPr>
          <p:nvPr>
            <p:ph type="ftr" sz="quarter" idx="11"/>
          </p:nvPr>
        </p:nvSpPr>
        <p:spPr/>
        <p:txBody>
          <a:bodyPr/>
          <a:lstStyle/>
          <a:p>
            <a:r>
              <a:rPr lang="en-US" smtClean="0"/>
              <a:t>Lawrence Carey, PharmD - TUSP 2014</a:t>
            </a:r>
            <a:endParaRPr lang="en-US"/>
          </a:p>
        </p:txBody>
      </p:sp>
      <p:sp>
        <p:nvSpPr>
          <p:cNvPr id="9" name="Slide Number Placeholder 8"/>
          <p:cNvSpPr>
            <a:spLocks noGrp="1"/>
          </p:cNvSpPr>
          <p:nvPr>
            <p:ph type="sldNum" sz="quarter" idx="12"/>
          </p:nvPr>
        </p:nvSpPr>
        <p:spPr/>
        <p:txBody>
          <a:bodyPr/>
          <a:lstStyle/>
          <a:p>
            <a:fld id="{071E6EE5-27B8-4630-8F7E-7016F522673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2CC38C-01EF-4382-8BCB-E28F7609429C}" type="datetime1">
              <a:rPr lang="en-US" smtClean="0"/>
              <a:t>2/11/14</a:t>
            </a:fld>
            <a:endParaRPr lang="en-US"/>
          </a:p>
        </p:txBody>
      </p:sp>
      <p:sp>
        <p:nvSpPr>
          <p:cNvPr id="4" name="Footer Placeholder 3"/>
          <p:cNvSpPr>
            <a:spLocks noGrp="1"/>
          </p:cNvSpPr>
          <p:nvPr>
            <p:ph type="ftr" sz="quarter" idx="11"/>
          </p:nvPr>
        </p:nvSpPr>
        <p:spPr/>
        <p:txBody>
          <a:bodyPr/>
          <a:lstStyle/>
          <a:p>
            <a:r>
              <a:rPr lang="en-US" smtClean="0"/>
              <a:t>Lawrence Carey, PharmD - TUSP 2014</a:t>
            </a:r>
            <a:endParaRPr lang="en-US"/>
          </a:p>
        </p:txBody>
      </p:sp>
      <p:sp>
        <p:nvSpPr>
          <p:cNvPr id="5" name="Slide Number Placeholder 4"/>
          <p:cNvSpPr>
            <a:spLocks noGrp="1"/>
          </p:cNvSpPr>
          <p:nvPr>
            <p:ph type="sldNum" sz="quarter" idx="12"/>
          </p:nvPr>
        </p:nvSpPr>
        <p:spPr/>
        <p:txBody>
          <a:bodyPr/>
          <a:lstStyle/>
          <a:p>
            <a:fld id="{071E6EE5-27B8-4630-8F7E-7016F522673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AC967B-81B6-4EA7-94BB-F8D443E3363A}" type="datetime1">
              <a:rPr lang="en-US" smtClean="0"/>
              <a:t>2/11/14</a:t>
            </a:fld>
            <a:endParaRPr lang="en-US"/>
          </a:p>
        </p:txBody>
      </p:sp>
      <p:sp>
        <p:nvSpPr>
          <p:cNvPr id="3" name="Footer Placeholder 2"/>
          <p:cNvSpPr>
            <a:spLocks noGrp="1"/>
          </p:cNvSpPr>
          <p:nvPr>
            <p:ph type="ftr" sz="quarter" idx="11"/>
          </p:nvPr>
        </p:nvSpPr>
        <p:spPr/>
        <p:txBody>
          <a:bodyPr/>
          <a:lstStyle/>
          <a:p>
            <a:r>
              <a:rPr lang="en-US" smtClean="0"/>
              <a:t>Lawrence Carey, PharmD - TUSP 2014</a:t>
            </a:r>
            <a:endParaRPr lang="en-US"/>
          </a:p>
        </p:txBody>
      </p:sp>
      <p:sp>
        <p:nvSpPr>
          <p:cNvPr id="4" name="Slide Number Placeholder 3"/>
          <p:cNvSpPr>
            <a:spLocks noGrp="1"/>
          </p:cNvSpPr>
          <p:nvPr>
            <p:ph type="sldNum" sz="quarter" idx="12"/>
          </p:nvPr>
        </p:nvSpPr>
        <p:spPr/>
        <p:txBody>
          <a:bodyPr/>
          <a:lstStyle/>
          <a:p>
            <a:fld id="{071E6EE5-27B8-4630-8F7E-7016F52267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A653B3-2F57-4E21-A0D6-2FA288E239D3}" type="datetime1">
              <a:rPr lang="en-US" smtClean="0"/>
              <a:t>2/11/14</a:t>
            </a:fld>
            <a:endParaRPr lang="en-US"/>
          </a:p>
        </p:txBody>
      </p:sp>
      <p:sp>
        <p:nvSpPr>
          <p:cNvPr id="6" name="Footer Placeholder 5"/>
          <p:cNvSpPr>
            <a:spLocks noGrp="1"/>
          </p:cNvSpPr>
          <p:nvPr>
            <p:ph type="ftr" sz="quarter" idx="11"/>
          </p:nvPr>
        </p:nvSpPr>
        <p:spPr/>
        <p:txBody>
          <a:bodyPr/>
          <a:lstStyle/>
          <a:p>
            <a:r>
              <a:rPr lang="en-US" smtClean="0"/>
              <a:t>Lawrence Carey, PharmD - TUSP 2014</a:t>
            </a:r>
            <a:endParaRPr lang="en-US"/>
          </a:p>
        </p:txBody>
      </p:sp>
      <p:sp>
        <p:nvSpPr>
          <p:cNvPr id="7" name="Slide Number Placeholder 6"/>
          <p:cNvSpPr>
            <a:spLocks noGrp="1"/>
          </p:cNvSpPr>
          <p:nvPr>
            <p:ph type="sldNum" sz="quarter" idx="12"/>
          </p:nvPr>
        </p:nvSpPr>
        <p:spPr/>
        <p:txBody>
          <a:bodyPr/>
          <a:lstStyle/>
          <a:p>
            <a:fld id="{071E6EE5-27B8-4630-8F7E-7016F522673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7DADB6-917B-4B74-994B-EBFB8F86707C}" type="datetime1">
              <a:rPr lang="en-US" smtClean="0"/>
              <a:t>2/11/14</a:t>
            </a:fld>
            <a:endParaRPr lang="en-US"/>
          </a:p>
        </p:txBody>
      </p:sp>
      <p:sp>
        <p:nvSpPr>
          <p:cNvPr id="6" name="Footer Placeholder 5"/>
          <p:cNvSpPr>
            <a:spLocks noGrp="1"/>
          </p:cNvSpPr>
          <p:nvPr>
            <p:ph type="ftr" sz="quarter" idx="11"/>
          </p:nvPr>
        </p:nvSpPr>
        <p:spPr/>
        <p:txBody>
          <a:bodyPr/>
          <a:lstStyle/>
          <a:p>
            <a:r>
              <a:rPr lang="en-US" smtClean="0"/>
              <a:t>Lawrence Carey, PharmD - TUSP 2014</a:t>
            </a:r>
            <a:endParaRPr lang="en-US"/>
          </a:p>
        </p:txBody>
      </p:sp>
      <p:sp>
        <p:nvSpPr>
          <p:cNvPr id="7" name="Slide Number Placeholder 6"/>
          <p:cNvSpPr>
            <a:spLocks noGrp="1"/>
          </p:cNvSpPr>
          <p:nvPr>
            <p:ph type="sldNum" sz="quarter" idx="12"/>
          </p:nvPr>
        </p:nvSpPr>
        <p:spPr/>
        <p:txBody>
          <a:bodyPr/>
          <a:lstStyle/>
          <a:p>
            <a:fld id="{071E6EE5-27B8-4630-8F7E-7016F522673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06627C-EC81-4FBA-858C-B71E4315FEA3}" type="datetime1">
              <a:rPr lang="en-US" smtClean="0"/>
              <a:t>2/11/14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Lawrence Carey, PharmD - TUSP 2014</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1E6EE5-27B8-4630-8F7E-7016F522673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4.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13.xml"/><Relationship Id="rId3"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7.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49.xml.rels><?xml version="1.0" encoding="UTF-8" standalone="yes"?>
<Relationships xmlns="http://schemas.openxmlformats.org/package/2006/relationships"><Relationship Id="rId3" Type="http://schemas.openxmlformats.org/officeDocument/2006/relationships/image" Target="../media/image9.wmf"/><Relationship Id="rId4" Type="http://schemas.openxmlformats.org/officeDocument/2006/relationships/image" Target="../media/image10.png"/><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5.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13.xml"/><Relationship Id="rId3"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1.xml"/></Relationships>
</file>

<file path=ppt/slides/_rels/slide6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jpeg"/><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slide" Target="slide5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58.xml"/><Relationship Id="rId4" Type="http://schemas.openxmlformats.org/officeDocument/2006/relationships/image" Target="../media/image16.jpeg"/><Relationship Id="rId1" Type="http://schemas.openxmlformats.org/officeDocument/2006/relationships/tags" Target="../tags/tag13.xml"/><Relationship Id="rId2"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rgbClr val="FFFF00"/>
                </a:solidFill>
              </a:rPr>
              <a:t>Pathophysiology and Therapeutics:</a:t>
            </a:r>
            <a:br>
              <a:rPr lang="en-US" dirty="0" smtClean="0">
                <a:solidFill>
                  <a:srgbClr val="FFFF00"/>
                </a:solidFill>
              </a:rPr>
            </a:br>
            <a:r>
              <a:rPr lang="en-US" sz="4000" dirty="0" smtClean="0">
                <a:solidFill>
                  <a:srgbClr val="FFFF00"/>
                </a:solidFill>
              </a:rPr>
              <a:t>Nutrition</a:t>
            </a:r>
            <a:endParaRPr lang="en-US" sz="4000" dirty="0">
              <a:solidFill>
                <a:srgbClr val="FFFF00"/>
              </a:solidFill>
            </a:endParaRPr>
          </a:p>
        </p:txBody>
      </p:sp>
      <p:sp>
        <p:nvSpPr>
          <p:cNvPr id="3" name="Subtitle 2"/>
          <p:cNvSpPr>
            <a:spLocks noGrp="1"/>
          </p:cNvSpPr>
          <p:nvPr>
            <p:ph type="subTitle" idx="1"/>
          </p:nvPr>
        </p:nvSpPr>
        <p:spPr/>
        <p:txBody>
          <a:bodyPr/>
          <a:lstStyle/>
          <a:p>
            <a:r>
              <a:rPr lang="en-US" dirty="0" smtClean="0"/>
              <a:t>Lawrence Carey, </a:t>
            </a:r>
            <a:r>
              <a:rPr lang="en-US" dirty="0" err="1" smtClean="0"/>
              <a:t>PharmD</a:t>
            </a:r>
            <a:endParaRPr lang="en-US" dirty="0" smtClean="0"/>
          </a:p>
          <a:p>
            <a:r>
              <a:rPr lang="en-US" sz="2800" dirty="0" smtClean="0"/>
              <a:t>Temple University School of Pharmacy</a:t>
            </a:r>
            <a:endParaRPr lang="en-US" sz="2800" dirty="0"/>
          </a:p>
        </p:txBody>
      </p:sp>
    </p:spTree>
    <p:extLst>
      <p:ext uri="{BB962C8B-B14F-4D97-AF65-F5344CB8AC3E}">
        <p14:creationId xmlns:p14="http://schemas.microsoft.com/office/powerpoint/2010/main" val="389249035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FF00"/>
                </a:solidFill>
              </a:rPr>
              <a:t>Malnutrition and </a:t>
            </a:r>
            <a:br>
              <a:rPr lang="en-US" dirty="0" smtClean="0">
                <a:solidFill>
                  <a:srgbClr val="FFFF00"/>
                </a:solidFill>
              </a:rPr>
            </a:br>
            <a:r>
              <a:rPr lang="en-US" dirty="0" smtClean="0">
                <a:solidFill>
                  <a:srgbClr val="FFFF00"/>
                </a:solidFill>
              </a:rPr>
              <a:t>Nutritional Assessment</a:t>
            </a:r>
            <a:endParaRPr lang="en-US" dirty="0">
              <a:solidFill>
                <a:srgbClr val="FFFF00"/>
              </a:solidFill>
            </a:endParaRP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4454961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Definition of Malnutrition</a:t>
            </a:r>
            <a:endParaRPr lang="en-US" dirty="0">
              <a:solidFill>
                <a:srgbClr val="FFFF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Refers </a:t>
            </a:r>
            <a:r>
              <a:rPr lang="en-US" dirty="0"/>
              <a:t>to both </a:t>
            </a:r>
            <a:r>
              <a:rPr lang="en-US" b="1" dirty="0" err="1"/>
              <a:t>undernutrition</a:t>
            </a:r>
            <a:r>
              <a:rPr lang="en-US" dirty="0"/>
              <a:t> </a:t>
            </a:r>
            <a:r>
              <a:rPr lang="en-US" dirty="0" smtClean="0"/>
              <a:t>and </a:t>
            </a:r>
            <a:r>
              <a:rPr lang="en-US" b="1" dirty="0" err="1" smtClean="0"/>
              <a:t>overnutrition</a:t>
            </a:r>
            <a:r>
              <a:rPr lang="en-US" dirty="0" smtClean="0"/>
              <a:t> </a:t>
            </a:r>
          </a:p>
          <a:p>
            <a:pPr lvl="1"/>
            <a:r>
              <a:rPr lang="en-US" dirty="0" smtClean="0"/>
              <a:t>Inadequate intake of calories </a:t>
            </a:r>
            <a:r>
              <a:rPr lang="en-US" dirty="0"/>
              <a:t>and protein for maintenance and </a:t>
            </a:r>
            <a:r>
              <a:rPr lang="en-US" dirty="0" smtClean="0"/>
              <a:t>growth; cannot </a:t>
            </a:r>
            <a:r>
              <a:rPr lang="en-US" dirty="0"/>
              <a:t>fully utilize </a:t>
            </a:r>
            <a:r>
              <a:rPr lang="en-US" dirty="0" smtClean="0"/>
              <a:t>food eaten </a:t>
            </a:r>
            <a:r>
              <a:rPr lang="en-US" dirty="0"/>
              <a:t>due to </a:t>
            </a:r>
            <a:r>
              <a:rPr lang="en-US" dirty="0" smtClean="0"/>
              <a:t>illness</a:t>
            </a:r>
          </a:p>
          <a:p>
            <a:pPr lvl="1"/>
            <a:r>
              <a:rPr lang="en-US" dirty="0" smtClean="0"/>
              <a:t>Also defined </a:t>
            </a:r>
            <a:r>
              <a:rPr lang="en-US" dirty="0"/>
              <a:t>as the insufficient, excessive or imbalanced consumption of nutrients. </a:t>
            </a:r>
            <a:endParaRPr lang="en-US" dirty="0" smtClean="0"/>
          </a:p>
          <a:p>
            <a:pPr lvl="2"/>
            <a:r>
              <a:rPr lang="en-US" dirty="0" smtClean="0"/>
              <a:t>WHO: is </a:t>
            </a:r>
            <a:r>
              <a:rPr lang="en-US" dirty="0"/>
              <a:t>the gravest single threat to global public </a:t>
            </a:r>
            <a:r>
              <a:rPr lang="en-US" dirty="0" smtClean="0"/>
              <a:t>health</a:t>
            </a:r>
          </a:p>
          <a:p>
            <a:pPr lvl="1"/>
            <a:r>
              <a:rPr lang="en-US" dirty="0" smtClean="0"/>
              <a:t>ASPEN: “Well nourished adults without excessive metabolic stress can usually tolerate little to no nutrition for up to 7 days”</a:t>
            </a:r>
          </a:p>
          <a:p>
            <a:r>
              <a:rPr lang="en-US" dirty="0" smtClean="0"/>
              <a:t>Three categories of malnutrition:</a:t>
            </a:r>
          </a:p>
          <a:p>
            <a:pPr lvl="1"/>
            <a:r>
              <a:rPr lang="en-US" dirty="0" smtClean="0"/>
              <a:t>Marasmus, kwashiorkor, mixed</a:t>
            </a:r>
            <a:endParaRPr lang="en-US" dirty="0"/>
          </a:p>
        </p:txBody>
      </p:sp>
      <p:sp>
        <p:nvSpPr>
          <p:cNvPr id="6" name="Footer Placeholder 5"/>
          <p:cNvSpPr>
            <a:spLocks noGrp="1"/>
          </p:cNvSpPr>
          <p:nvPr>
            <p:ph type="ftr" sz="quarter" idx="11"/>
          </p:nvPr>
        </p:nvSpPr>
        <p:spPr/>
        <p:txBody>
          <a:bodyPr/>
          <a:lstStyle/>
          <a:p>
            <a:r>
              <a:rPr lang="en-US" smtClean="0"/>
              <a:t>Lawrence Carey, PharmD - TUSP 2014</a:t>
            </a:r>
            <a:endParaRPr lang="en-US"/>
          </a:p>
        </p:txBody>
      </p:sp>
      <p:sp>
        <p:nvSpPr>
          <p:cNvPr id="5" name="Slide Number Placeholder 4"/>
          <p:cNvSpPr>
            <a:spLocks noGrp="1"/>
          </p:cNvSpPr>
          <p:nvPr>
            <p:ph type="sldNum" sz="quarter" idx="12"/>
          </p:nvPr>
        </p:nvSpPr>
        <p:spPr/>
        <p:txBody>
          <a:bodyPr/>
          <a:lstStyle/>
          <a:p>
            <a:fld id="{071E6EE5-27B8-4630-8F7E-7016F5226738}" type="slidenum">
              <a:rPr lang="en-US" smtClean="0"/>
              <a:pPr/>
              <a:t>11</a:t>
            </a:fld>
            <a:endParaRPr lang="en-US"/>
          </a:p>
        </p:txBody>
      </p:sp>
    </p:spTree>
    <p:extLst>
      <p:ext uri="{BB962C8B-B14F-4D97-AF65-F5344CB8AC3E}">
        <p14:creationId xmlns:p14="http://schemas.microsoft.com/office/powerpoint/2010/main" val="145106746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Classifications of Malnutrition</a:t>
            </a:r>
            <a:endParaRPr lang="en-US" dirty="0">
              <a:solidFill>
                <a:srgbClr val="FFFF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Marasmus: </a:t>
            </a:r>
            <a:r>
              <a:rPr lang="en-US" b="1" dirty="0" smtClean="0"/>
              <a:t>prolonged</a:t>
            </a:r>
            <a:r>
              <a:rPr lang="en-US" dirty="0" smtClean="0"/>
              <a:t> inadequate intake of protein and calories</a:t>
            </a:r>
          </a:p>
          <a:p>
            <a:pPr lvl="1"/>
            <a:r>
              <a:rPr lang="en-US" dirty="0" smtClean="0"/>
              <a:t>Weight loss &gt; 10% of TBW</a:t>
            </a:r>
          </a:p>
          <a:p>
            <a:pPr lvl="1"/>
            <a:r>
              <a:rPr lang="en-US" dirty="0" smtClean="0"/>
              <a:t>Albumin/transferrin may be normal</a:t>
            </a:r>
          </a:p>
          <a:p>
            <a:pPr lvl="1"/>
            <a:r>
              <a:rPr lang="en-US" dirty="0" smtClean="0"/>
              <a:t>Patients look starved and wasting</a:t>
            </a:r>
          </a:p>
          <a:p>
            <a:r>
              <a:rPr lang="en-US" dirty="0" smtClean="0"/>
              <a:t>Kwashiorkor: inadequate protein and micronutrient intake (rare)</a:t>
            </a:r>
          </a:p>
          <a:p>
            <a:pPr lvl="1"/>
            <a:r>
              <a:rPr lang="en-US" dirty="0" smtClean="0"/>
              <a:t>Albumin not normal, see edema</a:t>
            </a:r>
          </a:p>
          <a:p>
            <a:pPr lvl="1"/>
            <a:r>
              <a:rPr lang="en-US" dirty="0" smtClean="0"/>
              <a:t>Elderly, child neglect</a:t>
            </a:r>
          </a:p>
          <a:p>
            <a:r>
              <a:rPr lang="en-US" dirty="0" smtClean="0"/>
              <a:t>Mixed protein-calorie malnutrition (common)</a:t>
            </a:r>
          </a:p>
          <a:p>
            <a:pPr lvl="1"/>
            <a:r>
              <a:rPr lang="en-US" dirty="0" smtClean="0"/>
              <a:t>See more acutely (i.e., burns, chronically ill)</a:t>
            </a:r>
            <a:endParaRPr lang="en-US" dirty="0"/>
          </a:p>
        </p:txBody>
      </p:sp>
      <p:sp>
        <p:nvSpPr>
          <p:cNvPr id="4" name="Footer Placeholder 3"/>
          <p:cNvSpPr>
            <a:spLocks noGrp="1"/>
          </p:cNvSpPr>
          <p:nvPr>
            <p:ph type="ftr" sz="quarter" idx="11"/>
          </p:nvPr>
        </p:nvSpPr>
        <p:spPr/>
        <p:txBody>
          <a:bodyPr/>
          <a:lstStyle/>
          <a:p>
            <a:r>
              <a:rPr lang="en-US" smtClean="0"/>
              <a:t>Lawrence Carey, PharmD - TUSP 2014</a:t>
            </a:r>
            <a:endParaRPr lang="en-US"/>
          </a:p>
        </p:txBody>
      </p:sp>
      <p:sp>
        <p:nvSpPr>
          <p:cNvPr id="5" name="Slide Number Placeholder 4"/>
          <p:cNvSpPr>
            <a:spLocks noGrp="1"/>
          </p:cNvSpPr>
          <p:nvPr>
            <p:ph type="sldNum" sz="quarter" idx="12"/>
          </p:nvPr>
        </p:nvSpPr>
        <p:spPr/>
        <p:txBody>
          <a:bodyPr/>
          <a:lstStyle/>
          <a:p>
            <a:fld id="{071E6EE5-27B8-4630-8F7E-7016F5226738}" type="slidenum">
              <a:rPr lang="en-US" smtClean="0"/>
              <a:pPr/>
              <a:t>12</a:t>
            </a:fld>
            <a:endParaRPr lang="en-US"/>
          </a:p>
        </p:txBody>
      </p:sp>
    </p:spTree>
    <p:extLst>
      <p:ext uri="{BB962C8B-B14F-4D97-AF65-F5344CB8AC3E}">
        <p14:creationId xmlns:p14="http://schemas.microsoft.com/office/powerpoint/2010/main" val="329565732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FFFF00"/>
                </a:solidFill>
              </a:rPr>
              <a:t>Reasons for Malnutrition</a:t>
            </a:r>
            <a:endParaRPr lang="en-US" dirty="0">
              <a:solidFill>
                <a:srgbClr val="FFFF00"/>
              </a:solidFill>
            </a:endParaRPr>
          </a:p>
        </p:txBody>
      </p:sp>
      <p:sp>
        <p:nvSpPr>
          <p:cNvPr id="5" name="Text Placeholder 4"/>
          <p:cNvSpPr>
            <a:spLocks noGrp="1"/>
          </p:cNvSpPr>
          <p:nvPr>
            <p:ph type="body" idx="1"/>
          </p:nvPr>
        </p:nvSpPr>
        <p:spPr/>
        <p:txBody>
          <a:bodyPr>
            <a:normAutofit/>
          </a:bodyPr>
          <a:lstStyle/>
          <a:p>
            <a:r>
              <a:rPr lang="en-US" sz="3200" dirty="0" smtClean="0">
                <a:cs typeface="Arial" charset="0"/>
              </a:rPr>
              <a:t>↓ Intake</a:t>
            </a:r>
          </a:p>
        </p:txBody>
      </p:sp>
      <p:sp>
        <p:nvSpPr>
          <p:cNvPr id="7" name="Content Placeholder 6"/>
          <p:cNvSpPr>
            <a:spLocks noGrp="1"/>
          </p:cNvSpPr>
          <p:nvPr>
            <p:ph sz="half" idx="2"/>
          </p:nvPr>
        </p:nvSpPr>
        <p:spPr/>
        <p:txBody>
          <a:bodyPr>
            <a:normAutofit lnSpcReduction="10000"/>
          </a:bodyPr>
          <a:lstStyle/>
          <a:p>
            <a:pPr lvl="1"/>
            <a:r>
              <a:rPr lang="en-US" sz="2800" dirty="0"/>
              <a:t>Not eating</a:t>
            </a:r>
          </a:p>
          <a:p>
            <a:pPr lvl="2"/>
            <a:r>
              <a:rPr lang="en-US" sz="2400" dirty="0"/>
              <a:t>Poor appetite</a:t>
            </a:r>
          </a:p>
          <a:p>
            <a:pPr lvl="2"/>
            <a:r>
              <a:rPr lang="en-US" sz="2400" dirty="0"/>
              <a:t>N/V</a:t>
            </a:r>
          </a:p>
          <a:p>
            <a:pPr lvl="2"/>
            <a:r>
              <a:rPr lang="en-US" sz="2400" dirty="0"/>
              <a:t>Difficulty swallowing</a:t>
            </a:r>
          </a:p>
          <a:p>
            <a:pPr lvl="1"/>
            <a:r>
              <a:rPr lang="en-US" sz="2800" dirty="0"/>
              <a:t>Poor absorption</a:t>
            </a:r>
          </a:p>
          <a:p>
            <a:pPr lvl="2"/>
            <a:r>
              <a:rPr lang="en-US" sz="2400" dirty="0"/>
              <a:t>Severe diarrhea</a:t>
            </a:r>
          </a:p>
          <a:p>
            <a:pPr lvl="2"/>
            <a:r>
              <a:rPr lang="en-US" sz="2400" dirty="0"/>
              <a:t>Bowel obstruction</a:t>
            </a:r>
          </a:p>
          <a:p>
            <a:pPr lvl="2"/>
            <a:r>
              <a:rPr lang="en-US" sz="2400" dirty="0"/>
              <a:t>Bowel resection</a:t>
            </a:r>
          </a:p>
          <a:p>
            <a:pPr lvl="2"/>
            <a:r>
              <a:rPr lang="en-US" sz="2400" dirty="0"/>
              <a:t>Inflammation</a:t>
            </a:r>
          </a:p>
          <a:p>
            <a:endParaRPr lang="en-US" dirty="0"/>
          </a:p>
        </p:txBody>
      </p:sp>
      <p:sp>
        <p:nvSpPr>
          <p:cNvPr id="8" name="Text Placeholder 7"/>
          <p:cNvSpPr>
            <a:spLocks noGrp="1"/>
          </p:cNvSpPr>
          <p:nvPr>
            <p:ph type="body" sz="quarter" idx="3"/>
          </p:nvPr>
        </p:nvSpPr>
        <p:spPr/>
        <p:txBody>
          <a:bodyPr>
            <a:normAutofit/>
          </a:bodyPr>
          <a:lstStyle/>
          <a:p>
            <a:r>
              <a:rPr lang="en-US" sz="3200" dirty="0" smtClean="0"/>
              <a:t>↑ Demand</a:t>
            </a:r>
            <a:endParaRPr lang="en-US" sz="3200" dirty="0"/>
          </a:p>
        </p:txBody>
      </p:sp>
      <p:sp>
        <p:nvSpPr>
          <p:cNvPr id="9" name="Content Placeholder 8"/>
          <p:cNvSpPr>
            <a:spLocks noGrp="1"/>
          </p:cNvSpPr>
          <p:nvPr>
            <p:ph sz="quarter" idx="4"/>
          </p:nvPr>
        </p:nvSpPr>
        <p:spPr/>
        <p:txBody>
          <a:bodyPr/>
          <a:lstStyle/>
          <a:p>
            <a:pPr lvl="1">
              <a:buSzPct val="120000"/>
            </a:pPr>
            <a:r>
              <a:rPr lang="en-US" sz="2800" dirty="0" err="1">
                <a:cs typeface="Arial" charset="0"/>
              </a:rPr>
              <a:t>Hypermetabolic</a:t>
            </a:r>
            <a:endParaRPr lang="en-US" sz="2800" dirty="0">
              <a:cs typeface="Arial" charset="0"/>
            </a:endParaRPr>
          </a:p>
          <a:p>
            <a:pPr lvl="2">
              <a:buSzPct val="120000"/>
            </a:pPr>
            <a:r>
              <a:rPr lang="en-US" sz="2400" dirty="0">
                <a:cs typeface="Arial" charset="0"/>
              </a:rPr>
              <a:t>Sepsis</a:t>
            </a:r>
          </a:p>
          <a:p>
            <a:pPr lvl="2">
              <a:buSzPct val="120000"/>
            </a:pPr>
            <a:r>
              <a:rPr lang="en-US" sz="2400" dirty="0">
                <a:cs typeface="Arial" charset="0"/>
              </a:rPr>
              <a:t>Infection</a:t>
            </a:r>
          </a:p>
          <a:p>
            <a:pPr lvl="2">
              <a:buSzPct val="120000"/>
            </a:pPr>
            <a:r>
              <a:rPr lang="en-US" sz="2400" dirty="0">
                <a:cs typeface="Arial" charset="0"/>
              </a:rPr>
              <a:t>Trauma</a:t>
            </a:r>
          </a:p>
          <a:p>
            <a:pPr lvl="2">
              <a:buSzPct val="120000"/>
            </a:pPr>
            <a:r>
              <a:rPr lang="en-US" sz="2400" dirty="0">
                <a:cs typeface="Arial" charset="0"/>
              </a:rPr>
              <a:t>Burn</a:t>
            </a:r>
          </a:p>
          <a:p>
            <a:pPr lvl="1">
              <a:buSzPct val="120000"/>
            </a:pPr>
            <a:r>
              <a:rPr lang="en-US" sz="2800" dirty="0">
                <a:cs typeface="Arial" charset="0"/>
              </a:rPr>
              <a:t>Wound repair</a:t>
            </a:r>
          </a:p>
          <a:p>
            <a:pPr lvl="2">
              <a:buSzPct val="120000"/>
            </a:pPr>
            <a:r>
              <a:rPr lang="en-US" sz="2400" dirty="0">
                <a:cs typeface="Arial" charset="0"/>
              </a:rPr>
              <a:t>Post-op</a:t>
            </a:r>
          </a:p>
          <a:p>
            <a:pPr lvl="2">
              <a:buSzPct val="120000"/>
            </a:pPr>
            <a:r>
              <a:rPr lang="en-US" sz="2400" dirty="0">
                <a:cs typeface="Arial" charset="0"/>
              </a:rPr>
              <a:t>Trauma</a:t>
            </a:r>
          </a:p>
          <a:p>
            <a:endParaRPr lang="en-US" dirty="0"/>
          </a:p>
        </p:txBody>
      </p:sp>
      <p:sp>
        <p:nvSpPr>
          <p:cNvPr id="6" name="Footer Placeholder 5"/>
          <p:cNvSpPr>
            <a:spLocks noGrp="1"/>
          </p:cNvSpPr>
          <p:nvPr>
            <p:ph type="ftr" sz="quarter" idx="11"/>
          </p:nvPr>
        </p:nvSpPr>
        <p:spPr/>
        <p:txBody>
          <a:bodyPr/>
          <a:lstStyle/>
          <a:p>
            <a:r>
              <a:rPr lang="en-US" smtClean="0"/>
              <a:t>Lawrence Carey, PharmD - TUSP 2014</a:t>
            </a:r>
            <a:endParaRPr lang="en-US"/>
          </a:p>
        </p:txBody>
      </p:sp>
      <p:sp>
        <p:nvSpPr>
          <p:cNvPr id="10" name="Slide Number Placeholder 9"/>
          <p:cNvSpPr>
            <a:spLocks noGrp="1"/>
          </p:cNvSpPr>
          <p:nvPr>
            <p:ph type="sldNum" sz="quarter" idx="12"/>
          </p:nvPr>
        </p:nvSpPr>
        <p:spPr/>
        <p:txBody>
          <a:bodyPr/>
          <a:lstStyle/>
          <a:p>
            <a:fld id="{071E6EE5-27B8-4630-8F7E-7016F5226738}" type="slidenum">
              <a:rPr lang="en-US" smtClean="0"/>
              <a:pPr/>
              <a:t>13</a:t>
            </a:fld>
            <a:endParaRPr lang="en-US"/>
          </a:p>
        </p:txBody>
      </p:sp>
    </p:spTree>
    <p:extLst>
      <p:ext uri="{BB962C8B-B14F-4D97-AF65-F5344CB8AC3E}">
        <p14:creationId xmlns:p14="http://schemas.microsoft.com/office/powerpoint/2010/main" val="7015680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endParaRPr lang="en-US" dirty="0" smtClean="0"/>
          </a:p>
        </p:txBody>
      </p:sp>
      <p:sp>
        <p:nvSpPr>
          <p:cNvPr id="2" name="Footer Placeholder 1"/>
          <p:cNvSpPr>
            <a:spLocks noGrp="1"/>
          </p:cNvSpPr>
          <p:nvPr>
            <p:ph type="ftr" sz="quarter" idx="11"/>
          </p:nvPr>
        </p:nvSpPr>
        <p:spPr/>
        <p:txBody>
          <a:bodyPr/>
          <a:lstStyle/>
          <a:p>
            <a:r>
              <a:rPr lang="en-US" smtClean="0"/>
              <a:t>Lawrence Carey, PharmD - TUSP 2014</a:t>
            </a:r>
            <a:endParaRPr lang="en-US"/>
          </a:p>
        </p:txBody>
      </p:sp>
      <p:sp>
        <p:nvSpPr>
          <p:cNvPr id="8195" name="Oval 6"/>
          <p:cNvSpPr>
            <a:spLocks noChangeArrowheads="1"/>
          </p:cNvSpPr>
          <p:nvPr/>
        </p:nvSpPr>
        <p:spPr bwMode="auto">
          <a:xfrm>
            <a:off x="228600" y="1295400"/>
            <a:ext cx="3352800" cy="990600"/>
          </a:xfrm>
          <a:prstGeom prst="ellipse">
            <a:avLst/>
          </a:prstGeom>
          <a:solidFill>
            <a:schemeClr val="tx1"/>
          </a:solidFill>
          <a:ln w="25400">
            <a:solidFill>
              <a:srgbClr val="000000"/>
            </a:solidFill>
            <a:round/>
            <a:headEnd/>
            <a:tailEnd/>
          </a:ln>
        </p:spPr>
        <p:txBody>
          <a:bodyPr wrap="none" anchor="ctr"/>
          <a:lstStyle/>
          <a:p>
            <a:pPr algn="ctr">
              <a:lnSpc>
                <a:spcPct val="80000"/>
              </a:lnSpc>
            </a:pPr>
            <a:r>
              <a:rPr lang="en-US" sz="2800" b="1" dirty="0">
                <a:solidFill>
                  <a:schemeClr val="bg1"/>
                </a:solidFill>
                <a:cs typeface="Arial" charset="0"/>
              </a:rPr>
              <a:t>↓</a:t>
            </a:r>
            <a:r>
              <a:rPr lang="en-US" sz="2200" dirty="0">
                <a:solidFill>
                  <a:schemeClr val="bg1"/>
                </a:solidFill>
                <a:cs typeface="Arial" charset="0"/>
              </a:rPr>
              <a:t> </a:t>
            </a:r>
            <a:r>
              <a:rPr lang="en-US" sz="2400" dirty="0">
                <a:solidFill>
                  <a:schemeClr val="bg1"/>
                </a:solidFill>
                <a:cs typeface="Arial" charset="0"/>
              </a:rPr>
              <a:t>I</a:t>
            </a:r>
            <a:r>
              <a:rPr lang="en-US" sz="2400" dirty="0">
                <a:solidFill>
                  <a:schemeClr val="bg1"/>
                </a:solidFill>
              </a:rPr>
              <a:t>ntake</a:t>
            </a:r>
          </a:p>
        </p:txBody>
      </p:sp>
      <p:sp>
        <p:nvSpPr>
          <p:cNvPr id="8196" name="Oval 7"/>
          <p:cNvSpPr>
            <a:spLocks noChangeArrowheads="1"/>
          </p:cNvSpPr>
          <p:nvPr/>
        </p:nvSpPr>
        <p:spPr bwMode="auto">
          <a:xfrm>
            <a:off x="152400" y="3886200"/>
            <a:ext cx="2743200" cy="990600"/>
          </a:xfrm>
          <a:prstGeom prst="ellipse">
            <a:avLst/>
          </a:prstGeom>
          <a:solidFill>
            <a:schemeClr val="tx1"/>
          </a:solidFill>
          <a:ln w="25400">
            <a:solidFill>
              <a:srgbClr val="000000"/>
            </a:solidFill>
            <a:round/>
            <a:headEnd/>
            <a:tailEnd/>
          </a:ln>
        </p:spPr>
        <p:txBody>
          <a:bodyPr wrap="none" anchor="ctr"/>
          <a:lstStyle/>
          <a:p>
            <a:pPr algn="ctr">
              <a:lnSpc>
                <a:spcPct val="80000"/>
              </a:lnSpc>
            </a:pPr>
            <a:r>
              <a:rPr lang="en-US" sz="2800" dirty="0">
                <a:solidFill>
                  <a:srgbClr val="000000"/>
                </a:solidFill>
              </a:rPr>
              <a:t>↑</a:t>
            </a:r>
            <a:r>
              <a:rPr lang="en-US" dirty="0">
                <a:solidFill>
                  <a:srgbClr val="000000"/>
                </a:solidFill>
              </a:rPr>
              <a:t> </a:t>
            </a:r>
            <a:r>
              <a:rPr lang="en-US" sz="2200" dirty="0">
                <a:solidFill>
                  <a:schemeClr val="bg1"/>
                </a:solidFill>
              </a:rPr>
              <a:t>Mortality</a:t>
            </a:r>
          </a:p>
          <a:p>
            <a:pPr algn="ctr">
              <a:lnSpc>
                <a:spcPct val="80000"/>
              </a:lnSpc>
            </a:pPr>
            <a:r>
              <a:rPr lang="en-US" sz="2200" dirty="0">
                <a:solidFill>
                  <a:srgbClr val="000000"/>
                </a:solidFill>
              </a:rPr>
              <a:t> and morbidity</a:t>
            </a:r>
          </a:p>
        </p:txBody>
      </p:sp>
      <p:sp>
        <p:nvSpPr>
          <p:cNvPr id="8197" name="Oval 8"/>
          <p:cNvSpPr>
            <a:spLocks noChangeArrowheads="1"/>
          </p:cNvSpPr>
          <p:nvPr/>
        </p:nvSpPr>
        <p:spPr bwMode="auto">
          <a:xfrm>
            <a:off x="1066800" y="5334000"/>
            <a:ext cx="2743200" cy="1066800"/>
          </a:xfrm>
          <a:prstGeom prst="ellipse">
            <a:avLst/>
          </a:prstGeom>
          <a:solidFill>
            <a:schemeClr val="tx1"/>
          </a:solidFill>
          <a:ln w="25400">
            <a:solidFill>
              <a:srgbClr val="000000"/>
            </a:solidFill>
            <a:round/>
            <a:headEnd/>
            <a:tailEnd/>
          </a:ln>
        </p:spPr>
        <p:txBody>
          <a:bodyPr wrap="none" anchor="ctr"/>
          <a:lstStyle/>
          <a:p>
            <a:pPr algn="ctr">
              <a:lnSpc>
                <a:spcPct val="80000"/>
              </a:lnSpc>
            </a:pPr>
            <a:r>
              <a:rPr lang="en-US" sz="2800" b="1" dirty="0">
                <a:solidFill>
                  <a:srgbClr val="000000"/>
                </a:solidFill>
              </a:rPr>
              <a:t>↓</a:t>
            </a:r>
            <a:r>
              <a:rPr lang="en-US" sz="2400" b="1" dirty="0">
                <a:solidFill>
                  <a:srgbClr val="000000"/>
                </a:solidFill>
              </a:rPr>
              <a:t> </a:t>
            </a:r>
            <a:r>
              <a:rPr lang="en-US" sz="2200" dirty="0">
                <a:solidFill>
                  <a:schemeClr val="bg1"/>
                </a:solidFill>
              </a:rPr>
              <a:t>Immune</a:t>
            </a:r>
            <a:r>
              <a:rPr lang="en-US" sz="2200" dirty="0">
                <a:solidFill>
                  <a:srgbClr val="000000"/>
                </a:solidFill>
              </a:rPr>
              <a:t> system</a:t>
            </a:r>
          </a:p>
          <a:p>
            <a:pPr algn="ctr">
              <a:lnSpc>
                <a:spcPct val="80000"/>
              </a:lnSpc>
            </a:pPr>
            <a:r>
              <a:rPr lang="en-US" sz="2200" dirty="0">
                <a:solidFill>
                  <a:schemeClr val="bg1"/>
                </a:solidFill>
              </a:rPr>
              <a:t>function</a:t>
            </a:r>
          </a:p>
        </p:txBody>
      </p:sp>
      <p:sp>
        <p:nvSpPr>
          <p:cNvPr id="8198" name="Oval 9"/>
          <p:cNvSpPr>
            <a:spLocks noChangeArrowheads="1"/>
          </p:cNvSpPr>
          <p:nvPr/>
        </p:nvSpPr>
        <p:spPr bwMode="auto">
          <a:xfrm>
            <a:off x="3200400" y="4495800"/>
            <a:ext cx="2743200" cy="1143000"/>
          </a:xfrm>
          <a:prstGeom prst="ellipse">
            <a:avLst/>
          </a:prstGeom>
          <a:solidFill>
            <a:schemeClr val="tx1"/>
          </a:solidFill>
          <a:ln w="25400">
            <a:solidFill>
              <a:srgbClr val="000000"/>
            </a:solidFill>
            <a:round/>
            <a:headEnd/>
            <a:tailEnd/>
          </a:ln>
        </p:spPr>
        <p:txBody>
          <a:bodyPr wrap="none" anchor="ctr"/>
          <a:lstStyle/>
          <a:p>
            <a:pPr algn="ctr">
              <a:lnSpc>
                <a:spcPct val="80000"/>
              </a:lnSpc>
            </a:pPr>
            <a:r>
              <a:rPr lang="en-US" sz="2200" dirty="0">
                <a:solidFill>
                  <a:schemeClr val="bg1"/>
                </a:solidFill>
                <a:cs typeface="Arial" charset="0"/>
              </a:rPr>
              <a:t>Organ &amp; muscle</a:t>
            </a:r>
          </a:p>
          <a:p>
            <a:pPr algn="ctr">
              <a:lnSpc>
                <a:spcPct val="80000"/>
              </a:lnSpc>
            </a:pPr>
            <a:r>
              <a:rPr lang="en-US" sz="2200" dirty="0">
                <a:solidFill>
                  <a:schemeClr val="bg1"/>
                </a:solidFill>
                <a:cs typeface="Arial" charset="0"/>
              </a:rPr>
              <a:t>wasting</a:t>
            </a:r>
            <a:endParaRPr lang="en-US" sz="2200" dirty="0">
              <a:solidFill>
                <a:schemeClr val="bg1"/>
              </a:solidFill>
            </a:endParaRPr>
          </a:p>
        </p:txBody>
      </p:sp>
      <p:sp>
        <p:nvSpPr>
          <p:cNvPr id="8199" name="Oval 10"/>
          <p:cNvSpPr>
            <a:spLocks noChangeArrowheads="1"/>
          </p:cNvSpPr>
          <p:nvPr/>
        </p:nvSpPr>
        <p:spPr bwMode="auto">
          <a:xfrm>
            <a:off x="5638800" y="1295400"/>
            <a:ext cx="3352800" cy="990600"/>
          </a:xfrm>
          <a:prstGeom prst="ellipse">
            <a:avLst/>
          </a:prstGeom>
          <a:solidFill>
            <a:schemeClr val="tx1"/>
          </a:solidFill>
          <a:ln w="25400">
            <a:solidFill>
              <a:srgbClr val="000000"/>
            </a:solidFill>
            <a:round/>
            <a:headEnd/>
            <a:tailEnd/>
          </a:ln>
        </p:spPr>
        <p:txBody>
          <a:bodyPr wrap="none" anchor="ctr"/>
          <a:lstStyle/>
          <a:p>
            <a:pPr algn="ctr">
              <a:lnSpc>
                <a:spcPct val="80000"/>
              </a:lnSpc>
            </a:pPr>
            <a:r>
              <a:rPr lang="en-US" sz="2800" b="1" dirty="0">
                <a:solidFill>
                  <a:schemeClr val="bg1"/>
                </a:solidFill>
              </a:rPr>
              <a:t>↑</a:t>
            </a:r>
            <a:r>
              <a:rPr lang="en-US" sz="2000" dirty="0">
                <a:solidFill>
                  <a:schemeClr val="bg1"/>
                </a:solidFill>
              </a:rPr>
              <a:t> </a:t>
            </a:r>
            <a:r>
              <a:rPr lang="en-US" sz="2400" dirty="0">
                <a:solidFill>
                  <a:schemeClr val="bg1"/>
                </a:solidFill>
              </a:rPr>
              <a:t>Demand</a:t>
            </a:r>
          </a:p>
        </p:txBody>
      </p:sp>
      <p:sp>
        <p:nvSpPr>
          <p:cNvPr id="8200" name="Oval 11"/>
          <p:cNvSpPr>
            <a:spLocks noChangeArrowheads="1"/>
          </p:cNvSpPr>
          <p:nvPr/>
        </p:nvSpPr>
        <p:spPr bwMode="auto">
          <a:xfrm>
            <a:off x="5791200" y="5257800"/>
            <a:ext cx="3124200" cy="1143000"/>
          </a:xfrm>
          <a:prstGeom prst="ellipse">
            <a:avLst/>
          </a:prstGeom>
          <a:solidFill>
            <a:schemeClr val="tx1"/>
          </a:solidFill>
          <a:ln w="25400">
            <a:solidFill>
              <a:srgbClr val="000000"/>
            </a:solidFill>
            <a:round/>
            <a:headEnd/>
            <a:tailEnd/>
          </a:ln>
        </p:spPr>
        <p:txBody>
          <a:bodyPr wrap="none" anchor="ctr"/>
          <a:lstStyle/>
          <a:p>
            <a:pPr algn="ctr">
              <a:lnSpc>
                <a:spcPct val="80000"/>
              </a:lnSpc>
            </a:pPr>
            <a:r>
              <a:rPr lang="en-US" sz="2800" dirty="0">
                <a:solidFill>
                  <a:srgbClr val="000000"/>
                </a:solidFill>
              </a:rPr>
              <a:t>↑ </a:t>
            </a:r>
            <a:r>
              <a:rPr lang="en-US" sz="2200" dirty="0">
                <a:solidFill>
                  <a:schemeClr val="bg1"/>
                </a:solidFill>
              </a:rPr>
              <a:t>Hospital LOS and </a:t>
            </a:r>
          </a:p>
          <a:p>
            <a:pPr algn="ctr">
              <a:lnSpc>
                <a:spcPct val="80000"/>
              </a:lnSpc>
            </a:pPr>
            <a:r>
              <a:rPr lang="en-US" sz="2200" dirty="0">
                <a:solidFill>
                  <a:schemeClr val="bg1"/>
                </a:solidFill>
              </a:rPr>
              <a:t>complications</a:t>
            </a:r>
          </a:p>
        </p:txBody>
      </p:sp>
      <p:sp>
        <p:nvSpPr>
          <p:cNvPr id="8201" name="Oval 12"/>
          <p:cNvSpPr>
            <a:spLocks noChangeArrowheads="1"/>
          </p:cNvSpPr>
          <p:nvPr/>
        </p:nvSpPr>
        <p:spPr bwMode="auto">
          <a:xfrm>
            <a:off x="6400800" y="3733800"/>
            <a:ext cx="2590800" cy="1066800"/>
          </a:xfrm>
          <a:prstGeom prst="ellipse">
            <a:avLst/>
          </a:prstGeom>
          <a:solidFill>
            <a:schemeClr val="tx1"/>
          </a:solidFill>
          <a:ln w="25400">
            <a:solidFill>
              <a:srgbClr val="000000"/>
            </a:solidFill>
            <a:round/>
            <a:headEnd/>
            <a:tailEnd/>
          </a:ln>
        </p:spPr>
        <p:txBody>
          <a:bodyPr wrap="none" anchor="ctr"/>
          <a:lstStyle/>
          <a:p>
            <a:pPr algn="ctr">
              <a:lnSpc>
                <a:spcPct val="80000"/>
              </a:lnSpc>
            </a:pPr>
            <a:r>
              <a:rPr lang="en-US" sz="2800" dirty="0">
                <a:solidFill>
                  <a:schemeClr val="bg1"/>
                </a:solidFill>
              </a:rPr>
              <a:t>↑</a:t>
            </a:r>
            <a:r>
              <a:rPr lang="en-US" dirty="0">
                <a:solidFill>
                  <a:srgbClr val="000000"/>
                </a:solidFill>
              </a:rPr>
              <a:t> </a:t>
            </a:r>
            <a:r>
              <a:rPr lang="en-US" sz="2200" dirty="0">
                <a:solidFill>
                  <a:schemeClr val="bg1"/>
                </a:solidFill>
                <a:cs typeface="Arial" charset="0"/>
              </a:rPr>
              <a:t>C</a:t>
            </a:r>
            <a:r>
              <a:rPr lang="en-US" sz="2200" dirty="0">
                <a:solidFill>
                  <a:schemeClr val="bg1"/>
                </a:solidFill>
              </a:rPr>
              <a:t>ost of care</a:t>
            </a:r>
          </a:p>
        </p:txBody>
      </p:sp>
      <p:sp>
        <p:nvSpPr>
          <p:cNvPr id="8202" name="Line 13"/>
          <p:cNvSpPr>
            <a:spLocks noChangeShapeType="1"/>
          </p:cNvSpPr>
          <p:nvPr/>
        </p:nvSpPr>
        <p:spPr bwMode="auto">
          <a:xfrm>
            <a:off x="0" y="3200400"/>
            <a:ext cx="914400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203" name="Oval 5"/>
          <p:cNvSpPr>
            <a:spLocks noChangeArrowheads="1"/>
          </p:cNvSpPr>
          <p:nvPr/>
        </p:nvSpPr>
        <p:spPr bwMode="auto">
          <a:xfrm>
            <a:off x="2743200" y="2438400"/>
            <a:ext cx="3581400" cy="1600200"/>
          </a:xfrm>
          <a:prstGeom prst="ellipse">
            <a:avLst/>
          </a:prstGeom>
          <a:solidFill>
            <a:schemeClr val="folHlink"/>
          </a:solidFill>
          <a:ln w="50800">
            <a:solidFill>
              <a:srgbClr val="000000"/>
            </a:solidFill>
            <a:round/>
            <a:headEnd/>
            <a:tailEnd/>
          </a:ln>
        </p:spPr>
        <p:txBody>
          <a:bodyPr wrap="none" anchor="ctr"/>
          <a:lstStyle/>
          <a:p>
            <a:pPr algn="ctr"/>
            <a:r>
              <a:rPr lang="en-US" sz="3200" b="1" dirty="0">
                <a:solidFill>
                  <a:schemeClr val="bg1"/>
                </a:solidFill>
              </a:rPr>
              <a:t>Malnutrition</a:t>
            </a:r>
          </a:p>
        </p:txBody>
      </p:sp>
      <p:sp>
        <p:nvSpPr>
          <p:cNvPr id="8204" name="Line 14"/>
          <p:cNvSpPr>
            <a:spLocks noChangeShapeType="1"/>
          </p:cNvSpPr>
          <p:nvPr/>
        </p:nvSpPr>
        <p:spPr bwMode="auto">
          <a:xfrm>
            <a:off x="2895600" y="2209800"/>
            <a:ext cx="381000" cy="38100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8205" name="Line 15"/>
          <p:cNvSpPr>
            <a:spLocks noChangeShapeType="1"/>
          </p:cNvSpPr>
          <p:nvPr/>
        </p:nvSpPr>
        <p:spPr bwMode="auto">
          <a:xfrm flipH="1">
            <a:off x="5867400" y="2209800"/>
            <a:ext cx="381000" cy="38100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8206" name="Line 16"/>
          <p:cNvSpPr>
            <a:spLocks noChangeShapeType="1"/>
          </p:cNvSpPr>
          <p:nvPr/>
        </p:nvSpPr>
        <p:spPr bwMode="auto">
          <a:xfrm flipH="1">
            <a:off x="2590800" y="3657600"/>
            <a:ext cx="304800" cy="30480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8207" name="Line 17"/>
          <p:cNvSpPr>
            <a:spLocks noChangeShapeType="1"/>
          </p:cNvSpPr>
          <p:nvPr/>
        </p:nvSpPr>
        <p:spPr bwMode="auto">
          <a:xfrm flipH="1">
            <a:off x="2743200" y="3886200"/>
            <a:ext cx="685800" cy="144780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8208" name="Line 18"/>
          <p:cNvSpPr>
            <a:spLocks noChangeShapeType="1"/>
          </p:cNvSpPr>
          <p:nvPr/>
        </p:nvSpPr>
        <p:spPr bwMode="auto">
          <a:xfrm flipH="1">
            <a:off x="4495800" y="4038600"/>
            <a:ext cx="0" cy="38100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8209" name="Line 19"/>
          <p:cNvSpPr>
            <a:spLocks noChangeShapeType="1"/>
          </p:cNvSpPr>
          <p:nvPr/>
        </p:nvSpPr>
        <p:spPr bwMode="auto">
          <a:xfrm>
            <a:off x="5638800" y="3962400"/>
            <a:ext cx="1066800" cy="129540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8210" name="Line 20"/>
          <p:cNvSpPr>
            <a:spLocks noChangeShapeType="1"/>
          </p:cNvSpPr>
          <p:nvPr/>
        </p:nvSpPr>
        <p:spPr bwMode="auto">
          <a:xfrm>
            <a:off x="6248400" y="3581400"/>
            <a:ext cx="381000" cy="30480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8211" name="Rectangle 21"/>
          <p:cNvSpPr>
            <a:spLocks noChangeArrowheads="1"/>
          </p:cNvSpPr>
          <p:nvPr/>
        </p:nvSpPr>
        <p:spPr bwMode="auto">
          <a:xfrm>
            <a:off x="76200" y="2971800"/>
            <a:ext cx="685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t>Cause</a:t>
            </a:r>
          </a:p>
        </p:txBody>
      </p:sp>
      <p:sp>
        <p:nvSpPr>
          <p:cNvPr id="8212" name="Rectangle 22"/>
          <p:cNvSpPr>
            <a:spLocks noChangeArrowheads="1"/>
          </p:cNvSpPr>
          <p:nvPr/>
        </p:nvSpPr>
        <p:spPr bwMode="auto">
          <a:xfrm>
            <a:off x="0" y="3352800"/>
            <a:ext cx="762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t>Effect</a:t>
            </a:r>
          </a:p>
        </p:txBody>
      </p:sp>
      <p:sp>
        <p:nvSpPr>
          <p:cNvPr id="8213" name="Text Box 23"/>
          <p:cNvSpPr txBox="1">
            <a:spLocks noChangeArrowheads="1"/>
          </p:cNvSpPr>
          <p:nvPr/>
        </p:nvSpPr>
        <p:spPr bwMode="auto">
          <a:xfrm>
            <a:off x="228600" y="6553200"/>
            <a:ext cx="891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1000"/>
              <a:t>A.S.P.E.N Board of Directors and the Clinical Guideline Task Force. Guidelines for the use of parenteral and enteral nutrition in adult and pediatric patients. </a:t>
            </a:r>
            <a:r>
              <a:rPr lang="en-US" sz="1000" i="1"/>
              <a:t>JPEN</a:t>
            </a:r>
            <a:r>
              <a:rPr lang="en-US" sz="1000"/>
              <a:t> 2002;26:9SA-12SA.</a:t>
            </a:r>
          </a:p>
        </p:txBody>
      </p:sp>
      <p:sp>
        <p:nvSpPr>
          <p:cNvPr id="23" name="Slide Number Placeholder 22"/>
          <p:cNvSpPr>
            <a:spLocks noGrp="1"/>
          </p:cNvSpPr>
          <p:nvPr>
            <p:ph type="sldNum" sz="quarter" idx="12"/>
          </p:nvPr>
        </p:nvSpPr>
        <p:spPr/>
        <p:txBody>
          <a:bodyPr/>
          <a:lstStyle/>
          <a:p>
            <a:fld id="{071E6EE5-27B8-4630-8F7E-7016F5226738}" type="slidenum">
              <a:rPr lang="en-US" smtClean="0"/>
              <a:pPr/>
              <a:t>14</a:t>
            </a:fld>
            <a:endParaRPr lang="en-US"/>
          </a:p>
        </p:txBody>
      </p:sp>
    </p:spTree>
    <p:custDataLst>
      <p:tags r:id="rId1"/>
    </p:custDataLst>
    <p:extLst>
      <p:ext uri="{BB962C8B-B14F-4D97-AF65-F5344CB8AC3E}">
        <p14:creationId xmlns:p14="http://schemas.microsoft.com/office/powerpoint/2010/main" val="298881699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Malnutrition</a:t>
            </a:r>
          </a:p>
        </p:txBody>
      </p:sp>
      <p:sp>
        <p:nvSpPr>
          <p:cNvPr id="10243" name="Rectangle 3"/>
          <p:cNvSpPr>
            <a:spLocks noGrp="1" noChangeArrowheads="1"/>
          </p:cNvSpPr>
          <p:nvPr>
            <p:ph idx="1"/>
          </p:nvPr>
        </p:nvSpPr>
        <p:spPr>
          <a:xfrm>
            <a:off x="76200" y="1447800"/>
            <a:ext cx="4343400" cy="533400"/>
          </a:xfrm>
          <a:noFill/>
          <a:ln>
            <a:solidFill>
              <a:schemeClr val="tx1"/>
            </a:solidFill>
            <a:miter lim="800000"/>
            <a:headEnd/>
            <a:tailEnd/>
          </a:ln>
        </p:spPr>
        <p:txBody>
          <a:bodyPr/>
          <a:lstStyle/>
          <a:p>
            <a:pPr algn="ctr" eaLnBrk="1" hangingPunct="1">
              <a:lnSpc>
                <a:spcPct val="80000"/>
              </a:lnSpc>
              <a:buFont typeface="Wingdings" pitchFamily="2" charset="2"/>
              <a:buNone/>
            </a:pPr>
            <a:r>
              <a:rPr lang="en-US" sz="2800" dirty="0" smtClean="0">
                <a:cs typeface="Arial" charset="0"/>
              </a:rPr>
              <a:t>↓ </a:t>
            </a:r>
            <a:r>
              <a:rPr lang="en-US" sz="2800" dirty="0" smtClean="0"/>
              <a:t>Intake/utilization of food</a:t>
            </a:r>
            <a:r>
              <a:rPr lang="en-US" dirty="0" smtClean="0"/>
              <a:t> </a:t>
            </a:r>
          </a:p>
        </p:txBody>
      </p:sp>
      <p:sp>
        <p:nvSpPr>
          <p:cNvPr id="2" name="Footer Placeholder 1"/>
          <p:cNvSpPr>
            <a:spLocks noGrp="1"/>
          </p:cNvSpPr>
          <p:nvPr>
            <p:ph type="ftr" sz="quarter" idx="11"/>
          </p:nvPr>
        </p:nvSpPr>
        <p:spPr/>
        <p:txBody>
          <a:bodyPr/>
          <a:lstStyle/>
          <a:p>
            <a:r>
              <a:rPr lang="en-US" smtClean="0"/>
              <a:t>Lawrence Carey, PharmD - TUSP 2014</a:t>
            </a:r>
            <a:endParaRPr lang="en-US"/>
          </a:p>
        </p:txBody>
      </p:sp>
      <p:sp>
        <p:nvSpPr>
          <p:cNvPr id="10244" name="Text Box 6"/>
          <p:cNvSpPr txBox="1">
            <a:spLocks noChangeArrowheads="1"/>
          </p:cNvSpPr>
          <p:nvPr/>
        </p:nvSpPr>
        <p:spPr bwMode="auto">
          <a:xfrm>
            <a:off x="0" y="3886200"/>
            <a:ext cx="4114800"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60000"/>
              </a:lnSpc>
              <a:spcBef>
                <a:spcPct val="20000"/>
              </a:spcBef>
            </a:pPr>
            <a:r>
              <a:rPr lang="en-US" sz="2400" dirty="0">
                <a:latin typeface="+mn-lt"/>
              </a:rPr>
              <a:t>Skeletal muscle wasting</a:t>
            </a:r>
          </a:p>
          <a:p>
            <a:pPr algn="ctr" eaLnBrk="1" hangingPunct="1">
              <a:lnSpc>
                <a:spcPct val="60000"/>
              </a:lnSpc>
              <a:spcBef>
                <a:spcPct val="20000"/>
              </a:spcBef>
            </a:pPr>
            <a:r>
              <a:rPr lang="en-US" sz="2400" dirty="0">
                <a:latin typeface="+mn-lt"/>
              </a:rPr>
              <a:t>&amp;</a:t>
            </a:r>
          </a:p>
          <a:p>
            <a:pPr algn="ctr" eaLnBrk="1" hangingPunct="1">
              <a:lnSpc>
                <a:spcPct val="60000"/>
              </a:lnSpc>
              <a:spcBef>
                <a:spcPct val="20000"/>
              </a:spcBef>
            </a:pPr>
            <a:r>
              <a:rPr lang="en-US" sz="2400" dirty="0">
                <a:latin typeface="+mn-lt"/>
              </a:rPr>
              <a:t>Subcutaneous fat wasting</a:t>
            </a:r>
          </a:p>
        </p:txBody>
      </p:sp>
      <p:sp>
        <p:nvSpPr>
          <p:cNvPr id="10245" name="Text Box 8"/>
          <p:cNvSpPr txBox="1">
            <a:spLocks noChangeArrowheads="1"/>
          </p:cNvSpPr>
          <p:nvPr/>
        </p:nvSpPr>
        <p:spPr bwMode="auto">
          <a:xfrm>
            <a:off x="0" y="2362200"/>
            <a:ext cx="4191000"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Bef>
                <a:spcPct val="20000"/>
              </a:spcBef>
            </a:pPr>
            <a:r>
              <a:rPr lang="en-US" sz="2400" dirty="0">
                <a:latin typeface="+mn-lt"/>
              </a:rPr>
              <a:t>Breakdown of endogenous sources of energy</a:t>
            </a:r>
          </a:p>
          <a:p>
            <a:pPr algn="ctr" eaLnBrk="1" hangingPunct="1">
              <a:lnSpc>
                <a:spcPct val="80000"/>
              </a:lnSpc>
              <a:spcBef>
                <a:spcPct val="20000"/>
              </a:spcBef>
            </a:pPr>
            <a:r>
              <a:rPr lang="en-US" sz="2400" dirty="0">
                <a:latin typeface="+mn-lt"/>
              </a:rPr>
              <a:t> </a:t>
            </a:r>
            <a:r>
              <a:rPr lang="en-US" sz="2200" dirty="0">
                <a:latin typeface="+mn-lt"/>
              </a:rPr>
              <a:t>(protein and stored fat)</a:t>
            </a:r>
          </a:p>
        </p:txBody>
      </p:sp>
      <p:sp>
        <p:nvSpPr>
          <p:cNvPr id="10246" name="Line 9"/>
          <p:cNvSpPr>
            <a:spLocks noChangeShapeType="1"/>
          </p:cNvSpPr>
          <p:nvPr/>
        </p:nvSpPr>
        <p:spPr bwMode="auto">
          <a:xfrm>
            <a:off x="2057400" y="19812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7" name="Line 10"/>
          <p:cNvSpPr>
            <a:spLocks noChangeShapeType="1"/>
          </p:cNvSpPr>
          <p:nvPr/>
        </p:nvSpPr>
        <p:spPr bwMode="auto">
          <a:xfrm>
            <a:off x="2057400" y="33528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8" name="Text Box 11"/>
          <p:cNvSpPr txBox="1">
            <a:spLocks noChangeArrowheads="1"/>
          </p:cNvSpPr>
          <p:nvPr/>
        </p:nvSpPr>
        <p:spPr bwMode="auto">
          <a:xfrm>
            <a:off x="76200" y="5257800"/>
            <a:ext cx="3962400"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Bef>
                <a:spcPct val="20000"/>
              </a:spcBef>
            </a:pPr>
            <a:r>
              <a:rPr lang="en-US" sz="2400" dirty="0">
                <a:latin typeface="+mn-lt"/>
              </a:rPr>
              <a:t>Weight loss, cachexia; impaired muscle function, organ function, and immune function</a:t>
            </a:r>
          </a:p>
        </p:txBody>
      </p:sp>
      <p:sp>
        <p:nvSpPr>
          <p:cNvPr id="10249" name="Line 12"/>
          <p:cNvSpPr>
            <a:spLocks noChangeShapeType="1"/>
          </p:cNvSpPr>
          <p:nvPr/>
        </p:nvSpPr>
        <p:spPr bwMode="auto">
          <a:xfrm>
            <a:off x="2057400" y="47244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0" name="Rectangle 13"/>
          <p:cNvSpPr>
            <a:spLocks noChangeArrowheads="1"/>
          </p:cNvSpPr>
          <p:nvPr/>
        </p:nvSpPr>
        <p:spPr bwMode="auto">
          <a:xfrm>
            <a:off x="4876800" y="1447800"/>
            <a:ext cx="41148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marL="342900" indent="-342900" algn="ctr">
              <a:lnSpc>
                <a:spcPct val="80000"/>
              </a:lnSpc>
              <a:spcBef>
                <a:spcPct val="20000"/>
              </a:spcBef>
              <a:buSzPct val="80000"/>
              <a:buFont typeface="Wingdings" pitchFamily="2" charset="2"/>
              <a:buNone/>
            </a:pPr>
            <a:r>
              <a:rPr lang="en-US" sz="2800">
                <a:cs typeface="Arial" charset="0"/>
              </a:rPr>
              <a:t>↑ </a:t>
            </a:r>
            <a:r>
              <a:rPr lang="en-US" sz="2800"/>
              <a:t>Metabolism/catabolism</a:t>
            </a:r>
            <a:r>
              <a:rPr lang="en-US" sz="3200"/>
              <a:t> </a:t>
            </a:r>
          </a:p>
        </p:txBody>
      </p:sp>
      <p:sp>
        <p:nvSpPr>
          <p:cNvPr id="10251" name="Text Box 14"/>
          <p:cNvSpPr txBox="1">
            <a:spLocks noChangeArrowheads="1"/>
          </p:cNvSpPr>
          <p:nvPr/>
        </p:nvSpPr>
        <p:spPr bwMode="auto">
          <a:xfrm>
            <a:off x="4724400" y="2590800"/>
            <a:ext cx="4191000" cy="1588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Bef>
                <a:spcPct val="20000"/>
              </a:spcBef>
            </a:pPr>
            <a:r>
              <a:rPr lang="en-US" sz="2400" dirty="0">
                <a:latin typeface="+mn-lt"/>
              </a:rPr>
              <a:t>Increased breakdown and use of exogenous nutrients and endogenous nutrient stores</a:t>
            </a:r>
          </a:p>
          <a:p>
            <a:pPr algn="ctr" eaLnBrk="1" hangingPunct="1">
              <a:lnSpc>
                <a:spcPct val="80000"/>
              </a:lnSpc>
              <a:spcBef>
                <a:spcPct val="20000"/>
              </a:spcBef>
            </a:pPr>
            <a:r>
              <a:rPr lang="en-US" sz="2200" dirty="0">
                <a:latin typeface="+mn-lt"/>
              </a:rPr>
              <a:t>(Usually associated with protein deficiency)</a:t>
            </a:r>
          </a:p>
        </p:txBody>
      </p:sp>
      <p:sp>
        <p:nvSpPr>
          <p:cNvPr id="10252" name="Text Box 15"/>
          <p:cNvSpPr txBox="1">
            <a:spLocks noChangeArrowheads="1"/>
          </p:cNvSpPr>
          <p:nvPr/>
        </p:nvSpPr>
        <p:spPr bwMode="auto">
          <a:xfrm>
            <a:off x="4953000" y="5029200"/>
            <a:ext cx="4191000"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Bef>
                <a:spcPct val="20000"/>
              </a:spcBef>
            </a:pPr>
            <a:r>
              <a:rPr lang="en-US" sz="2400" dirty="0">
                <a:latin typeface="+mn-lt"/>
              </a:rPr>
              <a:t>Decrease protein synthesis; impaired immune function; decreased </a:t>
            </a:r>
            <a:r>
              <a:rPr lang="en-US" sz="2400" dirty="0" smtClean="0">
                <a:latin typeface="+mn-lt"/>
              </a:rPr>
              <a:t>albumin &amp; </a:t>
            </a:r>
            <a:r>
              <a:rPr lang="en-US" sz="2400" dirty="0">
                <a:latin typeface="+mn-lt"/>
              </a:rPr>
              <a:t>edema are common</a:t>
            </a:r>
            <a:endParaRPr lang="en-US" sz="2200" dirty="0">
              <a:latin typeface="+mn-lt"/>
            </a:endParaRPr>
          </a:p>
        </p:txBody>
      </p:sp>
      <p:sp>
        <p:nvSpPr>
          <p:cNvPr id="10253" name="Line 16"/>
          <p:cNvSpPr>
            <a:spLocks noChangeShapeType="1"/>
          </p:cNvSpPr>
          <p:nvPr/>
        </p:nvSpPr>
        <p:spPr bwMode="auto">
          <a:xfrm>
            <a:off x="6934200" y="19812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4" name="Line 17"/>
          <p:cNvSpPr>
            <a:spLocks noChangeShapeType="1"/>
          </p:cNvSpPr>
          <p:nvPr/>
        </p:nvSpPr>
        <p:spPr bwMode="auto">
          <a:xfrm>
            <a:off x="6934200" y="44196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Slide Number Placeholder 15"/>
          <p:cNvSpPr>
            <a:spLocks noGrp="1"/>
          </p:cNvSpPr>
          <p:nvPr>
            <p:ph type="sldNum" sz="quarter" idx="12"/>
          </p:nvPr>
        </p:nvSpPr>
        <p:spPr/>
        <p:txBody>
          <a:bodyPr/>
          <a:lstStyle/>
          <a:p>
            <a:fld id="{071E6EE5-27B8-4630-8F7E-7016F5226738}" type="slidenum">
              <a:rPr lang="en-US" smtClean="0"/>
              <a:pPr/>
              <a:t>15</a:t>
            </a:fld>
            <a:endParaRPr lang="en-US"/>
          </a:p>
        </p:txBody>
      </p:sp>
    </p:spTree>
    <p:custDataLst>
      <p:tags r:id="rId1"/>
    </p:custDataLst>
    <p:extLst>
      <p:ext uri="{BB962C8B-B14F-4D97-AF65-F5344CB8AC3E}">
        <p14:creationId xmlns:p14="http://schemas.microsoft.com/office/powerpoint/2010/main" val="385282869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Malnutrition-Inducing Diseases</a:t>
            </a:r>
            <a:endParaRPr lang="en-US" dirty="0"/>
          </a:p>
        </p:txBody>
      </p:sp>
      <p:sp>
        <p:nvSpPr>
          <p:cNvPr id="3" name="Content Placeholder 2"/>
          <p:cNvSpPr>
            <a:spLocks noGrp="1"/>
          </p:cNvSpPr>
          <p:nvPr>
            <p:ph idx="1"/>
          </p:nvPr>
        </p:nvSpPr>
        <p:spPr/>
        <p:txBody>
          <a:bodyPr/>
          <a:lstStyle/>
          <a:p>
            <a:r>
              <a:rPr lang="en-US" dirty="0"/>
              <a:t>Associated with specific disease states</a:t>
            </a:r>
          </a:p>
          <a:p>
            <a:pPr lvl="1"/>
            <a:r>
              <a:rPr lang="en-US" dirty="0"/>
              <a:t>Cancer</a:t>
            </a:r>
          </a:p>
          <a:p>
            <a:pPr lvl="1"/>
            <a:r>
              <a:rPr lang="en-US" dirty="0"/>
              <a:t>AIDS</a:t>
            </a:r>
          </a:p>
          <a:p>
            <a:pPr lvl="1"/>
            <a:r>
              <a:rPr lang="en-US" dirty="0"/>
              <a:t>Critical Illness</a:t>
            </a:r>
          </a:p>
          <a:p>
            <a:pPr lvl="1"/>
            <a:r>
              <a:rPr lang="en-US" dirty="0"/>
              <a:t>Inflammatory bowel </a:t>
            </a:r>
            <a:r>
              <a:rPr lang="en-US" dirty="0" smtClean="0"/>
              <a:t>disease</a:t>
            </a:r>
            <a:endParaRPr lang="en-US" dirty="0"/>
          </a:p>
          <a:p>
            <a:pPr lvl="1"/>
            <a:r>
              <a:rPr lang="en-US" dirty="0"/>
              <a:t>Short </a:t>
            </a:r>
            <a:r>
              <a:rPr lang="en-US" dirty="0" smtClean="0"/>
              <a:t>bowel </a:t>
            </a:r>
            <a:r>
              <a:rPr lang="en-US" dirty="0"/>
              <a:t>syndrome</a:t>
            </a:r>
          </a:p>
          <a:p>
            <a:endParaRPr lang="en-US" dirty="0"/>
          </a:p>
        </p:txBody>
      </p:sp>
      <p:sp>
        <p:nvSpPr>
          <p:cNvPr id="6" name="Footer Placeholder 5"/>
          <p:cNvSpPr>
            <a:spLocks noGrp="1"/>
          </p:cNvSpPr>
          <p:nvPr>
            <p:ph type="ftr" sz="quarter" idx="11"/>
          </p:nvPr>
        </p:nvSpPr>
        <p:spPr/>
        <p:txBody>
          <a:bodyPr/>
          <a:lstStyle/>
          <a:p>
            <a:r>
              <a:rPr lang="en-US" smtClean="0"/>
              <a:t>Lawrence Carey, PharmD - TUSP 2014</a:t>
            </a:r>
            <a:endParaRPr lang="en-US"/>
          </a:p>
        </p:txBody>
      </p:sp>
      <p:sp>
        <p:nvSpPr>
          <p:cNvPr id="5" name="Slide Number Placeholder 4"/>
          <p:cNvSpPr>
            <a:spLocks noGrp="1"/>
          </p:cNvSpPr>
          <p:nvPr>
            <p:ph type="sldNum" sz="quarter" idx="12"/>
          </p:nvPr>
        </p:nvSpPr>
        <p:spPr/>
        <p:txBody>
          <a:bodyPr/>
          <a:lstStyle/>
          <a:p>
            <a:fld id="{071E6EE5-27B8-4630-8F7E-7016F5226738}" type="slidenum">
              <a:rPr lang="en-US" smtClean="0"/>
              <a:pPr/>
              <a:t>16</a:t>
            </a:fld>
            <a:endParaRPr lang="en-US"/>
          </a:p>
        </p:txBody>
      </p:sp>
    </p:spTree>
    <p:extLst>
      <p:ext uri="{BB962C8B-B14F-4D97-AF65-F5344CB8AC3E}">
        <p14:creationId xmlns:p14="http://schemas.microsoft.com/office/powerpoint/2010/main" val="203094756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Nutrition Assessment</a:t>
            </a:r>
          </a:p>
        </p:txBody>
      </p:sp>
      <p:sp>
        <p:nvSpPr>
          <p:cNvPr id="2" name="Footer Placeholder 1"/>
          <p:cNvSpPr>
            <a:spLocks noGrp="1"/>
          </p:cNvSpPr>
          <p:nvPr>
            <p:ph type="ftr" sz="quarter" idx="11"/>
          </p:nvPr>
        </p:nvSpPr>
        <p:spPr/>
        <p:txBody>
          <a:bodyPr/>
          <a:lstStyle/>
          <a:p>
            <a:r>
              <a:rPr lang="en-US" smtClean="0"/>
              <a:t>Lawrence Carey, PharmD - TUSP 2014</a:t>
            </a:r>
            <a:endParaRPr lang="en-US"/>
          </a:p>
        </p:txBody>
      </p:sp>
      <p:sp>
        <p:nvSpPr>
          <p:cNvPr id="13315" name="Rectangle 4"/>
          <p:cNvSpPr>
            <a:spLocks noChangeArrowheads="1"/>
          </p:cNvSpPr>
          <p:nvPr/>
        </p:nvSpPr>
        <p:spPr bwMode="auto">
          <a:xfrm>
            <a:off x="457200" y="1447800"/>
            <a:ext cx="3124200" cy="838200"/>
          </a:xfrm>
          <a:prstGeom prst="rect">
            <a:avLst/>
          </a:prstGeom>
          <a:noFill/>
          <a:ln w="3175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400"/>
              <a:t>Nutrition Screening</a:t>
            </a:r>
          </a:p>
          <a:p>
            <a:pPr algn="ctr"/>
            <a:r>
              <a:rPr lang="en-US" sz="1400"/>
              <a:t>(Within 24 hr, every 7-14 days)</a:t>
            </a:r>
          </a:p>
        </p:txBody>
      </p:sp>
      <p:sp>
        <p:nvSpPr>
          <p:cNvPr id="13316" name="Line 5"/>
          <p:cNvSpPr>
            <a:spLocks noChangeShapeType="1"/>
          </p:cNvSpPr>
          <p:nvPr/>
        </p:nvSpPr>
        <p:spPr bwMode="auto">
          <a:xfrm>
            <a:off x="3581400" y="1905000"/>
            <a:ext cx="990600" cy="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3317" name="Text Box 7"/>
          <p:cNvSpPr txBox="1">
            <a:spLocks noChangeArrowheads="1"/>
          </p:cNvSpPr>
          <p:nvPr/>
        </p:nvSpPr>
        <p:spPr bwMode="auto">
          <a:xfrm>
            <a:off x="4572000" y="1371600"/>
            <a:ext cx="45720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0000"/>
              </a:lnSpc>
              <a:spcBef>
                <a:spcPct val="50000"/>
              </a:spcBef>
            </a:pPr>
            <a:r>
              <a:rPr lang="en-US" sz="2400" dirty="0">
                <a:latin typeface="+mn-lt"/>
              </a:rPr>
              <a:t>Identify patients at risk of malnutrition</a:t>
            </a:r>
          </a:p>
          <a:p>
            <a:pPr eaLnBrk="1" hangingPunct="1">
              <a:lnSpc>
                <a:spcPct val="80000"/>
              </a:lnSpc>
              <a:spcBef>
                <a:spcPct val="30000"/>
              </a:spcBef>
            </a:pPr>
            <a:r>
              <a:rPr lang="en-US" sz="2400" dirty="0">
                <a:latin typeface="+mn-lt"/>
              </a:rPr>
              <a:t>Utilizes primary diagnosis, diet history, and weight history</a:t>
            </a:r>
          </a:p>
        </p:txBody>
      </p:sp>
      <p:sp>
        <p:nvSpPr>
          <p:cNvPr id="13318" name="Line 8"/>
          <p:cNvSpPr>
            <a:spLocks noChangeShapeType="1"/>
          </p:cNvSpPr>
          <p:nvPr/>
        </p:nvSpPr>
        <p:spPr bwMode="auto">
          <a:xfrm>
            <a:off x="2057400" y="2286000"/>
            <a:ext cx="0" cy="6096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19" name="Rectangle 9"/>
          <p:cNvSpPr>
            <a:spLocks noChangeArrowheads="1"/>
          </p:cNvSpPr>
          <p:nvPr/>
        </p:nvSpPr>
        <p:spPr bwMode="auto">
          <a:xfrm>
            <a:off x="457200" y="2895600"/>
            <a:ext cx="3124200" cy="838200"/>
          </a:xfrm>
          <a:prstGeom prst="rect">
            <a:avLst/>
          </a:prstGeom>
          <a:noFill/>
          <a:ln w="3175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400"/>
              <a:t>Nutrition Assessment</a:t>
            </a:r>
          </a:p>
        </p:txBody>
      </p:sp>
      <p:sp>
        <p:nvSpPr>
          <p:cNvPr id="13320" name="Line 10"/>
          <p:cNvSpPr>
            <a:spLocks noChangeShapeType="1"/>
          </p:cNvSpPr>
          <p:nvPr/>
        </p:nvSpPr>
        <p:spPr bwMode="auto">
          <a:xfrm>
            <a:off x="3581400" y="3048000"/>
            <a:ext cx="1295400" cy="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3321" name="Text Box 12"/>
          <p:cNvSpPr txBox="1">
            <a:spLocks noChangeArrowheads="1"/>
          </p:cNvSpPr>
          <p:nvPr/>
        </p:nvSpPr>
        <p:spPr bwMode="auto">
          <a:xfrm>
            <a:off x="4876800" y="2819400"/>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dirty="0"/>
              <a:t> </a:t>
            </a:r>
            <a:r>
              <a:rPr lang="en-US" sz="2400" dirty="0">
                <a:latin typeface="+mn-lt"/>
              </a:rPr>
              <a:t>Patient History</a:t>
            </a:r>
          </a:p>
        </p:txBody>
      </p:sp>
      <p:sp>
        <p:nvSpPr>
          <p:cNvPr id="13322" name="Text Box 13"/>
          <p:cNvSpPr txBox="1">
            <a:spLocks noChangeArrowheads="1"/>
          </p:cNvSpPr>
          <p:nvPr/>
        </p:nvSpPr>
        <p:spPr bwMode="auto">
          <a:xfrm>
            <a:off x="4953000" y="4648200"/>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latin typeface="+mn-lt"/>
              </a:rPr>
              <a:t>Physical Exam </a:t>
            </a:r>
          </a:p>
        </p:txBody>
      </p:sp>
      <p:sp>
        <p:nvSpPr>
          <p:cNvPr id="13323" name="Line 14"/>
          <p:cNvSpPr>
            <a:spLocks noChangeShapeType="1"/>
          </p:cNvSpPr>
          <p:nvPr/>
        </p:nvSpPr>
        <p:spPr bwMode="auto">
          <a:xfrm>
            <a:off x="4572000" y="1447800"/>
            <a:ext cx="0" cy="914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4" name="Line 15"/>
          <p:cNvSpPr>
            <a:spLocks noChangeShapeType="1"/>
          </p:cNvSpPr>
          <p:nvPr/>
        </p:nvSpPr>
        <p:spPr bwMode="auto">
          <a:xfrm>
            <a:off x="4876800" y="28956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5" name="Text Box 16"/>
          <p:cNvSpPr txBox="1">
            <a:spLocks noChangeArrowheads="1"/>
          </p:cNvSpPr>
          <p:nvPr/>
        </p:nvSpPr>
        <p:spPr bwMode="auto">
          <a:xfrm>
            <a:off x="5257800" y="3200400"/>
            <a:ext cx="3276600" cy="141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70000"/>
              </a:lnSpc>
              <a:spcBef>
                <a:spcPct val="50000"/>
              </a:spcBef>
              <a:buFontTx/>
              <a:buChar char="•"/>
            </a:pPr>
            <a:r>
              <a:rPr lang="en-US" sz="2000" dirty="0"/>
              <a:t> </a:t>
            </a:r>
            <a:r>
              <a:rPr lang="en-US" sz="2000" dirty="0">
                <a:latin typeface="+mn-lt"/>
              </a:rPr>
              <a:t>Medical conditions</a:t>
            </a:r>
          </a:p>
          <a:p>
            <a:pPr eaLnBrk="1" hangingPunct="1">
              <a:lnSpc>
                <a:spcPct val="70000"/>
              </a:lnSpc>
              <a:spcBef>
                <a:spcPct val="50000"/>
              </a:spcBef>
              <a:buFontTx/>
              <a:buChar char="•"/>
            </a:pPr>
            <a:r>
              <a:rPr lang="en-US" sz="2000" dirty="0">
                <a:latin typeface="+mn-lt"/>
              </a:rPr>
              <a:t> Dietary habits</a:t>
            </a:r>
          </a:p>
          <a:p>
            <a:pPr eaLnBrk="1" hangingPunct="1">
              <a:lnSpc>
                <a:spcPct val="70000"/>
              </a:lnSpc>
              <a:spcBef>
                <a:spcPct val="50000"/>
              </a:spcBef>
              <a:buFontTx/>
              <a:buChar char="•"/>
            </a:pPr>
            <a:r>
              <a:rPr lang="en-US" sz="2000" dirty="0">
                <a:latin typeface="+mn-lt"/>
              </a:rPr>
              <a:t> Social history</a:t>
            </a:r>
          </a:p>
          <a:p>
            <a:pPr eaLnBrk="1" hangingPunct="1">
              <a:lnSpc>
                <a:spcPct val="70000"/>
              </a:lnSpc>
              <a:spcBef>
                <a:spcPct val="50000"/>
              </a:spcBef>
              <a:buFontTx/>
              <a:buChar char="•"/>
            </a:pPr>
            <a:r>
              <a:rPr lang="en-US" sz="2000" dirty="0">
                <a:latin typeface="+mn-lt"/>
              </a:rPr>
              <a:t> Medications </a:t>
            </a:r>
          </a:p>
        </p:txBody>
      </p:sp>
      <p:sp>
        <p:nvSpPr>
          <p:cNvPr id="13326" name="Line 18"/>
          <p:cNvSpPr>
            <a:spLocks noChangeShapeType="1"/>
          </p:cNvSpPr>
          <p:nvPr/>
        </p:nvSpPr>
        <p:spPr bwMode="auto">
          <a:xfrm>
            <a:off x="4876800" y="47244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327" name="Group 21"/>
          <p:cNvGrpSpPr>
            <a:grpSpLocks/>
          </p:cNvGrpSpPr>
          <p:nvPr/>
        </p:nvGrpSpPr>
        <p:grpSpPr bwMode="auto">
          <a:xfrm>
            <a:off x="3429000" y="3733800"/>
            <a:ext cx="1447800" cy="1143000"/>
            <a:chOff x="2160" y="2352"/>
            <a:chExt cx="912" cy="720"/>
          </a:xfrm>
        </p:grpSpPr>
        <p:sp>
          <p:nvSpPr>
            <p:cNvPr id="13335" name="Line 11"/>
            <p:cNvSpPr>
              <a:spLocks noChangeShapeType="1"/>
            </p:cNvSpPr>
            <p:nvPr/>
          </p:nvSpPr>
          <p:spPr bwMode="auto">
            <a:xfrm>
              <a:off x="2160" y="3072"/>
              <a:ext cx="912" cy="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3336" name="Line 19"/>
            <p:cNvSpPr>
              <a:spLocks noChangeShapeType="1"/>
            </p:cNvSpPr>
            <p:nvPr/>
          </p:nvSpPr>
          <p:spPr bwMode="auto">
            <a:xfrm>
              <a:off x="2160" y="2352"/>
              <a:ext cx="0" cy="7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328" name="Text Box 20"/>
          <p:cNvSpPr txBox="1">
            <a:spLocks noChangeArrowheads="1"/>
          </p:cNvSpPr>
          <p:nvPr/>
        </p:nvSpPr>
        <p:spPr bwMode="auto">
          <a:xfrm>
            <a:off x="5257800" y="5029200"/>
            <a:ext cx="3886200" cy="141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70000"/>
              </a:lnSpc>
              <a:spcBef>
                <a:spcPct val="50000"/>
              </a:spcBef>
              <a:buFontTx/>
              <a:buChar char="•"/>
            </a:pPr>
            <a:r>
              <a:rPr lang="en-US" sz="2000" dirty="0"/>
              <a:t> </a:t>
            </a:r>
            <a:r>
              <a:rPr lang="en-US" sz="2000" dirty="0">
                <a:latin typeface="+mn-lt"/>
              </a:rPr>
              <a:t>Muscle wasting/fat wasting</a:t>
            </a:r>
          </a:p>
          <a:p>
            <a:pPr eaLnBrk="1" hangingPunct="1">
              <a:lnSpc>
                <a:spcPct val="70000"/>
              </a:lnSpc>
              <a:spcBef>
                <a:spcPct val="50000"/>
              </a:spcBef>
              <a:buFontTx/>
              <a:buChar char="•"/>
            </a:pPr>
            <a:r>
              <a:rPr lang="en-US" sz="2000" dirty="0">
                <a:latin typeface="+mn-lt"/>
              </a:rPr>
              <a:t> Fluid status and edema</a:t>
            </a:r>
          </a:p>
          <a:p>
            <a:pPr eaLnBrk="1" hangingPunct="1">
              <a:lnSpc>
                <a:spcPct val="70000"/>
              </a:lnSpc>
              <a:spcBef>
                <a:spcPct val="50000"/>
              </a:spcBef>
              <a:buFontTx/>
              <a:buChar char="•"/>
            </a:pPr>
            <a:r>
              <a:rPr lang="en-US" sz="2000" dirty="0">
                <a:latin typeface="+mn-lt"/>
              </a:rPr>
              <a:t> Skin, hair, nails </a:t>
            </a:r>
          </a:p>
          <a:p>
            <a:pPr eaLnBrk="1" hangingPunct="1">
              <a:lnSpc>
                <a:spcPct val="70000"/>
              </a:lnSpc>
              <a:spcBef>
                <a:spcPct val="50000"/>
              </a:spcBef>
              <a:buFontTx/>
              <a:buChar char="•"/>
            </a:pPr>
            <a:r>
              <a:rPr lang="en-US" sz="2000" dirty="0">
                <a:latin typeface="+mn-lt"/>
              </a:rPr>
              <a:t> Mouth – </a:t>
            </a:r>
            <a:r>
              <a:rPr lang="en-US" sz="2000" dirty="0" err="1">
                <a:latin typeface="+mn-lt"/>
              </a:rPr>
              <a:t>glossitis</a:t>
            </a:r>
            <a:r>
              <a:rPr lang="en-US" sz="2000" dirty="0">
                <a:latin typeface="+mn-lt"/>
              </a:rPr>
              <a:t>, </a:t>
            </a:r>
            <a:r>
              <a:rPr lang="en-US" sz="2000" dirty="0" err="1">
                <a:latin typeface="+mn-lt"/>
              </a:rPr>
              <a:t>cheilosis</a:t>
            </a:r>
            <a:endParaRPr lang="en-US" sz="2000" dirty="0">
              <a:latin typeface="+mn-lt"/>
            </a:endParaRPr>
          </a:p>
        </p:txBody>
      </p:sp>
      <p:grpSp>
        <p:nvGrpSpPr>
          <p:cNvPr id="13329" name="Group 22"/>
          <p:cNvGrpSpPr>
            <a:grpSpLocks/>
          </p:cNvGrpSpPr>
          <p:nvPr/>
        </p:nvGrpSpPr>
        <p:grpSpPr bwMode="auto">
          <a:xfrm>
            <a:off x="685800" y="3733800"/>
            <a:ext cx="685800" cy="1524000"/>
            <a:chOff x="2160" y="2352"/>
            <a:chExt cx="912" cy="720"/>
          </a:xfrm>
        </p:grpSpPr>
        <p:sp>
          <p:nvSpPr>
            <p:cNvPr id="13333" name="Line 23"/>
            <p:cNvSpPr>
              <a:spLocks noChangeShapeType="1"/>
            </p:cNvSpPr>
            <p:nvPr/>
          </p:nvSpPr>
          <p:spPr bwMode="auto">
            <a:xfrm>
              <a:off x="2160" y="3072"/>
              <a:ext cx="912" cy="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3334" name="Line 24"/>
            <p:cNvSpPr>
              <a:spLocks noChangeShapeType="1"/>
            </p:cNvSpPr>
            <p:nvPr/>
          </p:nvSpPr>
          <p:spPr bwMode="auto">
            <a:xfrm>
              <a:off x="2160" y="2352"/>
              <a:ext cx="0" cy="7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330" name="Text Box 25"/>
          <p:cNvSpPr txBox="1">
            <a:spLocks noChangeArrowheads="1"/>
          </p:cNvSpPr>
          <p:nvPr/>
        </p:nvSpPr>
        <p:spPr bwMode="auto">
          <a:xfrm>
            <a:off x="1295400" y="5059363"/>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b="1" dirty="0"/>
              <a:t> </a:t>
            </a:r>
            <a:r>
              <a:rPr lang="en-US" sz="2400" dirty="0">
                <a:latin typeface="+mn-lt"/>
              </a:rPr>
              <a:t>Anthropometrics</a:t>
            </a:r>
          </a:p>
        </p:txBody>
      </p:sp>
      <p:sp>
        <p:nvSpPr>
          <p:cNvPr id="13331" name="Line 26"/>
          <p:cNvSpPr>
            <a:spLocks noChangeShapeType="1"/>
          </p:cNvSpPr>
          <p:nvPr/>
        </p:nvSpPr>
        <p:spPr bwMode="auto">
          <a:xfrm>
            <a:off x="1371600" y="51054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2" name="Text Box 27"/>
          <p:cNvSpPr txBox="1">
            <a:spLocks noChangeArrowheads="1"/>
          </p:cNvSpPr>
          <p:nvPr/>
        </p:nvSpPr>
        <p:spPr bwMode="auto">
          <a:xfrm>
            <a:off x="1600200" y="5373688"/>
            <a:ext cx="32766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Bef>
                <a:spcPct val="50000"/>
              </a:spcBef>
              <a:buFontTx/>
              <a:buChar char="•"/>
            </a:pPr>
            <a:r>
              <a:rPr lang="en-US" sz="2000" dirty="0">
                <a:latin typeface="+mn-lt"/>
              </a:rPr>
              <a:t>Measurement of subcutaneous fat and skeletal muscle mass</a:t>
            </a:r>
          </a:p>
        </p:txBody>
      </p:sp>
      <p:sp>
        <p:nvSpPr>
          <p:cNvPr id="26" name="Slide Number Placeholder 25"/>
          <p:cNvSpPr>
            <a:spLocks noGrp="1"/>
          </p:cNvSpPr>
          <p:nvPr>
            <p:ph type="sldNum" sz="quarter" idx="12"/>
          </p:nvPr>
        </p:nvSpPr>
        <p:spPr/>
        <p:txBody>
          <a:bodyPr/>
          <a:lstStyle/>
          <a:p>
            <a:fld id="{071E6EE5-27B8-4630-8F7E-7016F5226738}" type="slidenum">
              <a:rPr lang="en-US" smtClean="0"/>
              <a:pPr/>
              <a:t>17</a:t>
            </a:fld>
            <a:endParaRPr lang="en-US"/>
          </a:p>
        </p:txBody>
      </p:sp>
    </p:spTree>
    <p:custDataLst>
      <p:tags r:id="rId1"/>
    </p:custDataLst>
    <p:extLst>
      <p:ext uri="{BB962C8B-B14F-4D97-AF65-F5344CB8AC3E}">
        <p14:creationId xmlns:p14="http://schemas.microsoft.com/office/powerpoint/2010/main" val="195976568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8600" y="152400"/>
            <a:ext cx="8229600" cy="944563"/>
          </a:xfrm>
        </p:spPr>
        <p:txBody>
          <a:bodyPr>
            <a:normAutofit fontScale="90000"/>
          </a:bodyPr>
          <a:lstStyle/>
          <a:p>
            <a:pPr eaLnBrk="1" hangingPunct="1">
              <a:lnSpc>
                <a:spcPct val="85000"/>
              </a:lnSpc>
            </a:pPr>
            <a:r>
              <a:rPr lang="en-US" sz="4200" smtClean="0"/>
              <a:t>Nutrition Assessment</a:t>
            </a:r>
            <a:r>
              <a:rPr lang="en-US" sz="4000" smtClean="0"/>
              <a:t/>
            </a:r>
            <a:br>
              <a:rPr lang="en-US" sz="4000" smtClean="0"/>
            </a:br>
            <a:r>
              <a:rPr lang="en-US" sz="2800" smtClean="0"/>
              <a:t>Weight</a:t>
            </a:r>
          </a:p>
        </p:txBody>
      </p:sp>
      <p:sp>
        <p:nvSpPr>
          <p:cNvPr id="14339" name="Rectangle 3"/>
          <p:cNvSpPr>
            <a:spLocks noGrp="1" noChangeArrowheads="1"/>
          </p:cNvSpPr>
          <p:nvPr>
            <p:ph idx="1"/>
          </p:nvPr>
        </p:nvSpPr>
        <p:spPr>
          <a:xfrm>
            <a:off x="381000" y="1295400"/>
            <a:ext cx="8458200" cy="5029200"/>
          </a:xfrm>
        </p:spPr>
        <p:txBody>
          <a:bodyPr/>
          <a:lstStyle/>
          <a:p>
            <a:pPr eaLnBrk="1" hangingPunct="1">
              <a:lnSpc>
                <a:spcPct val="90000"/>
              </a:lnSpc>
            </a:pPr>
            <a:r>
              <a:rPr lang="en-US" dirty="0" smtClean="0"/>
              <a:t>Ideal body weight (IBW)</a:t>
            </a:r>
          </a:p>
          <a:p>
            <a:pPr lvl="1" eaLnBrk="1" hangingPunct="1">
              <a:lnSpc>
                <a:spcPct val="90000"/>
              </a:lnSpc>
            </a:pPr>
            <a:r>
              <a:rPr lang="en-US" dirty="0" smtClean="0"/>
              <a:t>Male: 50 kg + (2.3 kg x  # of inches over 5 </a:t>
            </a:r>
            <a:r>
              <a:rPr lang="en-US" dirty="0" err="1" smtClean="0"/>
              <a:t>ft</a:t>
            </a:r>
            <a:r>
              <a:rPr lang="en-US" dirty="0" smtClean="0"/>
              <a:t>)</a:t>
            </a:r>
          </a:p>
          <a:p>
            <a:pPr lvl="1" eaLnBrk="1" hangingPunct="1">
              <a:lnSpc>
                <a:spcPct val="90000"/>
              </a:lnSpc>
            </a:pPr>
            <a:r>
              <a:rPr lang="en-US" dirty="0" smtClean="0"/>
              <a:t>Female: 45 kg + (2.3 kg x # of inches over 5 </a:t>
            </a:r>
            <a:r>
              <a:rPr lang="en-US" dirty="0" err="1" smtClean="0"/>
              <a:t>ft</a:t>
            </a:r>
            <a:r>
              <a:rPr lang="en-US" dirty="0" smtClean="0"/>
              <a:t>)</a:t>
            </a:r>
          </a:p>
          <a:p>
            <a:pPr eaLnBrk="1" hangingPunct="1">
              <a:lnSpc>
                <a:spcPct val="90000"/>
              </a:lnSpc>
              <a:spcBef>
                <a:spcPct val="50000"/>
              </a:spcBef>
            </a:pPr>
            <a:r>
              <a:rPr lang="en-US" dirty="0" smtClean="0"/>
              <a:t>Adjusted body weight</a:t>
            </a:r>
          </a:p>
          <a:p>
            <a:pPr lvl="1" eaLnBrk="1" hangingPunct="1">
              <a:lnSpc>
                <a:spcPct val="90000"/>
              </a:lnSpc>
            </a:pPr>
            <a:r>
              <a:rPr lang="en-US" dirty="0" smtClean="0"/>
              <a:t>Use if patient has BMI &gt; 30</a:t>
            </a:r>
          </a:p>
          <a:p>
            <a:pPr lvl="1" eaLnBrk="1" hangingPunct="1">
              <a:lnSpc>
                <a:spcPct val="90000"/>
              </a:lnSpc>
            </a:pPr>
            <a:r>
              <a:rPr lang="en-US" dirty="0" smtClean="0"/>
              <a:t>Adj. BW = (Actual BW – IBW) x 0.4 + IBW</a:t>
            </a:r>
          </a:p>
          <a:p>
            <a:pPr eaLnBrk="1" hangingPunct="1">
              <a:lnSpc>
                <a:spcPct val="90000"/>
              </a:lnSpc>
              <a:spcBef>
                <a:spcPct val="50000"/>
              </a:spcBef>
            </a:pPr>
            <a:r>
              <a:rPr lang="en-US" dirty="0" smtClean="0"/>
              <a:t>Usual body weight</a:t>
            </a:r>
          </a:p>
          <a:p>
            <a:pPr lvl="1" eaLnBrk="1" hangingPunct="1">
              <a:lnSpc>
                <a:spcPct val="90000"/>
              </a:lnSpc>
            </a:pPr>
            <a:r>
              <a:rPr lang="en-US" dirty="0" smtClean="0"/>
              <a:t>Comparison using the patient as a reference</a:t>
            </a:r>
          </a:p>
          <a:p>
            <a:pPr eaLnBrk="1" hangingPunct="1">
              <a:lnSpc>
                <a:spcPct val="90000"/>
              </a:lnSpc>
              <a:spcBef>
                <a:spcPct val="50000"/>
              </a:spcBef>
            </a:pPr>
            <a:r>
              <a:rPr lang="en-US" dirty="0" smtClean="0"/>
              <a:t>Change in body weight (&gt;10% in 6 months)</a:t>
            </a:r>
          </a:p>
        </p:txBody>
      </p:sp>
      <p:sp>
        <p:nvSpPr>
          <p:cNvPr id="2" name="Footer Placeholder 1"/>
          <p:cNvSpPr>
            <a:spLocks noGrp="1"/>
          </p:cNvSpPr>
          <p:nvPr>
            <p:ph type="ftr" sz="quarter" idx="11"/>
          </p:nvPr>
        </p:nvSpPr>
        <p:spPr/>
        <p:txBody>
          <a:bodyPr/>
          <a:lstStyle/>
          <a:p>
            <a:r>
              <a:rPr lang="en-US" smtClean="0"/>
              <a:t>Lawrence Carey, PharmD - TUSP 2014</a:t>
            </a:r>
            <a:endParaRPr lang="en-US"/>
          </a:p>
        </p:txBody>
      </p:sp>
      <p:sp>
        <p:nvSpPr>
          <p:cNvPr id="14340" name="Text Box 4"/>
          <p:cNvSpPr txBox="1">
            <a:spLocks noChangeArrowheads="1"/>
          </p:cNvSpPr>
          <p:nvPr/>
        </p:nvSpPr>
        <p:spPr bwMode="auto">
          <a:xfrm>
            <a:off x="457200" y="6613525"/>
            <a:ext cx="8610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1000"/>
              <a:t>Teasley KM. Pharmacotherapy. DiPiro JT. 4</a:t>
            </a:r>
            <a:r>
              <a:rPr lang="en-US" sz="1000" baseline="30000"/>
              <a:t>th</a:t>
            </a:r>
            <a:r>
              <a:rPr lang="en-US" sz="1000"/>
              <a:t> edition</a:t>
            </a:r>
          </a:p>
        </p:txBody>
      </p:sp>
      <p:sp>
        <p:nvSpPr>
          <p:cNvPr id="6" name="Slide Number Placeholder 5"/>
          <p:cNvSpPr>
            <a:spLocks noGrp="1"/>
          </p:cNvSpPr>
          <p:nvPr>
            <p:ph type="sldNum" sz="quarter" idx="12"/>
          </p:nvPr>
        </p:nvSpPr>
        <p:spPr/>
        <p:txBody>
          <a:bodyPr/>
          <a:lstStyle/>
          <a:p>
            <a:fld id="{071E6EE5-27B8-4630-8F7E-7016F5226738}" type="slidenum">
              <a:rPr lang="en-US" smtClean="0"/>
              <a:pPr/>
              <a:t>18</a:t>
            </a:fld>
            <a:endParaRPr lang="en-US"/>
          </a:p>
        </p:txBody>
      </p:sp>
    </p:spTree>
    <p:custDataLst>
      <p:tags r:id="rId1"/>
    </p:custDataLst>
    <p:extLst>
      <p:ext uri="{BB962C8B-B14F-4D97-AF65-F5344CB8AC3E}">
        <p14:creationId xmlns:p14="http://schemas.microsoft.com/office/powerpoint/2010/main" val="205760995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hangingPunct="1">
              <a:lnSpc>
                <a:spcPct val="85000"/>
              </a:lnSpc>
            </a:pPr>
            <a:r>
              <a:rPr lang="en-US" sz="4200" dirty="0" smtClean="0">
                <a:solidFill>
                  <a:srgbClr val="FFFF00"/>
                </a:solidFill>
              </a:rPr>
              <a:t>Nutrition Assessment</a:t>
            </a:r>
            <a:r>
              <a:rPr lang="en-US" sz="4000" dirty="0" smtClean="0">
                <a:solidFill>
                  <a:srgbClr val="FFFF00"/>
                </a:solidFill>
              </a:rPr>
              <a:t/>
            </a:r>
            <a:br>
              <a:rPr lang="en-US" sz="4000" dirty="0" smtClean="0">
                <a:solidFill>
                  <a:srgbClr val="FFFF00"/>
                </a:solidFill>
              </a:rPr>
            </a:br>
            <a:r>
              <a:rPr lang="en-US" sz="2800" dirty="0" smtClean="0">
                <a:solidFill>
                  <a:srgbClr val="FFFF00"/>
                </a:solidFill>
              </a:rPr>
              <a:t>Weight</a:t>
            </a:r>
          </a:p>
        </p:txBody>
      </p:sp>
      <p:sp>
        <p:nvSpPr>
          <p:cNvPr id="15363" name="Rectangle 3"/>
          <p:cNvSpPr>
            <a:spLocks noGrp="1" noChangeArrowheads="1"/>
          </p:cNvSpPr>
          <p:nvPr>
            <p:ph type="body" sz="half" idx="1"/>
          </p:nvPr>
        </p:nvSpPr>
        <p:spPr>
          <a:xfrm>
            <a:off x="457200" y="1447800"/>
            <a:ext cx="8458200" cy="4876800"/>
          </a:xfrm>
        </p:spPr>
        <p:txBody>
          <a:bodyPr/>
          <a:lstStyle/>
          <a:p>
            <a:pPr eaLnBrk="1" hangingPunct="1">
              <a:lnSpc>
                <a:spcPct val="90000"/>
              </a:lnSpc>
            </a:pPr>
            <a:r>
              <a:rPr lang="en-US" sz="2800" smtClean="0"/>
              <a:t>Body Mass Index (BMI)</a:t>
            </a:r>
          </a:p>
          <a:p>
            <a:pPr eaLnBrk="1" hangingPunct="1">
              <a:lnSpc>
                <a:spcPct val="90000"/>
              </a:lnSpc>
            </a:pPr>
            <a:endParaRPr lang="en-US" sz="2800" smtClean="0"/>
          </a:p>
          <a:p>
            <a:pPr eaLnBrk="1" hangingPunct="1">
              <a:lnSpc>
                <a:spcPct val="90000"/>
              </a:lnSpc>
            </a:pPr>
            <a:endParaRPr lang="en-US" sz="2800" smtClean="0"/>
          </a:p>
          <a:p>
            <a:pPr eaLnBrk="1" hangingPunct="1">
              <a:lnSpc>
                <a:spcPct val="90000"/>
              </a:lnSpc>
            </a:pPr>
            <a:endParaRPr lang="en-US" sz="2800" smtClean="0"/>
          </a:p>
          <a:p>
            <a:pPr eaLnBrk="1" hangingPunct="1">
              <a:lnSpc>
                <a:spcPct val="90000"/>
              </a:lnSpc>
            </a:pPr>
            <a:endParaRPr lang="en-US" sz="2800" smtClean="0"/>
          </a:p>
          <a:p>
            <a:pPr eaLnBrk="1" hangingPunct="1">
              <a:lnSpc>
                <a:spcPct val="90000"/>
              </a:lnSpc>
            </a:pPr>
            <a:endParaRPr lang="en-US" sz="2800" smtClean="0"/>
          </a:p>
          <a:p>
            <a:pPr eaLnBrk="1" hangingPunct="1">
              <a:lnSpc>
                <a:spcPct val="90000"/>
              </a:lnSpc>
            </a:pPr>
            <a:endParaRPr lang="en-US" sz="2800" smtClean="0"/>
          </a:p>
          <a:p>
            <a:pPr eaLnBrk="1" hangingPunct="1">
              <a:lnSpc>
                <a:spcPct val="90000"/>
              </a:lnSpc>
            </a:pPr>
            <a:endParaRPr lang="en-US" sz="2800" smtClean="0"/>
          </a:p>
          <a:p>
            <a:pPr eaLnBrk="1" hangingPunct="1">
              <a:lnSpc>
                <a:spcPct val="90000"/>
              </a:lnSpc>
            </a:pPr>
            <a:r>
              <a:rPr lang="en-US" sz="2800" smtClean="0"/>
              <a:t>BMI of 14-15 kg/m</a:t>
            </a:r>
            <a:r>
              <a:rPr lang="en-US" sz="2800" baseline="30000" smtClean="0"/>
              <a:t>2</a:t>
            </a:r>
            <a:r>
              <a:rPr lang="en-US" sz="2800" smtClean="0"/>
              <a:t> is associated with significant mortality</a:t>
            </a:r>
          </a:p>
        </p:txBody>
      </p:sp>
      <p:graphicFrame>
        <p:nvGraphicFramePr>
          <p:cNvPr id="43089" name="Group 81"/>
          <p:cNvGraphicFramePr>
            <a:graphicFrameLocks noGrp="1"/>
          </p:cNvGraphicFramePr>
          <p:nvPr>
            <p:ph sz="half" idx="2"/>
            <p:extLst>
              <p:ext uri="{D42A27DB-BD31-4B8C-83A1-F6EECF244321}">
                <p14:modId xmlns:p14="http://schemas.microsoft.com/office/powerpoint/2010/main" val="3533957153"/>
              </p:ext>
            </p:extLst>
          </p:nvPr>
        </p:nvGraphicFramePr>
        <p:xfrm>
          <a:off x="914400" y="2043113"/>
          <a:ext cx="6934200" cy="2738438"/>
        </p:xfrm>
        <a:graphic>
          <a:graphicData uri="http://schemas.openxmlformats.org/drawingml/2006/table">
            <a:tbl>
              <a:tblPr/>
              <a:tblGrid>
                <a:gridCol w="2895600"/>
                <a:gridCol w="4038600"/>
              </a:tblGrid>
              <a:tr h="548767">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3000" b="0" i="0" u="none" strike="noStrike" cap="none" normalizeH="0" baseline="0" dirty="0" smtClean="0">
                          <a:ln>
                            <a:noFill/>
                          </a:ln>
                          <a:solidFill>
                            <a:schemeClr val="tx1"/>
                          </a:solidFill>
                          <a:effectLst/>
                          <a:latin typeface="+mn-lt"/>
                        </a:rPr>
                        <a:t>BMI (kg/m</a:t>
                      </a:r>
                      <a:r>
                        <a:rPr kumimoji="0" lang="en-US" sz="3000" b="0" i="0" u="none" strike="noStrike" cap="none" normalizeH="0" baseline="30000" dirty="0" smtClean="0">
                          <a:ln>
                            <a:noFill/>
                          </a:ln>
                          <a:solidFill>
                            <a:schemeClr val="tx1"/>
                          </a:solidFill>
                          <a:effectLst/>
                          <a:latin typeface="+mn-lt"/>
                        </a:rPr>
                        <a:t>2</a:t>
                      </a:r>
                      <a:r>
                        <a:rPr kumimoji="0" lang="en-US" sz="3000" b="0" i="0" u="none" strike="noStrike" cap="none" normalizeH="0" baseline="0" dirty="0" smtClean="0">
                          <a:ln>
                            <a:noFill/>
                          </a:ln>
                          <a:solidFill>
                            <a:schemeClr val="tx1"/>
                          </a:solidFill>
                          <a:effectLst/>
                          <a:latin typeface="+mn-lt"/>
                        </a:rPr>
                        <a:t>)</a:t>
                      </a:r>
                      <a:endParaRPr kumimoji="0" lang="en-US" sz="3000" b="0" i="0" u="none" strike="noStrike" cap="none" normalizeH="0" baseline="30000" dirty="0" smtClean="0">
                        <a:ln>
                          <a:noFill/>
                        </a:ln>
                        <a:solidFill>
                          <a:schemeClr val="tx1"/>
                        </a:solidFill>
                        <a:effectLst/>
                        <a:latin typeface="+mn-lt"/>
                      </a:endParaRP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3000" b="0" i="0" u="none" strike="noStrike" cap="none" normalizeH="0" baseline="0" dirty="0" smtClean="0">
                          <a:ln>
                            <a:noFill/>
                          </a:ln>
                          <a:solidFill>
                            <a:schemeClr val="tx1"/>
                          </a:solidFill>
                          <a:effectLst/>
                          <a:latin typeface="+mn-lt"/>
                        </a:rPr>
                        <a:t>Classification</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815">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600" b="0" i="0" u="none" strike="noStrike" cap="none" normalizeH="0" baseline="0" dirty="0" smtClean="0">
                          <a:ln>
                            <a:noFill/>
                          </a:ln>
                          <a:solidFill>
                            <a:schemeClr val="tx1"/>
                          </a:solidFill>
                          <a:effectLst/>
                          <a:latin typeface="+mn-lt"/>
                        </a:rPr>
                        <a:t>&lt;18.5</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600" b="0" i="0" u="none" strike="noStrike" cap="none" normalizeH="0" baseline="0" dirty="0" smtClean="0">
                          <a:ln>
                            <a:noFill/>
                          </a:ln>
                          <a:solidFill>
                            <a:schemeClr val="tx1"/>
                          </a:solidFill>
                          <a:effectLst/>
                          <a:latin typeface="+mn-lt"/>
                        </a:rPr>
                        <a:t>Underweight</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546226">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600" b="0" i="0" u="none" strike="noStrike" cap="none" normalizeH="0" baseline="0" dirty="0" smtClean="0">
                          <a:ln>
                            <a:noFill/>
                          </a:ln>
                          <a:solidFill>
                            <a:schemeClr val="tx1"/>
                          </a:solidFill>
                          <a:effectLst/>
                          <a:latin typeface="+mn-lt"/>
                        </a:rPr>
                        <a:t>18.6-25</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600" b="0" i="0" u="none" strike="noStrike" cap="none" normalizeH="0" baseline="0" dirty="0" smtClean="0">
                          <a:ln>
                            <a:noFill/>
                          </a:ln>
                          <a:solidFill>
                            <a:schemeClr val="tx1"/>
                          </a:solidFill>
                          <a:effectLst/>
                          <a:latin typeface="+mn-lt"/>
                        </a:rPr>
                        <a:t>Normal weight</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547815">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600" b="0" i="0" u="none" strike="noStrike" cap="none" normalizeH="0" baseline="0" dirty="0" smtClean="0">
                          <a:ln>
                            <a:noFill/>
                          </a:ln>
                          <a:solidFill>
                            <a:schemeClr val="tx1"/>
                          </a:solidFill>
                          <a:effectLst/>
                          <a:latin typeface="+mn-lt"/>
                        </a:rPr>
                        <a:t>25.1-30</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600" b="0" i="0" u="none" strike="noStrike" cap="none" normalizeH="0" baseline="0" dirty="0" smtClean="0">
                          <a:ln>
                            <a:noFill/>
                          </a:ln>
                          <a:solidFill>
                            <a:schemeClr val="tx1"/>
                          </a:solidFill>
                          <a:effectLst/>
                          <a:latin typeface="+mn-lt"/>
                        </a:rPr>
                        <a:t>Overweight</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547815">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600" b="0" i="0" u="none" strike="noStrike" cap="none" normalizeH="0" baseline="0" dirty="0" smtClean="0">
                          <a:ln>
                            <a:noFill/>
                          </a:ln>
                          <a:solidFill>
                            <a:schemeClr val="tx1"/>
                          </a:solidFill>
                          <a:effectLst/>
                          <a:latin typeface="+mn-lt"/>
                        </a:rPr>
                        <a:t>&gt;30</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600" b="0" i="0" u="none" strike="noStrike" cap="none" normalizeH="0" baseline="0" dirty="0" smtClean="0">
                          <a:ln>
                            <a:noFill/>
                          </a:ln>
                          <a:solidFill>
                            <a:schemeClr val="tx1"/>
                          </a:solidFill>
                          <a:effectLst/>
                          <a:latin typeface="+mn-lt"/>
                        </a:rPr>
                        <a:t>Obese</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381" name="Text Box 58"/>
          <p:cNvSpPr txBox="1">
            <a:spLocks noChangeArrowheads="1"/>
          </p:cNvSpPr>
          <p:nvPr/>
        </p:nvSpPr>
        <p:spPr bwMode="auto">
          <a:xfrm>
            <a:off x="228600" y="6553200"/>
            <a:ext cx="891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1000"/>
              <a:t>A.S.P.E.N Board of Directors and the Clinical Guideline Task Force. Guidelines for the use of parenteral and enteral nutrition in adult and pediatric patients. </a:t>
            </a:r>
            <a:r>
              <a:rPr lang="en-US" sz="1000" i="1"/>
              <a:t>JPEN</a:t>
            </a:r>
            <a:r>
              <a:rPr lang="en-US" sz="1000"/>
              <a:t> 2002;26:9SA-12SA.</a:t>
            </a:r>
          </a:p>
        </p:txBody>
      </p:sp>
      <p:sp>
        <p:nvSpPr>
          <p:cNvPr id="6" name="Slide Number Placeholder 5"/>
          <p:cNvSpPr>
            <a:spLocks noGrp="1"/>
          </p:cNvSpPr>
          <p:nvPr>
            <p:ph type="sldNum" sz="quarter" idx="10"/>
          </p:nvPr>
        </p:nvSpPr>
        <p:spPr/>
        <p:txBody>
          <a:bodyPr/>
          <a:lstStyle/>
          <a:p>
            <a:pPr>
              <a:defRPr/>
            </a:pPr>
            <a:fld id="{6EF90340-68B8-40F5-A1CD-AFB57907EEE1}" type="slidenum">
              <a:rPr lang="en-US" smtClean="0"/>
              <a:pPr>
                <a:defRPr/>
              </a:pPr>
              <a:t>19</a:t>
            </a:fld>
            <a:endParaRPr lang="en-US"/>
          </a:p>
        </p:txBody>
      </p:sp>
    </p:spTree>
    <p:custDataLst>
      <p:tags r:id="rId1"/>
    </p:custDataLst>
    <p:extLst>
      <p:ext uri="{BB962C8B-B14F-4D97-AF65-F5344CB8AC3E}">
        <p14:creationId xmlns:p14="http://schemas.microsoft.com/office/powerpoint/2010/main" val="270997820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dirty="0" smtClean="0">
                <a:solidFill>
                  <a:srgbClr val="FFFF00"/>
                </a:solidFill>
              </a:rPr>
              <a:t>Objectives</a:t>
            </a:r>
          </a:p>
        </p:txBody>
      </p:sp>
      <p:sp>
        <p:nvSpPr>
          <p:cNvPr id="3075" name="Rectangle 3"/>
          <p:cNvSpPr>
            <a:spLocks noGrp="1" noChangeArrowheads="1"/>
          </p:cNvSpPr>
          <p:nvPr>
            <p:ph sz="half" idx="1"/>
          </p:nvPr>
        </p:nvSpPr>
        <p:spPr/>
        <p:txBody>
          <a:bodyPr>
            <a:normAutofit fontScale="92500" lnSpcReduction="20000"/>
          </a:bodyPr>
          <a:lstStyle/>
          <a:p>
            <a:pPr eaLnBrk="1" hangingPunct="1"/>
            <a:r>
              <a:rPr lang="en-US" sz="2800" dirty="0" smtClean="0"/>
              <a:t>Define malnutrition </a:t>
            </a:r>
          </a:p>
          <a:p>
            <a:pPr eaLnBrk="1" hangingPunct="1"/>
            <a:r>
              <a:rPr lang="en-US" sz="2800" dirty="0" smtClean="0"/>
              <a:t>List the adverse effects associated with nutritional deficiencies</a:t>
            </a:r>
          </a:p>
          <a:p>
            <a:r>
              <a:rPr lang="en-US" sz="2800" dirty="0" smtClean="0"/>
              <a:t>Evaluate and assess a patient for malnutrition</a:t>
            </a:r>
          </a:p>
          <a:p>
            <a:r>
              <a:rPr lang="en-US" dirty="0" smtClean="0"/>
              <a:t>Explain </a:t>
            </a:r>
            <a:r>
              <a:rPr lang="en-US" dirty="0"/>
              <a:t>the differences, advantages, and disadvantages of different methods of nutritional support</a:t>
            </a:r>
          </a:p>
          <a:p>
            <a:pPr eaLnBrk="1" hangingPunct="1"/>
            <a:endParaRPr lang="en-US" sz="2800" dirty="0" smtClean="0"/>
          </a:p>
        </p:txBody>
      </p:sp>
      <p:sp>
        <p:nvSpPr>
          <p:cNvPr id="4" name="Content Placeholder 3"/>
          <p:cNvSpPr>
            <a:spLocks noGrp="1"/>
          </p:cNvSpPr>
          <p:nvPr>
            <p:ph sz="half" idx="2"/>
          </p:nvPr>
        </p:nvSpPr>
        <p:spPr/>
        <p:txBody>
          <a:bodyPr>
            <a:normAutofit fontScale="92500" lnSpcReduction="20000"/>
          </a:bodyPr>
          <a:lstStyle/>
          <a:p>
            <a:r>
              <a:rPr lang="en-US" dirty="0" smtClean="0"/>
              <a:t>List the basic components of a nutrition formulation</a:t>
            </a:r>
          </a:p>
          <a:p>
            <a:r>
              <a:rPr lang="en-US" dirty="0" smtClean="0"/>
              <a:t>Develop </a:t>
            </a:r>
            <a:r>
              <a:rPr lang="en-US" dirty="0"/>
              <a:t>a nutritional plan, including caloric </a:t>
            </a:r>
            <a:r>
              <a:rPr lang="en-US" dirty="0" smtClean="0"/>
              <a:t>goals, fluid goals, and </a:t>
            </a:r>
            <a:r>
              <a:rPr lang="en-US" dirty="0"/>
              <a:t>protein, carbohydrate and lipid requirements</a:t>
            </a:r>
          </a:p>
          <a:p>
            <a:r>
              <a:rPr lang="en-US" dirty="0"/>
              <a:t>Identify complications of nutritional support therapy </a:t>
            </a:r>
            <a:endParaRPr lang="en-US" dirty="0" smtClean="0"/>
          </a:p>
          <a:p>
            <a:r>
              <a:rPr lang="en-US" dirty="0" smtClean="0"/>
              <a:t>Identify appropriate </a:t>
            </a:r>
            <a:r>
              <a:rPr lang="en-US" dirty="0"/>
              <a:t>monitoring parameters</a:t>
            </a:r>
          </a:p>
          <a:p>
            <a:endParaRPr lang="en-US" dirty="0"/>
          </a:p>
        </p:txBody>
      </p:sp>
      <p:sp>
        <p:nvSpPr>
          <p:cNvPr id="2" name="Footer Placeholder 1"/>
          <p:cNvSpPr>
            <a:spLocks noGrp="1"/>
          </p:cNvSpPr>
          <p:nvPr>
            <p:ph type="ftr" sz="quarter" idx="11"/>
          </p:nvPr>
        </p:nvSpPr>
        <p:spPr/>
        <p:txBody>
          <a:bodyPr/>
          <a:lstStyle/>
          <a:p>
            <a:r>
              <a:rPr lang="en-US" smtClean="0"/>
              <a:t>Lawrence Carey, PharmD - TUSP 2014</a:t>
            </a:r>
            <a:endParaRPr lang="en-US"/>
          </a:p>
        </p:txBody>
      </p:sp>
      <p:sp>
        <p:nvSpPr>
          <p:cNvPr id="6" name="Slide Number Placeholder 5"/>
          <p:cNvSpPr>
            <a:spLocks noGrp="1"/>
          </p:cNvSpPr>
          <p:nvPr>
            <p:ph type="sldNum" sz="quarter" idx="12"/>
          </p:nvPr>
        </p:nvSpPr>
        <p:spPr/>
        <p:txBody>
          <a:bodyPr/>
          <a:lstStyle/>
          <a:p>
            <a:fld id="{071E6EE5-27B8-4630-8F7E-7016F5226738}" type="slidenum">
              <a:rPr lang="en-US" smtClean="0"/>
              <a:pPr/>
              <a:t>2</a:t>
            </a:fld>
            <a:endParaRPr lang="en-US"/>
          </a:p>
        </p:txBody>
      </p:sp>
    </p:spTree>
    <p:custDataLst>
      <p:tags r:id="rId1"/>
    </p:custDataLst>
    <p:extLst>
      <p:ext uri="{BB962C8B-B14F-4D97-AF65-F5344CB8AC3E}">
        <p14:creationId xmlns:p14="http://schemas.microsoft.com/office/powerpoint/2010/main" val="364430472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14400" y="228600"/>
            <a:ext cx="7543800" cy="944563"/>
          </a:xfrm>
        </p:spPr>
        <p:txBody>
          <a:bodyPr>
            <a:normAutofit fontScale="90000"/>
          </a:bodyPr>
          <a:lstStyle/>
          <a:p>
            <a:pPr>
              <a:lnSpc>
                <a:spcPct val="85000"/>
              </a:lnSpc>
            </a:pPr>
            <a:r>
              <a:rPr lang="en-US" sz="4200" dirty="0">
                <a:solidFill>
                  <a:srgbClr val="FFFF00"/>
                </a:solidFill>
              </a:rPr>
              <a:t>Nutrition Assessment</a:t>
            </a:r>
            <a:r>
              <a:rPr lang="en-US" sz="4000" dirty="0">
                <a:solidFill>
                  <a:srgbClr val="FFFF00"/>
                </a:solidFill>
              </a:rPr>
              <a:t/>
            </a:r>
            <a:br>
              <a:rPr lang="en-US" sz="4000" dirty="0">
                <a:solidFill>
                  <a:srgbClr val="FFFF00"/>
                </a:solidFill>
              </a:rPr>
            </a:br>
            <a:r>
              <a:rPr lang="en-US" sz="2800" dirty="0">
                <a:solidFill>
                  <a:srgbClr val="FFFF00"/>
                </a:solidFill>
              </a:rPr>
              <a:t>Biochemical Assessment</a:t>
            </a:r>
            <a:endParaRPr lang="en-US" sz="2800" dirty="0" smtClean="0">
              <a:solidFill>
                <a:srgbClr val="FFFF00"/>
              </a:solidFill>
            </a:endParaRPr>
          </a:p>
        </p:txBody>
      </p:sp>
      <p:graphicFrame>
        <p:nvGraphicFramePr>
          <p:cNvPr id="62662" name="Group 198"/>
          <p:cNvGraphicFramePr>
            <a:graphicFrameLocks noGrp="1"/>
          </p:cNvGraphicFramePr>
          <p:nvPr>
            <p:ph sz="half" idx="2"/>
            <p:extLst>
              <p:ext uri="{D42A27DB-BD31-4B8C-83A1-F6EECF244321}">
                <p14:modId xmlns:p14="http://schemas.microsoft.com/office/powerpoint/2010/main" val="2495908970"/>
              </p:ext>
            </p:extLst>
          </p:nvPr>
        </p:nvGraphicFramePr>
        <p:xfrm>
          <a:off x="76200" y="1295400"/>
          <a:ext cx="9461738" cy="5004308"/>
        </p:xfrm>
        <a:graphic>
          <a:graphicData uri="http://schemas.openxmlformats.org/drawingml/2006/table">
            <a:tbl>
              <a:tblPr/>
              <a:tblGrid>
                <a:gridCol w="1608058"/>
                <a:gridCol w="1910080"/>
                <a:gridCol w="914400"/>
                <a:gridCol w="2057400"/>
                <a:gridCol w="2971800"/>
              </a:tblGrid>
              <a:tr h="455613">
                <a:tc gridSpan="5">
                  <a:txBody>
                    <a:bodyPr/>
                    <a:lstStyle/>
                    <a:p>
                      <a:pPr marL="0" marR="0" lvl="0" indent="0" algn="ctr"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800" b="1" i="0" u="none" strike="noStrike" cap="none" normalizeH="0" baseline="0" dirty="0" smtClean="0">
                          <a:ln>
                            <a:noFill/>
                          </a:ln>
                          <a:solidFill>
                            <a:schemeClr val="tx1"/>
                          </a:solidFill>
                          <a:effectLst/>
                          <a:latin typeface="Arial" charset="0"/>
                        </a:rPr>
                        <a:t>Visceral Proteins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08025">
                <a:tc>
                  <a:txBody>
                    <a:bodyPr/>
                    <a:lstStyle/>
                    <a:p>
                      <a:pPr marL="0" marR="0" lvl="0" indent="0" algn="l"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400" b="0" i="0" u="none" strike="noStrike" cap="none" normalizeH="0" baseline="0" dirty="0" smtClean="0">
                          <a:ln>
                            <a:noFill/>
                          </a:ln>
                          <a:solidFill>
                            <a:srgbClr val="000000"/>
                          </a:solidFill>
                          <a:effectLst/>
                          <a:latin typeface="+mn-lt"/>
                        </a:rPr>
                        <a:t>Protein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66"/>
                    </a:solidFill>
                  </a:tcPr>
                </a:tc>
                <a:tc>
                  <a:txBody>
                    <a:bodyPr/>
                    <a:lstStyle/>
                    <a:p>
                      <a:pPr marL="0" marR="0" lvl="0" indent="0" algn="ctr"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400" b="0" i="0" u="none" strike="noStrike" cap="none" normalizeH="0" baseline="0" dirty="0" smtClean="0">
                          <a:ln>
                            <a:noFill/>
                          </a:ln>
                          <a:solidFill>
                            <a:srgbClr val="000000"/>
                          </a:solidFill>
                          <a:effectLst/>
                          <a:latin typeface="+mn-lt"/>
                        </a:rPr>
                        <a:t>Normal Value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66"/>
                    </a:solidFill>
                  </a:tcPr>
                </a:tc>
                <a:tc>
                  <a:txBody>
                    <a:bodyPr/>
                    <a:lstStyle/>
                    <a:p>
                      <a:pPr marL="0" marR="0" lvl="0" indent="0" algn="ctr"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400" b="0" i="0" u="none" strike="noStrike" cap="none" normalizeH="0" baseline="0" dirty="0" smtClean="0">
                          <a:ln>
                            <a:noFill/>
                          </a:ln>
                          <a:solidFill>
                            <a:srgbClr val="000000"/>
                          </a:solidFill>
                          <a:effectLst/>
                          <a:latin typeface="+mn-lt"/>
                        </a:rPr>
                        <a:t>t</a:t>
                      </a:r>
                      <a:r>
                        <a:rPr kumimoji="0" lang="en-US" sz="2400" b="0" i="0" u="none" strike="noStrike" cap="none" normalizeH="0" baseline="-25000" dirty="0" smtClean="0">
                          <a:ln>
                            <a:noFill/>
                          </a:ln>
                          <a:solidFill>
                            <a:srgbClr val="000000"/>
                          </a:solidFill>
                          <a:effectLst/>
                          <a:latin typeface="+mn-lt"/>
                        </a:rPr>
                        <a:t>1/2</a:t>
                      </a:r>
                    </a:p>
                    <a:p>
                      <a:pPr marL="0" marR="0" lvl="0" indent="0" algn="ctr"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000" b="0" i="0" u="none" strike="noStrike" cap="none" normalizeH="0" baseline="0" dirty="0" smtClean="0">
                          <a:ln>
                            <a:noFill/>
                          </a:ln>
                          <a:solidFill>
                            <a:srgbClr val="000000"/>
                          </a:solidFill>
                          <a:effectLst/>
                          <a:latin typeface="+mn-lt"/>
                        </a:rPr>
                        <a:t>(days)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66"/>
                    </a:solidFill>
                  </a:tcPr>
                </a:tc>
                <a:tc>
                  <a:txBody>
                    <a:bodyPr/>
                    <a:lstStyle/>
                    <a:p>
                      <a:pPr marL="0" marR="0" lvl="0" indent="0" algn="ctr"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400" b="0" i="0" u="none" strike="noStrike" cap="none" normalizeH="0" baseline="0" dirty="0" smtClean="0">
                          <a:ln>
                            <a:noFill/>
                          </a:ln>
                          <a:solidFill>
                            <a:srgbClr val="000000"/>
                          </a:solidFill>
                          <a:effectLst/>
                          <a:latin typeface="+mn-lt"/>
                        </a:rPr>
                        <a:t>Function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66"/>
                    </a:solidFill>
                  </a:tcPr>
                </a:tc>
                <a:tc>
                  <a:txBody>
                    <a:bodyPr/>
                    <a:lstStyle/>
                    <a:p>
                      <a:pPr marL="0" marR="0" lvl="0" indent="0" algn="ctr"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400" b="0" i="0" u="none" strike="noStrike" cap="none" normalizeH="0" baseline="0" dirty="0" smtClean="0">
                          <a:ln>
                            <a:noFill/>
                          </a:ln>
                          <a:solidFill>
                            <a:srgbClr val="000000"/>
                          </a:solidFill>
                          <a:effectLst/>
                          <a:latin typeface="+mn-lt"/>
                        </a:rPr>
                        <a:t>Nutritional Utility</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66"/>
                    </a:solidFill>
                  </a:tcPr>
                </a:tc>
              </a:tr>
              <a:tr h="1274763">
                <a:tc>
                  <a:txBody>
                    <a:bodyPr/>
                    <a:lstStyle/>
                    <a:p>
                      <a:pPr marL="0" marR="0" lvl="0" indent="0" algn="l" defTabSz="914400" rtl="0" eaLnBrk="1" fontAlgn="base" latinLnBrk="0" hangingPunct="1">
                        <a:lnSpc>
                          <a:spcPct val="90000"/>
                        </a:lnSpc>
                        <a:spcBef>
                          <a:spcPct val="20000"/>
                        </a:spcBef>
                        <a:spcAft>
                          <a:spcPct val="0"/>
                        </a:spcAft>
                        <a:buClrTx/>
                        <a:buSzPct val="80000"/>
                        <a:buFont typeface="Wingdings" pitchFamily="2" charset="2"/>
                        <a:buNone/>
                        <a:tabLst/>
                      </a:pPr>
                      <a:r>
                        <a:rPr kumimoji="0" lang="en-US" sz="2400" b="0" i="0" u="none" strike="noStrike" cap="none" normalizeH="0" baseline="0" dirty="0" smtClean="0">
                          <a:ln>
                            <a:noFill/>
                          </a:ln>
                          <a:solidFill>
                            <a:srgbClr val="FF0000"/>
                          </a:solidFill>
                          <a:effectLst/>
                          <a:latin typeface="+mn-lt"/>
                        </a:rPr>
                        <a:t>Albumin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90000"/>
                        </a:lnSpc>
                        <a:spcBef>
                          <a:spcPct val="20000"/>
                        </a:spcBef>
                        <a:spcAft>
                          <a:spcPct val="0"/>
                        </a:spcAft>
                        <a:buClrTx/>
                        <a:buSzPct val="80000"/>
                        <a:buFont typeface="Wingdings" pitchFamily="2" charset="2"/>
                        <a:buNone/>
                        <a:tabLst/>
                      </a:pPr>
                      <a:r>
                        <a:rPr kumimoji="0" lang="en-US" sz="2200" b="0" i="0" u="none" strike="noStrike" cap="none" normalizeH="0" baseline="0" dirty="0" smtClean="0">
                          <a:ln>
                            <a:noFill/>
                          </a:ln>
                          <a:solidFill>
                            <a:schemeClr val="bg1"/>
                          </a:solidFill>
                          <a:effectLst/>
                          <a:latin typeface="+mn-lt"/>
                        </a:rPr>
                        <a:t>3.5-5 g/</a:t>
                      </a:r>
                      <a:r>
                        <a:rPr kumimoji="0" lang="en-US" sz="2200" b="0" i="0" u="none" strike="noStrike" cap="none" normalizeH="0" baseline="0" dirty="0" err="1" smtClean="0">
                          <a:ln>
                            <a:noFill/>
                          </a:ln>
                          <a:solidFill>
                            <a:schemeClr val="bg1"/>
                          </a:solidFill>
                          <a:effectLst/>
                          <a:latin typeface="+mn-lt"/>
                        </a:rPr>
                        <a:t>dL</a:t>
                      </a:r>
                      <a:endParaRPr kumimoji="0" lang="en-US" sz="2200" b="0" i="0" u="none" strike="noStrike" cap="none" normalizeH="0" baseline="0" dirty="0" smtClean="0">
                        <a:ln>
                          <a:noFill/>
                        </a:ln>
                        <a:solidFill>
                          <a:schemeClr val="bg1"/>
                        </a:solidFill>
                        <a:effectLst/>
                        <a:latin typeface="+mn-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90000"/>
                        </a:lnSpc>
                        <a:spcBef>
                          <a:spcPct val="20000"/>
                        </a:spcBef>
                        <a:spcAft>
                          <a:spcPct val="0"/>
                        </a:spcAft>
                        <a:buClrTx/>
                        <a:buSzPct val="80000"/>
                        <a:buFont typeface="Wingdings" pitchFamily="2" charset="2"/>
                        <a:buNone/>
                        <a:tabLst/>
                      </a:pPr>
                      <a:r>
                        <a:rPr kumimoji="0" lang="en-US" sz="2200" b="0" i="0" u="none" strike="noStrike" cap="none" normalizeH="0" baseline="0" dirty="0" smtClean="0">
                          <a:ln>
                            <a:noFill/>
                          </a:ln>
                          <a:solidFill>
                            <a:schemeClr val="bg1"/>
                          </a:solidFill>
                          <a:effectLst/>
                          <a:latin typeface="+mn-lt"/>
                        </a:rPr>
                        <a:t>18-20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90000"/>
                        </a:lnSpc>
                        <a:spcBef>
                          <a:spcPct val="20000"/>
                        </a:spcBef>
                        <a:spcAft>
                          <a:spcPct val="0"/>
                        </a:spcAft>
                        <a:buClrTx/>
                        <a:buSzPct val="80000"/>
                        <a:buFont typeface="Wingdings" pitchFamily="2" charset="2"/>
                        <a:buNone/>
                        <a:tabLst/>
                      </a:pPr>
                      <a:r>
                        <a:rPr kumimoji="0" lang="en-US" sz="1900" b="0" i="0" u="none" strike="noStrike" cap="none" normalizeH="0" baseline="0" dirty="0" smtClean="0">
                          <a:ln>
                            <a:noFill/>
                          </a:ln>
                          <a:solidFill>
                            <a:schemeClr val="bg1"/>
                          </a:solidFill>
                          <a:effectLst/>
                          <a:latin typeface="+mn-lt"/>
                        </a:rPr>
                        <a:t>Maintains oncotic pressure; carrier for small molecules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90000"/>
                        </a:lnSpc>
                        <a:spcBef>
                          <a:spcPct val="20000"/>
                        </a:spcBef>
                        <a:spcAft>
                          <a:spcPct val="0"/>
                        </a:spcAft>
                        <a:buClrTx/>
                        <a:buSzPct val="80000"/>
                        <a:buFont typeface="Wingdings" pitchFamily="2" charset="2"/>
                        <a:buNone/>
                        <a:tabLst/>
                      </a:pPr>
                      <a:r>
                        <a:rPr kumimoji="0" lang="en-US" sz="1700" b="0" i="0" u="none" strike="noStrike" cap="none" normalizeH="0" baseline="0" dirty="0" smtClean="0">
                          <a:ln>
                            <a:noFill/>
                          </a:ln>
                          <a:solidFill>
                            <a:schemeClr val="bg1"/>
                          </a:solidFill>
                          <a:effectLst/>
                          <a:latin typeface="+mn-lt"/>
                        </a:rPr>
                        <a:t>Not for early malnutrition; poor indicator of nutrition support; has been associated with poor clinical outcome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1282700">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400" b="0" i="0" u="none" strike="noStrike" cap="none" normalizeH="0" baseline="0" dirty="0" smtClean="0">
                          <a:ln>
                            <a:noFill/>
                          </a:ln>
                          <a:solidFill>
                            <a:srgbClr val="FF0000"/>
                          </a:solidFill>
                          <a:effectLst/>
                          <a:latin typeface="+mn-lt"/>
                        </a:rPr>
                        <a:t>Transferrin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200" b="0" i="0" u="none" strike="noStrike" cap="none" normalizeH="0" baseline="0" smtClean="0">
                          <a:ln>
                            <a:noFill/>
                          </a:ln>
                          <a:solidFill>
                            <a:schemeClr val="bg1"/>
                          </a:solidFill>
                          <a:effectLst/>
                          <a:latin typeface="+mn-lt"/>
                        </a:rPr>
                        <a:t>200-400 mg/dL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200" b="0" i="0" u="none" strike="noStrike" cap="none" normalizeH="0" baseline="0" smtClean="0">
                          <a:ln>
                            <a:noFill/>
                          </a:ln>
                          <a:solidFill>
                            <a:schemeClr val="bg1"/>
                          </a:solidFill>
                          <a:effectLst/>
                          <a:latin typeface="+mn-lt"/>
                        </a:rPr>
                        <a:t>8</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1800" b="0" i="0" u="none" strike="noStrike" cap="none" normalizeH="0" baseline="0" smtClean="0">
                          <a:ln>
                            <a:noFill/>
                          </a:ln>
                          <a:solidFill>
                            <a:schemeClr val="bg1"/>
                          </a:solidFill>
                          <a:effectLst/>
                          <a:latin typeface="+mn-lt"/>
                        </a:rPr>
                        <a:t>Transport of iron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1700" b="0" i="0" u="none" strike="noStrike" cap="none" normalizeH="0" baseline="0" dirty="0" smtClean="0">
                          <a:ln>
                            <a:noFill/>
                          </a:ln>
                          <a:solidFill>
                            <a:schemeClr val="bg1"/>
                          </a:solidFill>
                          <a:effectLst/>
                          <a:latin typeface="+mn-lt"/>
                        </a:rPr>
                        <a:t>Acute measure; non-specific; affected by iron stores, blood loss, inflammation, infection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1254125">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400" b="0" i="0" u="none" strike="noStrike" cap="none" normalizeH="0" baseline="0" dirty="0" smtClean="0">
                          <a:ln>
                            <a:noFill/>
                          </a:ln>
                          <a:solidFill>
                            <a:srgbClr val="FF0000"/>
                          </a:solidFill>
                          <a:effectLst/>
                          <a:latin typeface="+mn-lt"/>
                        </a:rPr>
                        <a:t>Prealbumin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200" b="0" i="0" u="none" strike="noStrike" cap="none" normalizeH="0" baseline="0" smtClean="0">
                          <a:ln>
                            <a:noFill/>
                          </a:ln>
                          <a:solidFill>
                            <a:schemeClr val="bg1"/>
                          </a:solidFill>
                          <a:effectLst/>
                          <a:latin typeface="+mn-lt"/>
                        </a:rPr>
                        <a:t>15-40 mg/dL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200" b="0" i="0" u="none" strike="noStrike" cap="none" normalizeH="0" baseline="0" smtClean="0">
                          <a:ln>
                            <a:noFill/>
                          </a:ln>
                          <a:solidFill>
                            <a:schemeClr val="bg1"/>
                          </a:solidFill>
                          <a:effectLst/>
                          <a:latin typeface="+mn-lt"/>
                        </a:rPr>
                        <a:t>1-2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1800" b="0" i="0" u="none" strike="noStrike" cap="none" normalizeH="0" baseline="0" smtClean="0">
                          <a:ln>
                            <a:noFill/>
                          </a:ln>
                          <a:solidFill>
                            <a:schemeClr val="bg1"/>
                          </a:solidFill>
                          <a:effectLst/>
                          <a:latin typeface="+mn-lt"/>
                        </a:rPr>
                        <a:t>Transport of thyroxine; carrier of retinol binding protein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1700" b="0" i="0" u="none" strike="noStrike" cap="none" normalizeH="0" baseline="0" dirty="0" smtClean="0">
                          <a:ln>
                            <a:noFill/>
                          </a:ln>
                          <a:solidFill>
                            <a:schemeClr val="bg1"/>
                          </a:solidFill>
                          <a:effectLst/>
                          <a:latin typeface="+mn-lt"/>
                        </a:rPr>
                        <a:t>Most sensitive to early nutritional changes; measures short term effects of nutritional support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bl>
          </a:graphicData>
        </a:graphic>
      </p:graphicFrame>
      <p:sp>
        <p:nvSpPr>
          <p:cNvPr id="17445" name="Text Box 188"/>
          <p:cNvSpPr txBox="1">
            <a:spLocks noChangeArrowheads="1"/>
          </p:cNvSpPr>
          <p:nvPr/>
        </p:nvSpPr>
        <p:spPr bwMode="auto">
          <a:xfrm>
            <a:off x="457200" y="6689725"/>
            <a:ext cx="8610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1000"/>
              <a:t>Teasley KM. Pharmacotherapy. DiPiro JT. 4</a:t>
            </a:r>
            <a:r>
              <a:rPr lang="en-US" sz="1000" baseline="30000"/>
              <a:t>th</a:t>
            </a:r>
            <a:r>
              <a:rPr lang="en-US" sz="1000"/>
              <a:t> edition</a:t>
            </a:r>
          </a:p>
        </p:txBody>
      </p:sp>
      <p:sp>
        <p:nvSpPr>
          <p:cNvPr id="17446" name="Text Box 189"/>
          <p:cNvSpPr txBox="1">
            <a:spLocks noChangeArrowheads="1"/>
          </p:cNvSpPr>
          <p:nvPr/>
        </p:nvSpPr>
        <p:spPr bwMode="auto">
          <a:xfrm>
            <a:off x="0" y="6553200"/>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1000"/>
              <a:t>Rollins CJ. Applied Therapeutics: The Clinical Use of Drugs. Koda-Kimble. 8</a:t>
            </a:r>
            <a:r>
              <a:rPr lang="en-US" sz="1000" baseline="30000"/>
              <a:t>th</a:t>
            </a:r>
            <a:r>
              <a:rPr lang="en-US" sz="1000"/>
              <a:t> Edition</a:t>
            </a:r>
          </a:p>
        </p:txBody>
      </p:sp>
      <p:sp>
        <p:nvSpPr>
          <p:cNvPr id="6" name="Slide Number Placeholder 5"/>
          <p:cNvSpPr>
            <a:spLocks noGrp="1"/>
          </p:cNvSpPr>
          <p:nvPr>
            <p:ph type="sldNum" sz="quarter" idx="10"/>
          </p:nvPr>
        </p:nvSpPr>
        <p:spPr/>
        <p:txBody>
          <a:bodyPr/>
          <a:lstStyle/>
          <a:p>
            <a:pPr>
              <a:defRPr/>
            </a:pPr>
            <a:fld id="{EADADE5E-1B4B-43C1-A36F-A38500534DA4}" type="slidenum">
              <a:rPr lang="en-US" smtClean="0"/>
              <a:pPr>
                <a:defRPr/>
              </a:pPr>
              <a:t>20</a:t>
            </a:fld>
            <a:endParaRPr lang="en-US"/>
          </a:p>
        </p:txBody>
      </p:sp>
    </p:spTree>
    <p:custDataLst>
      <p:tags r:id="rId1"/>
    </p:custDataLst>
    <p:extLst>
      <p:ext uri="{BB962C8B-B14F-4D97-AF65-F5344CB8AC3E}">
        <p14:creationId xmlns:p14="http://schemas.microsoft.com/office/powerpoint/2010/main" val="402351342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28600" y="152400"/>
            <a:ext cx="8229600" cy="944563"/>
          </a:xfrm>
        </p:spPr>
        <p:txBody>
          <a:bodyPr>
            <a:normAutofit fontScale="90000"/>
          </a:bodyPr>
          <a:lstStyle/>
          <a:p>
            <a:pPr eaLnBrk="1" hangingPunct="1">
              <a:lnSpc>
                <a:spcPct val="80000"/>
              </a:lnSpc>
            </a:pPr>
            <a:r>
              <a:rPr lang="en-US" sz="4200" smtClean="0"/>
              <a:t>Nutrition Assessment</a:t>
            </a:r>
            <a:r>
              <a:rPr lang="en-US" sz="4000" smtClean="0"/>
              <a:t/>
            </a:r>
            <a:br>
              <a:rPr lang="en-US" sz="4000" smtClean="0"/>
            </a:br>
            <a:r>
              <a:rPr lang="en-US" sz="2800" smtClean="0"/>
              <a:t>Biochemical Assessment</a:t>
            </a:r>
          </a:p>
        </p:txBody>
      </p:sp>
      <p:sp>
        <p:nvSpPr>
          <p:cNvPr id="20483" name="Rectangle 3"/>
          <p:cNvSpPr>
            <a:spLocks noGrp="1" noChangeArrowheads="1"/>
          </p:cNvSpPr>
          <p:nvPr>
            <p:ph idx="1"/>
          </p:nvPr>
        </p:nvSpPr>
        <p:spPr>
          <a:xfrm>
            <a:off x="304800" y="1447800"/>
            <a:ext cx="8458200" cy="5029200"/>
          </a:xfrm>
        </p:spPr>
        <p:txBody>
          <a:bodyPr/>
          <a:lstStyle/>
          <a:p>
            <a:pPr eaLnBrk="1" hangingPunct="1"/>
            <a:r>
              <a:rPr lang="en-US" dirty="0" smtClean="0"/>
              <a:t>Other useful laboratory tests</a:t>
            </a:r>
          </a:p>
          <a:p>
            <a:pPr lvl="1" eaLnBrk="1" hangingPunct="1"/>
            <a:r>
              <a:rPr lang="en-US" dirty="0" smtClean="0"/>
              <a:t>Electrolytes</a:t>
            </a:r>
          </a:p>
          <a:p>
            <a:pPr lvl="2" eaLnBrk="1" hangingPunct="1"/>
            <a:r>
              <a:rPr lang="en-US" dirty="0" smtClean="0"/>
              <a:t>Chem-7, Mg, PO</a:t>
            </a:r>
            <a:r>
              <a:rPr lang="en-US" baseline="-25000" dirty="0" smtClean="0"/>
              <a:t>4</a:t>
            </a:r>
            <a:r>
              <a:rPr lang="en-US" dirty="0" smtClean="0"/>
              <a:t>, </a:t>
            </a:r>
            <a:r>
              <a:rPr lang="en-US" dirty="0" err="1" smtClean="0"/>
              <a:t>Ca</a:t>
            </a:r>
            <a:r>
              <a:rPr lang="en-US" baseline="30000" dirty="0" smtClean="0"/>
              <a:t>++</a:t>
            </a:r>
          </a:p>
          <a:p>
            <a:pPr lvl="1" eaLnBrk="1" hangingPunct="1"/>
            <a:endParaRPr lang="en-US" dirty="0" smtClean="0"/>
          </a:p>
          <a:p>
            <a:pPr lvl="1" eaLnBrk="1" hangingPunct="1"/>
            <a:r>
              <a:rPr lang="en-US" dirty="0" smtClean="0"/>
              <a:t>Iron studies</a:t>
            </a:r>
          </a:p>
          <a:p>
            <a:pPr lvl="1" eaLnBrk="1" hangingPunct="1"/>
            <a:r>
              <a:rPr lang="en-US" dirty="0" err="1" smtClean="0"/>
              <a:t>Folate</a:t>
            </a:r>
            <a:endParaRPr lang="en-US" dirty="0" smtClean="0"/>
          </a:p>
          <a:p>
            <a:pPr lvl="1" eaLnBrk="1" hangingPunct="1"/>
            <a:r>
              <a:rPr lang="en-US" dirty="0" smtClean="0"/>
              <a:t>Vitamin B12</a:t>
            </a:r>
          </a:p>
          <a:p>
            <a:pPr lvl="1" eaLnBrk="1" hangingPunct="1"/>
            <a:r>
              <a:rPr lang="en-US" dirty="0" smtClean="0"/>
              <a:t>INR</a:t>
            </a:r>
          </a:p>
          <a:p>
            <a:pPr eaLnBrk="1" hangingPunct="1"/>
            <a:endParaRPr lang="en-US" dirty="0" smtClean="0"/>
          </a:p>
        </p:txBody>
      </p:sp>
      <p:sp>
        <p:nvSpPr>
          <p:cNvPr id="2" name="Footer Placeholder 1"/>
          <p:cNvSpPr>
            <a:spLocks noGrp="1"/>
          </p:cNvSpPr>
          <p:nvPr>
            <p:ph type="ftr" sz="quarter" idx="11"/>
          </p:nvPr>
        </p:nvSpPr>
        <p:spPr/>
        <p:txBody>
          <a:bodyPr/>
          <a:lstStyle/>
          <a:p>
            <a:r>
              <a:rPr lang="en-US" smtClean="0"/>
              <a:t>Lawrence Carey, PharmD - TUSP 2014</a:t>
            </a:r>
            <a:endParaRPr lang="en-US"/>
          </a:p>
        </p:txBody>
      </p:sp>
      <p:sp>
        <p:nvSpPr>
          <p:cNvPr id="20484" name="AutoShape 4"/>
          <p:cNvSpPr>
            <a:spLocks/>
          </p:cNvSpPr>
          <p:nvPr/>
        </p:nvSpPr>
        <p:spPr bwMode="auto">
          <a:xfrm>
            <a:off x="4953000" y="2133600"/>
            <a:ext cx="381000" cy="914400"/>
          </a:xfrm>
          <a:prstGeom prst="rightBrace">
            <a:avLst>
              <a:gd name="adj1" fmla="val 2000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485" name="AutoShape 5"/>
          <p:cNvSpPr>
            <a:spLocks/>
          </p:cNvSpPr>
          <p:nvPr/>
        </p:nvSpPr>
        <p:spPr bwMode="auto">
          <a:xfrm>
            <a:off x="3581400" y="3581400"/>
            <a:ext cx="381000" cy="2209800"/>
          </a:xfrm>
          <a:prstGeom prst="rightBrace">
            <a:avLst>
              <a:gd name="adj1" fmla="val 4833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486" name="Rectangle 6"/>
          <p:cNvSpPr>
            <a:spLocks noChangeArrowheads="1"/>
          </p:cNvSpPr>
          <p:nvPr/>
        </p:nvSpPr>
        <p:spPr bwMode="auto">
          <a:xfrm>
            <a:off x="5257800" y="2286000"/>
            <a:ext cx="2438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400" dirty="0"/>
              <a:t>All </a:t>
            </a:r>
            <a:r>
              <a:rPr lang="en-US" sz="2400" dirty="0" smtClean="0"/>
              <a:t>patients,</a:t>
            </a:r>
            <a:endParaRPr lang="en-US" sz="2400" dirty="0"/>
          </a:p>
          <a:p>
            <a:pPr algn="ctr"/>
            <a:r>
              <a:rPr lang="en-US" sz="2400" dirty="0" smtClean="0"/>
              <a:t>usually obtain daily</a:t>
            </a:r>
            <a:endParaRPr lang="en-US" sz="2400" dirty="0"/>
          </a:p>
        </p:txBody>
      </p:sp>
      <p:sp>
        <p:nvSpPr>
          <p:cNvPr id="20487" name="Rectangle 7"/>
          <p:cNvSpPr>
            <a:spLocks noChangeArrowheads="1"/>
          </p:cNvSpPr>
          <p:nvPr/>
        </p:nvSpPr>
        <p:spPr bwMode="auto">
          <a:xfrm>
            <a:off x="3962400" y="4343400"/>
            <a:ext cx="4191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400"/>
              <a:t>If deficiency is suspected</a:t>
            </a:r>
          </a:p>
        </p:txBody>
      </p:sp>
      <p:sp>
        <p:nvSpPr>
          <p:cNvPr id="9" name="Slide Number Placeholder 8"/>
          <p:cNvSpPr>
            <a:spLocks noGrp="1"/>
          </p:cNvSpPr>
          <p:nvPr>
            <p:ph type="sldNum" sz="quarter" idx="12"/>
          </p:nvPr>
        </p:nvSpPr>
        <p:spPr/>
        <p:txBody>
          <a:bodyPr/>
          <a:lstStyle/>
          <a:p>
            <a:fld id="{071E6EE5-27B8-4630-8F7E-7016F5226738}" type="slidenum">
              <a:rPr lang="en-US" smtClean="0"/>
              <a:pPr/>
              <a:t>21</a:t>
            </a:fld>
            <a:endParaRPr lang="en-US"/>
          </a:p>
        </p:txBody>
      </p:sp>
    </p:spTree>
    <p:extLst>
      <p:ext uri="{BB962C8B-B14F-4D97-AF65-F5344CB8AC3E}">
        <p14:creationId xmlns:p14="http://schemas.microsoft.com/office/powerpoint/2010/main" val="192481680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28600" y="198438"/>
            <a:ext cx="8534400" cy="944562"/>
          </a:xfrm>
        </p:spPr>
        <p:txBody>
          <a:bodyPr>
            <a:normAutofit fontScale="90000"/>
          </a:bodyPr>
          <a:lstStyle/>
          <a:p>
            <a:pPr eaLnBrk="1" hangingPunct="1">
              <a:lnSpc>
                <a:spcPct val="80000"/>
              </a:lnSpc>
            </a:pPr>
            <a:r>
              <a:rPr lang="en-US" smtClean="0"/>
              <a:t>Nutrient Requirements</a:t>
            </a:r>
            <a:r>
              <a:rPr lang="en-US" sz="4200" smtClean="0"/>
              <a:t/>
            </a:r>
            <a:br>
              <a:rPr lang="en-US" sz="4200" smtClean="0"/>
            </a:br>
            <a:r>
              <a:rPr lang="en-US" sz="3000" smtClean="0"/>
              <a:t>Kcal needs</a:t>
            </a:r>
          </a:p>
        </p:txBody>
      </p:sp>
      <p:sp>
        <p:nvSpPr>
          <p:cNvPr id="21507" name="Rectangle 3"/>
          <p:cNvSpPr>
            <a:spLocks noGrp="1" noChangeArrowheads="1"/>
          </p:cNvSpPr>
          <p:nvPr>
            <p:ph idx="1"/>
          </p:nvPr>
        </p:nvSpPr>
        <p:spPr>
          <a:xfrm>
            <a:off x="304800" y="1219200"/>
            <a:ext cx="8458200" cy="5029200"/>
          </a:xfrm>
        </p:spPr>
        <p:txBody>
          <a:bodyPr>
            <a:normAutofit lnSpcReduction="10000"/>
          </a:bodyPr>
          <a:lstStyle/>
          <a:p>
            <a:pPr eaLnBrk="1" hangingPunct="1"/>
            <a:r>
              <a:rPr lang="en-US" smtClean="0"/>
              <a:t>Energy is continuously required</a:t>
            </a:r>
          </a:p>
          <a:p>
            <a:pPr lvl="1" eaLnBrk="1" hangingPunct="1">
              <a:lnSpc>
                <a:spcPct val="90000"/>
              </a:lnSpc>
            </a:pPr>
            <a:r>
              <a:rPr lang="en-US" smtClean="0"/>
              <a:t>Normal organ function</a:t>
            </a:r>
          </a:p>
          <a:p>
            <a:pPr lvl="1" eaLnBrk="1" hangingPunct="1">
              <a:lnSpc>
                <a:spcPct val="90000"/>
              </a:lnSpc>
            </a:pPr>
            <a:r>
              <a:rPr lang="en-US" smtClean="0"/>
              <a:t>Maintenance of metabolism homeostasis</a:t>
            </a:r>
          </a:p>
          <a:p>
            <a:pPr lvl="1" eaLnBrk="1" hangingPunct="1">
              <a:lnSpc>
                <a:spcPct val="90000"/>
              </a:lnSpc>
            </a:pPr>
            <a:r>
              <a:rPr lang="en-US" smtClean="0"/>
              <a:t>Heat production</a:t>
            </a:r>
          </a:p>
          <a:p>
            <a:pPr lvl="1" eaLnBrk="1" hangingPunct="1">
              <a:lnSpc>
                <a:spcPct val="90000"/>
              </a:lnSpc>
            </a:pPr>
            <a:r>
              <a:rPr lang="en-US" smtClean="0"/>
              <a:t>Performance/physical work</a:t>
            </a:r>
          </a:p>
          <a:p>
            <a:pPr eaLnBrk="1" hangingPunct="1">
              <a:lnSpc>
                <a:spcPct val="90000"/>
              </a:lnSpc>
              <a:spcBef>
                <a:spcPct val="50000"/>
              </a:spcBef>
            </a:pPr>
            <a:r>
              <a:rPr lang="en-US" smtClean="0"/>
              <a:t>Energy expressed as kilocalories (kcals)</a:t>
            </a:r>
          </a:p>
          <a:p>
            <a:pPr eaLnBrk="1" hangingPunct="1">
              <a:spcBef>
                <a:spcPct val="50000"/>
              </a:spcBef>
            </a:pPr>
            <a:r>
              <a:rPr lang="en-US" smtClean="0"/>
              <a:t>Total energy expenditure (TEE)</a:t>
            </a:r>
          </a:p>
          <a:p>
            <a:pPr lvl="1" eaLnBrk="1" hangingPunct="1">
              <a:lnSpc>
                <a:spcPct val="90000"/>
              </a:lnSpc>
            </a:pPr>
            <a:r>
              <a:rPr lang="en-US" smtClean="0"/>
              <a:t>Basal energy expenditure (70%)</a:t>
            </a:r>
          </a:p>
          <a:p>
            <a:pPr lvl="1" eaLnBrk="1" hangingPunct="1">
              <a:lnSpc>
                <a:spcPct val="90000"/>
              </a:lnSpc>
            </a:pPr>
            <a:r>
              <a:rPr lang="en-US" smtClean="0"/>
              <a:t>Thermic effect of feeding (10%)</a:t>
            </a:r>
          </a:p>
          <a:p>
            <a:pPr lvl="1" eaLnBrk="1" hangingPunct="1">
              <a:lnSpc>
                <a:spcPct val="90000"/>
              </a:lnSpc>
            </a:pPr>
            <a:r>
              <a:rPr lang="en-US" smtClean="0"/>
              <a:t>Physical activity (20%)</a:t>
            </a:r>
          </a:p>
        </p:txBody>
      </p:sp>
      <p:sp>
        <p:nvSpPr>
          <p:cNvPr id="2" name="Footer Placeholder 1"/>
          <p:cNvSpPr>
            <a:spLocks noGrp="1"/>
          </p:cNvSpPr>
          <p:nvPr>
            <p:ph type="ftr" sz="quarter" idx="11"/>
          </p:nvPr>
        </p:nvSpPr>
        <p:spPr/>
        <p:txBody>
          <a:bodyPr/>
          <a:lstStyle/>
          <a:p>
            <a:r>
              <a:rPr lang="en-US" smtClean="0"/>
              <a:t>Lawrence Carey, PharmD - TUSP 2014</a:t>
            </a:r>
            <a:endParaRPr lang="en-US"/>
          </a:p>
        </p:txBody>
      </p:sp>
      <p:sp>
        <p:nvSpPr>
          <p:cNvPr id="21508" name="Text Box 4"/>
          <p:cNvSpPr txBox="1">
            <a:spLocks noChangeArrowheads="1"/>
          </p:cNvSpPr>
          <p:nvPr/>
        </p:nvSpPr>
        <p:spPr bwMode="auto">
          <a:xfrm>
            <a:off x="838200" y="6613525"/>
            <a:ext cx="8305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1000"/>
              <a:t>Klein S and Jeejeebhoy KN. Sleisenger &amp; Fordtran’s Gastrointestinal and Liver Disease, 7</a:t>
            </a:r>
            <a:r>
              <a:rPr lang="en-US" sz="1000" baseline="30000"/>
              <a:t>th</a:t>
            </a:r>
            <a:r>
              <a:rPr lang="en-US" sz="1000"/>
              <a:t> edition.</a:t>
            </a:r>
          </a:p>
        </p:txBody>
      </p:sp>
      <p:sp>
        <p:nvSpPr>
          <p:cNvPr id="6" name="Slide Number Placeholder 5"/>
          <p:cNvSpPr>
            <a:spLocks noGrp="1"/>
          </p:cNvSpPr>
          <p:nvPr>
            <p:ph type="sldNum" sz="quarter" idx="12"/>
          </p:nvPr>
        </p:nvSpPr>
        <p:spPr/>
        <p:txBody>
          <a:bodyPr/>
          <a:lstStyle/>
          <a:p>
            <a:fld id="{071E6EE5-27B8-4630-8F7E-7016F5226738}" type="slidenum">
              <a:rPr lang="en-US" smtClean="0"/>
              <a:pPr/>
              <a:t>22</a:t>
            </a:fld>
            <a:endParaRPr lang="en-US"/>
          </a:p>
        </p:txBody>
      </p:sp>
    </p:spTree>
    <p:custDataLst>
      <p:tags r:id="rId1"/>
    </p:custDataLst>
    <p:extLst>
      <p:ext uri="{BB962C8B-B14F-4D97-AF65-F5344CB8AC3E}">
        <p14:creationId xmlns:p14="http://schemas.microsoft.com/office/powerpoint/2010/main" val="77016407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28600" y="274638"/>
            <a:ext cx="8229600" cy="944562"/>
          </a:xfrm>
        </p:spPr>
        <p:txBody>
          <a:bodyPr/>
          <a:lstStyle/>
          <a:p>
            <a:pPr eaLnBrk="1" hangingPunct="1"/>
            <a:r>
              <a:rPr lang="en-US" sz="4600" smtClean="0"/>
              <a:t>Nutrient Requirements</a:t>
            </a:r>
            <a:endParaRPr lang="en-US" sz="3200" smtClean="0"/>
          </a:p>
        </p:txBody>
      </p:sp>
      <p:sp>
        <p:nvSpPr>
          <p:cNvPr id="22531" name="Rectangle 3"/>
          <p:cNvSpPr>
            <a:spLocks noGrp="1" noChangeArrowheads="1"/>
          </p:cNvSpPr>
          <p:nvPr>
            <p:ph idx="1"/>
          </p:nvPr>
        </p:nvSpPr>
        <p:spPr/>
        <p:txBody>
          <a:bodyPr>
            <a:normAutofit lnSpcReduction="10000"/>
          </a:bodyPr>
          <a:lstStyle/>
          <a:p>
            <a:pPr eaLnBrk="1" hangingPunct="1"/>
            <a:r>
              <a:rPr lang="en-US" dirty="0" smtClean="0"/>
              <a:t>Basal Energy Expenditure (BEE)</a:t>
            </a:r>
          </a:p>
          <a:p>
            <a:pPr lvl="1" eaLnBrk="1" hangingPunct="1"/>
            <a:r>
              <a:rPr lang="en-US" dirty="0" smtClean="0"/>
              <a:t>Amount of energy required to perform basal metabolic functions at complete rest</a:t>
            </a:r>
          </a:p>
          <a:p>
            <a:pPr lvl="2" eaLnBrk="1" hangingPunct="1"/>
            <a:r>
              <a:rPr lang="en-US" dirty="0" smtClean="0"/>
              <a:t>Breathing</a:t>
            </a:r>
          </a:p>
          <a:p>
            <a:pPr lvl="2" eaLnBrk="1" hangingPunct="1"/>
            <a:r>
              <a:rPr lang="en-US" dirty="0" smtClean="0"/>
              <a:t>Circulating blood</a:t>
            </a:r>
          </a:p>
          <a:p>
            <a:pPr lvl="2" eaLnBrk="1" hangingPunct="1"/>
            <a:r>
              <a:rPr lang="en-US" dirty="0" smtClean="0"/>
              <a:t>Fasting metabolic processes</a:t>
            </a:r>
          </a:p>
          <a:p>
            <a:pPr lvl="1" eaLnBrk="1" hangingPunct="1">
              <a:spcBef>
                <a:spcPct val="60000"/>
              </a:spcBef>
            </a:pPr>
            <a:r>
              <a:rPr lang="en-US" dirty="0" smtClean="0"/>
              <a:t>Harris-Benedict Equation (HBE)</a:t>
            </a:r>
          </a:p>
          <a:p>
            <a:pPr lvl="2" eaLnBrk="1" hangingPunct="1"/>
            <a:r>
              <a:rPr lang="en-US" dirty="0" smtClean="0"/>
              <a:t>Most common method to determine BEE </a:t>
            </a:r>
          </a:p>
          <a:p>
            <a:pPr lvl="1" eaLnBrk="1" hangingPunct="1">
              <a:spcBef>
                <a:spcPct val="60000"/>
              </a:spcBef>
            </a:pPr>
            <a:r>
              <a:rPr lang="en-US" dirty="0" smtClean="0"/>
              <a:t>Estimate = 20-30 Kcal/kg/day</a:t>
            </a:r>
          </a:p>
          <a:p>
            <a:pPr lvl="1" eaLnBrk="1" hangingPunct="1">
              <a:spcBef>
                <a:spcPct val="60000"/>
              </a:spcBef>
            </a:pPr>
            <a:endParaRPr lang="en-US" dirty="0" smtClean="0">
              <a:cs typeface="Arial" charset="0"/>
            </a:endParaRPr>
          </a:p>
        </p:txBody>
      </p:sp>
      <p:sp>
        <p:nvSpPr>
          <p:cNvPr id="2" name="Footer Placeholder 1"/>
          <p:cNvSpPr>
            <a:spLocks noGrp="1"/>
          </p:cNvSpPr>
          <p:nvPr>
            <p:ph type="ftr" sz="quarter" idx="11"/>
          </p:nvPr>
        </p:nvSpPr>
        <p:spPr/>
        <p:txBody>
          <a:bodyPr/>
          <a:lstStyle/>
          <a:p>
            <a:r>
              <a:rPr lang="en-US" smtClean="0"/>
              <a:t>Lawrence Carey, PharmD - TUSP 2014</a:t>
            </a:r>
            <a:endParaRPr lang="en-US"/>
          </a:p>
        </p:txBody>
      </p:sp>
      <p:sp>
        <p:nvSpPr>
          <p:cNvPr id="22532" name="Text Box 9"/>
          <p:cNvSpPr txBox="1">
            <a:spLocks noChangeArrowheads="1"/>
          </p:cNvSpPr>
          <p:nvPr/>
        </p:nvSpPr>
        <p:spPr bwMode="auto">
          <a:xfrm>
            <a:off x="457200" y="6689725"/>
            <a:ext cx="8610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1000" dirty="0" smtClean="0"/>
              <a:t>Chessman KH. In </a:t>
            </a:r>
            <a:r>
              <a:rPr lang="en-US" sz="1000" i="1" dirty="0" smtClean="0"/>
              <a:t>Pharmacotherapy</a:t>
            </a:r>
            <a:r>
              <a:rPr lang="en-US" sz="1000" dirty="0" smtClean="0"/>
              <a:t>, 8</a:t>
            </a:r>
            <a:r>
              <a:rPr lang="en-US" sz="1000" baseline="30000" dirty="0" smtClean="0"/>
              <a:t>th</a:t>
            </a:r>
            <a:r>
              <a:rPr lang="en-US" sz="1000" dirty="0" smtClean="0"/>
              <a:t> edition, 2011.</a:t>
            </a:r>
            <a:endParaRPr lang="en-US" sz="1000" dirty="0"/>
          </a:p>
        </p:txBody>
      </p:sp>
      <p:sp>
        <p:nvSpPr>
          <p:cNvPr id="6" name="Slide Number Placeholder 5"/>
          <p:cNvSpPr>
            <a:spLocks noGrp="1"/>
          </p:cNvSpPr>
          <p:nvPr>
            <p:ph type="sldNum" sz="quarter" idx="12"/>
          </p:nvPr>
        </p:nvSpPr>
        <p:spPr/>
        <p:txBody>
          <a:bodyPr/>
          <a:lstStyle/>
          <a:p>
            <a:fld id="{071E6EE5-27B8-4630-8F7E-7016F5226738}" type="slidenum">
              <a:rPr lang="en-US" smtClean="0"/>
              <a:pPr/>
              <a:t>23</a:t>
            </a:fld>
            <a:endParaRPr lang="en-US"/>
          </a:p>
        </p:txBody>
      </p:sp>
    </p:spTree>
    <p:custDataLst>
      <p:tags r:id="rId1"/>
    </p:custDataLst>
    <p:extLst>
      <p:ext uri="{BB962C8B-B14F-4D97-AF65-F5344CB8AC3E}">
        <p14:creationId xmlns:p14="http://schemas.microsoft.com/office/powerpoint/2010/main" val="2524206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28600" y="274638"/>
            <a:ext cx="8229600" cy="944562"/>
          </a:xfrm>
        </p:spPr>
        <p:txBody>
          <a:bodyPr/>
          <a:lstStyle/>
          <a:p>
            <a:pPr eaLnBrk="1" hangingPunct="1"/>
            <a:r>
              <a:rPr lang="en-US" sz="4600" dirty="0" smtClean="0">
                <a:solidFill>
                  <a:srgbClr val="FFFF00"/>
                </a:solidFill>
              </a:rPr>
              <a:t>Nutrient Requirements</a:t>
            </a:r>
            <a:endParaRPr lang="en-US" sz="3200" dirty="0" smtClean="0">
              <a:solidFill>
                <a:srgbClr val="FFFF00"/>
              </a:solidFill>
            </a:endParaRPr>
          </a:p>
        </p:txBody>
      </p:sp>
      <p:sp>
        <p:nvSpPr>
          <p:cNvPr id="23555" name="Rectangle 3"/>
          <p:cNvSpPr>
            <a:spLocks noGrp="1" noChangeArrowheads="1"/>
          </p:cNvSpPr>
          <p:nvPr>
            <p:ph type="body" sz="half" idx="1"/>
          </p:nvPr>
        </p:nvSpPr>
        <p:spPr>
          <a:xfrm>
            <a:off x="228600" y="1371600"/>
            <a:ext cx="8915400" cy="5029200"/>
          </a:xfrm>
        </p:spPr>
        <p:txBody>
          <a:bodyPr/>
          <a:lstStyle/>
          <a:p>
            <a:pPr eaLnBrk="1" hangingPunct="1"/>
            <a:r>
              <a:rPr lang="en-US" sz="2800" smtClean="0"/>
              <a:t>Harris-Benedict Equation (HBE):</a:t>
            </a:r>
          </a:p>
          <a:p>
            <a:pPr eaLnBrk="1" hangingPunct="1">
              <a:spcBef>
                <a:spcPct val="70000"/>
              </a:spcBef>
            </a:pPr>
            <a:endParaRPr lang="en-US" sz="2800" smtClean="0"/>
          </a:p>
        </p:txBody>
      </p:sp>
      <p:grpSp>
        <p:nvGrpSpPr>
          <p:cNvPr id="23556" name="Group 26"/>
          <p:cNvGrpSpPr>
            <a:grpSpLocks/>
          </p:cNvGrpSpPr>
          <p:nvPr/>
        </p:nvGrpSpPr>
        <p:grpSpPr bwMode="auto">
          <a:xfrm>
            <a:off x="381000" y="1905000"/>
            <a:ext cx="8458200" cy="1600200"/>
            <a:chOff x="240" y="1392"/>
            <a:chExt cx="5328" cy="1008"/>
          </a:xfrm>
        </p:grpSpPr>
        <p:sp>
          <p:nvSpPr>
            <p:cNvPr id="23563" name="Rectangle 27"/>
            <p:cNvSpPr>
              <a:spLocks noChangeArrowheads="1"/>
            </p:cNvSpPr>
            <p:nvPr/>
          </p:nvSpPr>
          <p:spPr bwMode="auto">
            <a:xfrm>
              <a:off x="240" y="1392"/>
              <a:ext cx="5328" cy="1008"/>
            </a:xfrm>
            <a:prstGeom prst="rect">
              <a:avLst/>
            </a:prstGeom>
            <a:solidFill>
              <a:schemeClr val="tx1"/>
            </a:solidFill>
            <a:ln w="25400">
              <a:solidFill>
                <a:srgbClr val="000000"/>
              </a:solidFill>
              <a:miter lim="800000"/>
              <a:headEnd/>
              <a:tailEnd/>
            </a:ln>
          </p:spPr>
          <p:txBody>
            <a:bodyPr wrap="none" anchor="ctr"/>
            <a:lstStyle/>
            <a:p>
              <a:endParaRPr lang="en-US"/>
            </a:p>
          </p:txBody>
        </p:sp>
        <p:grpSp>
          <p:nvGrpSpPr>
            <p:cNvPr id="23564" name="Group 28"/>
            <p:cNvGrpSpPr>
              <a:grpSpLocks/>
            </p:cNvGrpSpPr>
            <p:nvPr/>
          </p:nvGrpSpPr>
          <p:grpSpPr bwMode="auto">
            <a:xfrm>
              <a:off x="336" y="1488"/>
              <a:ext cx="5232" cy="624"/>
              <a:chOff x="912" y="3024"/>
              <a:chExt cx="4464" cy="624"/>
            </a:xfrm>
          </p:grpSpPr>
          <p:sp>
            <p:nvSpPr>
              <p:cNvPr id="23567" name="Text Box 29"/>
              <p:cNvSpPr txBox="1">
                <a:spLocks noChangeArrowheads="1"/>
              </p:cNvSpPr>
              <p:nvPr/>
            </p:nvSpPr>
            <p:spPr bwMode="auto">
              <a:xfrm>
                <a:off x="912" y="3024"/>
                <a:ext cx="41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err="1">
                    <a:solidFill>
                      <a:schemeClr val="bg1"/>
                    </a:solidFill>
                    <a:latin typeface="+mn-lt"/>
                  </a:rPr>
                  <a:t>BEE</a:t>
                </a:r>
                <a:r>
                  <a:rPr lang="en-US" sz="2400" baseline="-25000" dirty="0" err="1">
                    <a:solidFill>
                      <a:schemeClr val="bg1"/>
                    </a:solidFill>
                    <a:latin typeface="+mn-lt"/>
                  </a:rPr>
                  <a:t>Men</a:t>
                </a:r>
                <a:r>
                  <a:rPr lang="en-US" sz="2400" baseline="-25000" dirty="0">
                    <a:solidFill>
                      <a:schemeClr val="bg1"/>
                    </a:solidFill>
                    <a:latin typeface="+mn-lt"/>
                  </a:rPr>
                  <a:t> </a:t>
                </a:r>
                <a:r>
                  <a:rPr lang="en-US" sz="2400" dirty="0">
                    <a:solidFill>
                      <a:schemeClr val="bg1"/>
                    </a:solidFill>
                    <a:latin typeface="+mn-lt"/>
                  </a:rPr>
                  <a:t>(Kcal/day) = 66 + 13.7(</a:t>
                </a:r>
                <a:r>
                  <a:rPr lang="en-US" sz="2400" dirty="0" err="1">
                    <a:solidFill>
                      <a:schemeClr val="bg1"/>
                    </a:solidFill>
                    <a:latin typeface="+mn-lt"/>
                  </a:rPr>
                  <a:t>wt</a:t>
                </a:r>
                <a:r>
                  <a:rPr lang="en-US" sz="2400" dirty="0">
                    <a:solidFill>
                      <a:schemeClr val="bg1"/>
                    </a:solidFill>
                    <a:latin typeface="+mn-lt"/>
                  </a:rPr>
                  <a:t>) + 5(</a:t>
                </a:r>
                <a:r>
                  <a:rPr lang="en-US" sz="2400" dirty="0" err="1">
                    <a:solidFill>
                      <a:schemeClr val="bg1"/>
                    </a:solidFill>
                    <a:latin typeface="+mn-lt"/>
                  </a:rPr>
                  <a:t>ht</a:t>
                </a:r>
                <a:r>
                  <a:rPr lang="en-US" sz="2400" dirty="0">
                    <a:solidFill>
                      <a:schemeClr val="bg1"/>
                    </a:solidFill>
                    <a:latin typeface="+mn-lt"/>
                  </a:rPr>
                  <a:t>) - 6.8(age)</a:t>
                </a:r>
              </a:p>
            </p:txBody>
          </p:sp>
          <p:sp>
            <p:nvSpPr>
              <p:cNvPr id="23568" name="Text Box 30"/>
              <p:cNvSpPr txBox="1">
                <a:spLocks noChangeArrowheads="1"/>
              </p:cNvSpPr>
              <p:nvPr/>
            </p:nvSpPr>
            <p:spPr bwMode="auto">
              <a:xfrm>
                <a:off x="912" y="3360"/>
                <a:ext cx="44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err="1">
                    <a:solidFill>
                      <a:schemeClr val="bg1"/>
                    </a:solidFill>
                    <a:latin typeface="+mn-lt"/>
                  </a:rPr>
                  <a:t>BEE</a:t>
                </a:r>
                <a:r>
                  <a:rPr lang="en-US" sz="2400" baseline="-25000" dirty="0" err="1">
                    <a:solidFill>
                      <a:schemeClr val="bg1"/>
                    </a:solidFill>
                    <a:latin typeface="+mn-lt"/>
                  </a:rPr>
                  <a:t>Women</a:t>
                </a:r>
                <a:r>
                  <a:rPr lang="en-US" sz="2400" dirty="0">
                    <a:solidFill>
                      <a:schemeClr val="bg1"/>
                    </a:solidFill>
                    <a:latin typeface="+mn-lt"/>
                  </a:rPr>
                  <a:t> (Kcal/day)  = 655 + 9.6(</a:t>
                </a:r>
                <a:r>
                  <a:rPr lang="en-US" sz="2400" dirty="0" err="1">
                    <a:solidFill>
                      <a:schemeClr val="bg1"/>
                    </a:solidFill>
                    <a:latin typeface="+mn-lt"/>
                  </a:rPr>
                  <a:t>wt</a:t>
                </a:r>
                <a:r>
                  <a:rPr lang="en-US" sz="2400" dirty="0">
                    <a:solidFill>
                      <a:schemeClr val="bg1"/>
                    </a:solidFill>
                    <a:latin typeface="+mn-lt"/>
                  </a:rPr>
                  <a:t>) + 1.8(</a:t>
                </a:r>
                <a:r>
                  <a:rPr lang="en-US" sz="2400" dirty="0" err="1">
                    <a:solidFill>
                      <a:schemeClr val="bg1"/>
                    </a:solidFill>
                    <a:latin typeface="+mn-lt"/>
                  </a:rPr>
                  <a:t>ht</a:t>
                </a:r>
                <a:r>
                  <a:rPr lang="en-US" sz="2400" dirty="0">
                    <a:solidFill>
                      <a:schemeClr val="bg1"/>
                    </a:solidFill>
                    <a:latin typeface="+mn-lt"/>
                  </a:rPr>
                  <a:t>) – 4.7(age)</a:t>
                </a:r>
              </a:p>
            </p:txBody>
          </p:sp>
        </p:grpSp>
        <p:sp>
          <p:nvSpPr>
            <p:cNvPr id="23565" name="Text Box 31"/>
            <p:cNvSpPr txBox="1">
              <a:spLocks noChangeArrowheads="1"/>
            </p:cNvSpPr>
            <p:nvPr/>
          </p:nvSpPr>
          <p:spPr bwMode="auto">
            <a:xfrm>
              <a:off x="594" y="2112"/>
              <a:ext cx="46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200" dirty="0" smtClean="0">
                  <a:solidFill>
                    <a:schemeClr val="bg1"/>
                  </a:solidFill>
                </a:rPr>
                <a:t>(</a:t>
              </a:r>
              <a:r>
                <a:rPr lang="en-US" sz="2200" dirty="0" err="1" smtClean="0">
                  <a:solidFill>
                    <a:schemeClr val="bg1"/>
                  </a:solidFill>
                  <a:latin typeface="+mn-lt"/>
                </a:rPr>
                <a:t>wt</a:t>
              </a:r>
              <a:r>
                <a:rPr lang="en-US" sz="2200" dirty="0" smtClean="0">
                  <a:solidFill>
                    <a:schemeClr val="bg1"/>
                  </a:solidFill>
                  <a:latin typeface="+mn-lt"/>
                </a:rPr>
                <a:t> </a:t>
              </a:r>
              <a:r>
                <a:rPr lang="en-US" sz="2200" dirty="0">
                  <a:solidFill>
                    <a:schemeClr val="bg1"/>
                  </a:solidFill>
                  <a:latin typeface="+mn-lt"/>
                </a:rPr>
                <a:t>= weight in kg; </a:t>
              </a:r>
              <a:r>
                <a:rPr lang="en-US" sz="2200" dirty="0" err="1">
                  <a:solidFill>
                    <a:schemeClr val="bg1"/>
                  </a:solidFill>
                  <a:latin typeface="+mn-lt"/>
                </a:rPr>
                <a:t>ht</a:t>
              </a:r>
              <a:r>
                <a:rPr lang="en-US" sz="2200" dirty="0">
                  <a:solidFill>
                    <a:schemeClr val="bg1"/>
                  </a:solidFill>
                  <a:latin typeface="+mn-lt"/>
                </a:rPr>
                <a:t> = height in cm; age in </a:t>
              </a:r>
              <a:r>
                <a:rPr lang="en-US" sz="2200" dirty="0" smtClean="0">
                  <a:solidFill>
                    <a:schemeClr val="bg1"/>
                  </a:solidFill>
                  <a:latin typeface="+mn-lt"/>
                </a:rPr>
                <a:t>years)</a:t>
              </a:r>
              <a:endParaRPr lang="en-US" sz="2200" dirty="0">
                <a:solidFill>
                  <a:schemeClr val="bg1"/>
                </a:solidFill>
                <a:latin typeface="+mn-lt"/>
              </a:endParaRPr>
            </a:p>
          </p:txBody>
        </p:sp>
        <p:sp>
          <p:nvSpPr>
            <p:cNvPr id="23566" name="Line 32"/>
            <p:cNvSpPr>
              <a:spLocks noChangeShapeType="1"/>
            </p:cNvSpPr>
            <p:nvPr/>
          </p:nvSpPr>
          <p:spPr bwMode="auto">
            <a:xfrm>
              <a:off x="384" y="2112"/>
              <a:ext cx="48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557" name="Text Box 33"/>
          <p:cNvSpPr txBox="1">
            <a:spLocks noChangeArrowheads="1"/>
          </p:cNvSpPr>
          <p:nvPr/>
        </p:nvSpPr>
        <p:spPr bwMode="auto">
          <a:xfrm>
            <a:off x="0" y="6613525"/>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1000" dirty="0"/>
              <a:t>Rollins CJ. </a:t>
            </a:r>
            <a:r>
              <a:rPr lang="en-US" sz="1000" dirty="0" smtClean="0"/>
              <a:t> In </a:t>
            </a:r>
            <a:r>
              <a:rPr lang="en-US" sz="1000" i="1" dirty="0" smtClean="0"/>
              <a:t>Applied Therapeutics</a:t>
            </a:r>
            <a:r>
              <a:rPr lang="en-US" sz="1000" dirty="0" smtClean="0"/>
              <a:t>, 10</a:t>
            </a:r>
            <a:r>
              <a:rPr lang="en-US" sz="1000" baseline="30000" dirty="0" smtClean="0"/>
              <a:t>th</a:t>
            </a:r>
            <a:r>
              <a:rPr lang="en-US" sz="1000" dirty="0" smtClean="0"/>
              <a:t> Edition, 2013.</a:t>
            </a:r>
            <a:endParaRPr lang="en-US" sz="1000" dirty="0"/>
          </a:p>
        </p:txBody>
      </p:sp>
      <p:sp>
        <p:nvSpPr>
          <p:cNvPr id="23558" name="Text Box 36"/>
          <p:cNvSpPr txBox="1">
            <a:spLocks noChangeArrowheads="1"/>
          </p:cNvSpPr>
          <p:nvPr/>
        </p:nvSpPr>
        <p:spPr bwMode="auto">
          <a:xfrm>
            <a:off x="609600" y="3689350"/>
            <a:ext cx="7940675"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800" u="sng" dirty="0">
                <a:latin typeface="+mn-lt"/>
              </a:rPr>
              <a:t>Example</a:t>
            </a:r>
            <a:r>
              <a:rPr lang="en-US" sz="2800" dirty="0">
                <a:latin typeface="+mn-lt"/>
              </a:rPr>
              <a:t>:</a:t>
            </a:r>
            <a:r>
              <a:rPr lang="en-US" sz="2400" dirty="0">
                <a:latin typeface="+mn-lt"/>
              </a:rPr>
              <a:t> </a:t>
            </a:r>
          </a:p>
          <a:p>
            <a:pPr eaLnBrk="1" hangingPunct="1"/>
            <a:r>
              <a:rPr lang="en-US" sz="2400" dirty="0">
                <a:latin typeface="+mn-lt"/>
              </a:rPr>
              <a:t>A 63 </a:t>
            </a:r>
            <a:r>
              <a:rPr lang="en-US" sz="2400" dirty="0" err="1">
                <a:latin typeface="+mn-lt"/>
              </a:rPr>
              <a:t>yo</a:t>
            </a:r>
            <a:r>
              <a:rPr lang="en-US" sz="2400" dirty="0">
                <a:latin typeface="+mn-lt"/>
              </a:rPr>
              <a:t> female is admitted to the hospital. She is 135 pounds, 5ft 2in.  Use the above formula to calculate her basal energy expenditure (BEE)</a:t>
            </a:r>
          </a:p>
        </p:txBody>
      </p:sp>
      <p:sp>
        <p:nvSpPr>
          <p:cNvPr id="107557" name="Text Box 37"/>
          <p:cNvSpPr txBox="1">
            <a:spLocks noChangeArrowheads="1"/>
          </p:cNvSpPr>
          <p:nvPr/>
        </p:nvSpPr>
        <p:spPr bwMode="auto">
          <a:xfrm>
            <a:off x="1295400" y="5257800"/>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latin typeface="+mn-lt"/>
              </a:rPr>
              <a:t>Step 1: 135 pounds = </a:t>
            </a:r>
            <a:r>
              <a:rPr lang="en-US" sz="2400" dirty="0" smtClean="0">
                <a:latin typeface="+mn-lt"/>
              </a:rPr>
              <a:t>61 kg</a:t>
            </a:r>
            <a:r>
              <a:rPr lang="en-US" sz="2400" dirty="0">
                <a:latin typeface="+mn-lt"/>
              </a:rPr>
              <a:t>; </a:t>
            </a:r>
            <a:r>
              <a:rPr lang="en-US" sz="2400" u="sng" dirty="0">
                <a:latin typeface="+mn-lt"/>
              </a:rPr>
              <a:t>5ft 2in = </a:t>
            </a:r>
            <a:r>
              <a:rPr lang="en-US" sz="2400" u="sng" dirty="0" smtClean="0">
                <a:latin typeface="+mn-lt"/>
              </a:rPr>
              <a:t>157 cm</a:t>
            </a:r>
            <a:endParaRPr lang="en-US" sz="2400" u="sng" dirty="0">
              <a:latin typeface="+mn-lt"/>
            </a:endParaRPr>
          </a:p>
        </p:txBody>
      </p:sp>
      <p:sp>
        <p:nvSpPr>
          <p:cNvPr id="107558" name="Text Box 38"/>
          <p:cNvSpPr txBox="1">
            <a:spLocks noChangeArrowheads="1"/>
          </p:cNvSpPr>
          <p:nvPr/>
        </p:nvSpPr>
        <p:spPr bwMode="auto">
          <a:xfrm>
            <a:off x="1295400" y="5715000"/>
            <a:ext cx="693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latin typeface="+mn-lt"/>
              </a:rPr>
              <a:t>Step 2: BEE = 655 + 9.6(61) + 1.8(157) – 4.7(63)</a:t>
            </a:r>
          </a:p>
        </p:txBody>
      </p:sp>
      <p:sp>
        <p:nvSpPr>
          <p:cNvPr id="107559" name="Text Box 39"/>
          <p:cNvSpPr txBox="1">
            <a:spLocks noChangeArrowheads="1"/>
          </p:cNvSpPr>
          <p:nvPr/>
        </p:nvSpPr>
        <p:spPr bwMode="auto">
          <a:xfrm>
            <a:off x="1295400" y="6172200"/>
            <a:ext cx="693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latin typeface="+mn-lt"/>
              </a:rPr>
              <a:t>Step 3: BEE = 1227 kcal/day</a:t>
            </a:r>
          </a:p>
        </p:txBody>
      </p:sp>
      <p:sp>
        <p:nvSpPr>
          <p:cNvPr id="16" name="Slide Number Placeholder 15"/>
          <p:cNvSpPr>
            <a:spLocks noGrp="1"/>
          </p:cNvSpPr>
          <p:nvPr>
            <p:ph type="sldNum" sz="quarter" idx="10"/>
          </p:nvPr>
        </p:nvSpPr>
        <p:spPr/>
        <p:txBody>
          <a:bodyPr/>
          <a:lstStyle/>
          <a:p>
            <a:pPr>
              <a:defRPr/>
            </a:pPr>
            <a:fld id="{EADADE5E-1B4B-43C1-A36F-A38500534DA4}" type="slidenum">
              <a:rPr lang="en-US" smtClean="0"/>
              <a:pPr>
                <a:defRPr/>
              </a:pPr>
              <a:t>24</a:t>
            </a:fld>
            <a:endParaRPr lang="en-US"/>
          </a:p>
        </p:txBody>
      </p:sp>
    </p:spTree>
    <p:custDataLst>
      <p:tags r:id="rId1"/>
    </p:custDataLst>
    <p:extLst>
      <p:ext uri="{BB962C8B-B14F-4D97-AF65-F5344CB8AC3E}">
        <p14:creationId xmlns:p14="http://schemas.microsoft.com/office/powerpoint/2010/main" val="8981910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7557"/>
                                        </p:tgtEl>
                                        <p:attrNameLst>
                                          <p:attrName>style.visibility</p:attrName>
                                        </p:attrNameLst>
                                      </p:cBhvr>
                                      <p:to>
                                        <p:strVal val="visible"/>
                                      </p:to>
                                    </p:set>
                                    <p:animEffect transition="in" filter="blinds(horizontal)">
                                      <p:cBhvr>
                                        <p:cTn id="7" dur="500"/>
                                        <p:tgtEl>
                                          <p:spTgt spid="1075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7558"/>
                                        </p:tgtEl>
                                        <p:attrNameLst>
                                          <p:attrName>style.visibility</p:attrName>
                                        </p:attrNameLst>
                                      </p:cBhvr>
                                      <p:to>
                                        <p:strVal val="visible"/>
                                      </p:to>
                                    </p:set>
                                    <p:animEffect transition="in" filter="blinds(horizontal)">
                                      <p:cBhvr>
                                        <p:cTn id="12" dur="500"/>
                                        <p:tgtEl>
                                          <p:spTgt spid="1075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7559"/>
                                        </p:tgtEl>
                                        <p:attrNameLst>
                                          <p:attrName>style.visibility</p:attrName>
                                        </p:attrNameLst>
                                      </p:cBhvr>
                                      <p:to>
                                        <p:strVal val="visible"/>
                                      </p:to>
                                    </p:set>
                                    <p:animEffect transition="in" filter="blinds(horizontal)">
                                      <p:cBhvr>
                                        <p:cTn id="17" dur="500"/>
                                        <p:tgtEl>
                                          <p:spTgt spid="107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57" grpId="0"/>
      <p:bldP spid="107558" grpId="0"/>
      <p:bldP spid="10755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38200" y="228600"/>
            <a:ext cx="7620000" cy="944563"/>
          </a:xfrm>
        </p:spPr>
        <p:txBody>
          <a:bodyPr/>
          <a:lstStyle/>
          <a:p>
            <a:pPr eaLnBrk="1" hangingPunct="1"/>
            <a:r>
              <a:rPr lang="en-US" sz="4600" dirty="0" smtClean="0">
                <a:solidFill>
                  <a:srgbClr val="FFFF00"/>
                </a:solidFill>
              </a:rPr>
              <a:t>Nutrient Requirements</a:t>
            </a:r>
          </a:p>
        </p:txBody>
      </p:sp>
      <p:sp>
        <p:nvSpPr>
          <p:cNvPr id="24579" name="Rectangle 3"/>
          <p:cNvSpPr>
            <a:spLocks noGrp="1" noChangeArrowheads="1"/>
          </p:cNvSpPr>
          <p:nvPr>
            <p:ph type="body" sz="half" idx="1"/>
          </p:nvPr>
        </p:nvSpPr>
        <p:spPr>
          <a:xfrm>
            <a:off x="304800" y="1371600"/>
            <a:ext cx="8382000" cy="2819400"/>
          </a:xfrm>
        </p:spPr>
        <p:txBody>
          <a:bodyPr/>
          <a:lstStyle/>
          <a:p>
            <a:pPr eaLnBrk="1" hangingPunct="1"/>
            <a:r>
              <a:rPr lang="en-US" sz="2800" dirty="0" smtClean="0"/>
              <a:t>Total Energy Expenditure = Total kcals/day</a:t>
            </a:r>
          </a:p>
          <a:p>
            <a:pPr algn="ctr" eaLnBrk="1" hangingPunct="1">
              <a:buFont typeface="Wingdings" pitchFamily="2" charset="2"/>
              <a:buNone/>
            </a:pPr>
            <a:endParaRPr lang="en-US" sz="2800" dirty="0" smtClean="0"/>
          </a:p>
          <a:p>
            <a:pPr eaLnBrk="1" hangingPunct="1">
              <a:spcBef>
                <a:spcPct val="120000"/>
              </a:spcBef>
            </a:pPr>
            <a:endParaRPr lang="en-US" sz="2800" dirty="0" smtClean="0"/>
          </a:p>
          <a:p>
            <a:pPr marL="0" indent="0" eaLnBrk="1" hangingPunct="1">
              <a:spcBef>
                <a:spcPct val="0"/>
              </a:spcBef>
              <a:buNone/>
            </a:pPr>
            <a:r>
              <a:rPr lang="en-US" sz="2800" dirty="0" smtClean="0"/>
              <a:t>             Stress Factors:</a:t>
            </a:r>
          </a:p>
        </p:txBody>
      </p:sp>
      <p:graphicFrame>
        <p:nvGraphicFramePr>
          <p:cNvPr id="105541" name="Group 69"/>
          <p:cNvGraphicFramePr>
            <a:graphicFrameLocks noGrp="1"/>
          </p:cNvGraphicFramePr>
          <p:nvPr>
            <p:ph sz="quarter" idx="2"/>
            <p:extLst>
              <p:ext uri="{D42A27DB-BD31-4B8C-83A1-F6EECF244321}">
                <p14:modId xmlns:p14="http://schemas.microsoft.com/office/powerpoint/2010/main" val="401353344"/>
              </p:ext>
            </p:extLst>
          </p:nvPr>
        </p:nvGraphicFramePr>
        <p:xfrm>
          <a:off x="4800600" y="3886200"/>
          <a:ext cx="4152900" cy="1341438"/>
        </p:xfrm>
        <a:graphic>
          <a:graphicData uri="http://schemas.openxmlformats.org/drawingml/2006/table">
            <a:tbl>
              <a:tblPr/>
              <a:tblGrid>
                <a:gridCol w="2362200"/>
                <a:gridCol w="1790700"/>
              </a:tblGrid>
              <a:tr h="419100">
                <a:tc gridSpan="2">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400" b="0" i="0" u="none" strike="noStrike" cap="none" normalizeH="0" baseline="0" dirty="0" smtClean="0">
                          <a:ln>
                            <a:noFill/>
                          </a:ln>
                          <a:solidFill>
                            <a:srgbClr val="000000"/>
                          </a:solidFill>
                          <a:effectLst/>
                          <a:latin typeface="+mn-lt"/>
                        </a:rPr>
                        <a:t>Activity Factors</a:t>
                      </a:r>
                      <a:r>
                        <a:rPr kumimoji="0" lang="en-US" sz="2200" b="0" i="0" u="none" strike="noStrike" cap="none" normalizeH="0" baseline="0" dirty="0" smtClean="0">
                          <a:ln>
                            <a:noFill/>
                          </a:ln>
                          <a:solidFill>
                            <a:schemeClr val="tx1"/>
                          </a:solidFill>
                          <a:effectLst/>
                          <a:latin typeface="+mn-lt"/>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66"/>
                    </a:solidFill>
                  </a:tcPr>
                </a:tc>
                <a:tc hMerge="1">
                  <a:txBody>
                    <a:bodyPr/>
                    <a:lstStyle/>
                    <a:p>
                      <a:endParaRPr lang="en-US"/>
                    </a:p>
                  </a:txBody>
                  <a:tcPr/>
                </a:tc>
              </a:tr>
              <a:tr h="442913">
                <a:tc>
                  <a:txBody>
                    <a:bodyPr/>
                    <a:lstStyle/>
                    <a:p>
                      <a:pPr marL="0" marR="0" lvl="0" indent="0" algn="l"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400" b="0" i="0" u="none" strike="noStrike" cap="none" normalizeH="0" baseline="0" dirty="0" smtClean="0">
                          <a:ln>
                            <a:noFill/>
                          </a:ln>
                          <a:solidFill>
                            <a:schemeClr val="bg1"/>
                          </a:solidFill>
                          <a:effectLst/>
                          <a:latin typeface="+mn-lt"/>
                        </a:rPr>
                        <a:t>Confined to bed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400" b="0" i="0" u="none" strike="noStrike" cap="none" normalizeH="0" baseline="0" dirty="0" smtClean="0">
                          <a:ln>
                            <a:noFill/>
                          </a:ln>
                          <a:solidFill>
                            <a:schemeClr val="bg1"/>
                          </a:solidFill>
                          <a:effectLst/>
                          <a:latin typeface="+mn-lt"/>
                        </a:rPr>
                        <a:t>x  1.2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441325">
                <a:tc>
                  <a:txBody>
                    <a:bodyPr/>
                    <a:lstStyle/>
                    <a:p>
                      <a:pPr marL="0" marR="0" lvl="0" indent="0" algn="l"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400" b="0" i="0" u="none" strike="noStrike" cap="none" normalizeH="0" baseline="0" smtClean="0">
                          <a:ln>
                            <a:noFill/>
                          </a:ln>
                          <a:solidFill>
                            <a:schemeClr val="bg1"/>
                          </a:solidFill>
                          <a:effectLst/>
                          <a:latin typeface="+mn-lt"/>
                        </a:rPr>
                        <a:t>Out of bed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400" b="0" i="0" u="none" strike="noStrike" cap="none" normalizeH="0" baseline="0" dirty="0" smtClean="0">
                          <a:ln>
                            <a:noFill/>
                          </a:ln>
                          <a:solidFill>
                            <a:schemeClr val="bg1"/>
                          </a:solidFill>
                          <a:effectLst/>
                          <a:latin typeface="+mn-lt"/>
                        </a:rPr>
                        <a:t>x  1.3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bl>
          </a:graphicData>
        </a:graphic>
      </p:graphicFrame>
      <p:graphicFrame>
        <p:nvGraphicFramePr>
          <p:cNvPr id="105536" name="Group 64"/>
          <p:cNvGraphicFramePr>
            <a:graphicFrameLocks noGrp="1"/>
          </p:cNvGraphicFramePr>
          <p:nvPr>
            <p:ph sz="quarter" idx="3"/>
            <p:extLst>
              <p:ext uri="{D42A27DB-BD31-4B8C-83A1-F6EECF244321}">
                <p14:modId xmlns:p14="http://schemas.microsoft.com/office/powerpoint/2010/main" val="2619624280"/>
              </p:ext>
            </p:extLst>
          </p:nvPr>
        </p:nvGraphicFramePr>
        <p:xfrm>
          <a:off x="381000" y="3886200"/>
          <a:ext cx="4152900" cy="2378077"/>
        </p:xfrm>
        <a:graphic>
          <a:graphicData uri="http://schemas.openxmlformats.org/drawingml/2006/table">
            <a:tbl>
              <a:tblPr/>
              <a:tblGrid>
                <a:gridCol w="2076450"/>
                <a:gridCol w="2076450"/>
              </a:tblGrid>
              <a:tr h="457322">
                <a:tc gridSpan="2">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400" b="0" i="0" u="none" strike="noStrike" cap="none" normalizeH="0" baseline="0" dirty="0" smtClean="0">
                          <a:ln>
                            <a:noFill/>
                          </a:ln>
                          <a:solidFill>
                            <a:srgbClr val="000000"/>
                          </a:solidFill>
                          <a:effectLst/>
                          <a:latin typeface="+mn-lt"/>
                        </a:rPr>
                        <a:t>Stress Factors</a:t>
                      </a:r>
                      <a:r>
                        <a:rPr kumimoji="0" lang="en-US" sz="2200" b="0" i="0" u="none" strike="noStrike" cap="none" normalizeH="0" baseline="0" dirty="0" smtClean="0">
                          <a:ln>
                            <a:noFill/>
                          </a:ln>
                          <a:solidFill>
                            <a:schemeClr val="tx1"/>
                          </a:solidFill>
                          <a:effectLst/>
                          <a:latin typeface="+mn-lt"/>
                        </a:rPr>
                        <a:t> </a:t>
                      </a:r>
                    </a:p>
                  </a:txBody>
                  <a:tcPr marT="45732" marB="4573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66"/>
                    </a:solidFill>
                  </a:tcPr>
                </a:tc>
                <a:tc hMerge="1">
                  <a:txBody>
                    <a:bodyPr/>
                    <a:lstStyle/>
                    <a:p>
                      <a:endParaRPr lang="en-US"/>
                    </a:p>
                  </a:txBody>
                  <a:tcPr/>
                </a:tc>
              </a:tr>
              <a:tr h="384151">
                <a:tc>
                  <a:txBody>
                    <a:bodyPr/>
                    <a:lstStyle/>
                    <a:p>
                      <a:pPr marL="0" marR="0" lvl="0" indent="0" algn="l"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400" b="0" i="0" u="none" strike="noStrike" cap="none" normalizeH="0" baseline="0" dirty="0" smtClean="0">
                          <a:ln>
                            <a:noFill/>
                          </a:ln>
                          <a:solidFill>
                            <a:schemeClr val="bg1"/>
                          </a:solidFill>
                          <a:effectLst/>
                          <a:latin typeface="+mn-lt"/>
                        </a:rPr>
                        <a:t>Infection</a:t>
                      </a:r>
                    </a:p>
                  </a:txBody>
                  <a:tcPr marT="45732" marB="4573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400" b="0" i="0" u="none" strike="noStrike" cap="none" normalizeH="0" baseline="0" dirty="0" smtClean="0">
                          <a:ln>
                            <a:noFill/>
                          </a:ln>
                          <a:solidFill>
                            <a:schemeClr val="bg1"/>
                          </a:solidFill>
                          <a:effectLst/>
                          <a:latin typeface="+mn-lt"/>
                        </a:rPr>
                        <a:t>x  1.2</a:t>
                      </a:r>
                    </a:p>
                  </a:txBody>
                  <a:tcPr marT="45732" marB="4573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384151">
                <a:tc>
                  <a:txBody>
                    <a:bodyPr/>
                    <a:lstStyle/>
                    <a:p>
                      <a:pPr marL="0" marR="0" lvl="0" indent="0" algn="l"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400" b="0" i="0" u="none" strike="noStrike" cap="none" normalizeH="0" baseline="0" dirty="0" smtClean="0">
                          <a:ln>
                            <a:noFill/>
                          </a:ln>
                          <a:solidFill>
                            <a:schemeClr val="bg1"/>
                          </a:solidFill>
                          <a:effectLst/>
                          <a:latin typeface="+mn-lt"/>
                        </a:rPr>
                        <a:t>Surgery</a:t>
                      </a:r>
                    </a:p>
                  </a:txBody>
                  <a:tcPr marT="45732" marB="4573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400" b="0" i="0" u="none" strike="noStrike" cap="none" normalizeH="0" baseline="0" dirty="0" smtClean="0">
                          <a:ln>
                            <a:noFill/>
                          </a:ln>
                          <a:solidFill>
                            <a:schemeClr val="bg1"/>
                          </a:solidFill>
                          <a:effectLst/>
                          <a:latin typeface="+mn-lt"/>
                        </a:rPr>
                        <a:t>x  1.2</a:t>
                      </a:r>
                    </a:p>
                  </a:txBody>
                  <a:tcPr marT="45732" marB="4573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384151">
                <a:tc>
                  <a:txBody>
                    <a:bodyPr/>
                    <a:lstStyle/>
                    <a:p>
                      <a:pPr marL="0" marR="0" lvl="0" indent="0" algn="l"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400" b="0" i="0" u="none" strike="noStrike" cap="none" normalizeH="0" baseline="0" smtClean="0">
                          <a:ln>
                            <a:noFill/>
                          </a:ln>
                          <a:solidFill>
                            <a:schemeClr val="bg1"/>
                          </a:solidFill>
                          <a:effectLst/>
                          <a:latin typeface="+mn-lt"/>
                        </a:rPr>
                        <a:t>Trauma</a:t>
                      </a:r>
                    </a:p>
                  </a:txBody>
                  <a:tcPr marT="45732" marB="4573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400" b="0" i="0" u="none" strike="noStrike" cap="none" normalizeH="0" baseline="0" dirty="0" smtClean="0">
                          <a:ln>
                            <a:noFill/>
                          </a:ln>
                          <a:solidFill>
                            <a:schemeClr val="bg1"/>
                          </a:solidFill>
                          <a:effectLst/>
                          <a:latin typeface="+mn-lt"/>
                        </a:rPr>
                        <a:t>x  1.5</a:t>
                      </a:r>
                    </a:p>
                  </a:txBody>
                  <a:tcPr marT="45732" marB="4573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384151">
                <a:tc>
                  <a:txBody>
                    <a:bodyPr/>
                    <a:lstStyle/>
                    <a:p>
                      <a:pPr marL="0" marR="0" lvl="0" indent="0" algn="l"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400" b="0" i="0" u="none" strike="noStrike" cap="none" normalizeH="0" baseline="0" smtClean="0">
                          <a:ln>
                            <a:noFill/>
                          </a:ln>
                          <a:solidFill>
                            <a:schemeClr val="bg1"/>
                          </a:solidFill>
                          <a:effectLst/>
                          <a:latin typeface="+mn-lt"/>
                        </a:rPr>
                        <a:t>Sepsis</a:t>
                      </a:r>
                    </a:p>
                  </a:txBody>
                  <a:tcPr marT="45732" marB="4573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400" b="0" i="0" u="none" strike="noStrike" cap="none" normalizeH="0" baseline="0" dirty="0" smtClean="0">
                          <a:ln>
                            <a:noFill/>
                          </a:ln>
                          <a:solidFill>
                            <a:schemeClr val="bg1"/>
                          </a:solidFill>
                          <a:effectLst/>
                          <a:latin typeface="+mn-lt"/>
                        </a:rPr>
                        <a:t>x  1.6</a:t>
                      </a:r>
                    </a:p>
                  </a:txBody>
                  <a:tcPr marT="45732" marB="4573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384151">
                <a:tc>
                  <a:txBody>
                    <a:bodyPr/>
                    <a:lstStyle/>
                    <a:p>
                      <a:pPr marL="0" marR="0" lvl="0" indent="0" algn="l"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400" b="0" i="0" u="none" strike="noStrike" cap="none" normalizeH="0" baseline="0" smtClean="0">
                          <a:ln>
                            <a:noFill/>
                          </a:ln>
                          <a:solidFill>
                            <a:schemeClr val="bg1"/>
                          </a:solidFill>
                          <a:effectLst/>
                          <a:latin typeface="+mn-lt"/>
                        </a:rPr>
                        <a:t>Burn</a:t>
                      </a:r>
                    </a:p>
                  </a:txBody>
                  <a:tcPr marT="45732" marB="4573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400" b="0" i="0" u="none" strike="noStrike" cap="none" normalizeH="0" baseline="0" dirty="0" smtClean="0">
                          <a:ln>
                            <a:noFill/>
                          </a:ln>
                          <a:solidFill>
                            <a:schemeClr val="bg1"/>
                          </a:solidFill>
                          <a:effectLst/>
                          <a:latin typeface="+mn-lt"/>
                        </a:rPr>
                        <a:t>x  1.8</a:t>
                      </a:r>
                    </a:p>
                  </a:txBody>
                  <a:tcPr marT="45732" marB="4573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bl>
          </a:graphicData>
        </a:graphic>
      </p:graphicFrame>
      <p:sp>
        <p:nvSpPr>
          <p:cNvPr id="24593" name="Text Box 33"/>
          <p:cNvSpPr txBox="1">
            <a:spLocks noChangeArrowheads="1"/>
          </p:cNvSpPr>
          <p:nvPr/>
        </p:nvSpPr>
        <p:spPr bwMode="auto">
          <a:xfrm>
            <a:off x="0" y="6613525"/>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1000" dirty="0"/>
              <a:t>Rollins CJ. </a:t>
            </a:r>
            <a:r>
              <a:rPr lang="en-US" sz="1000" dirty="0" smtClean="0"/>
              <a:t>In </a:t>
            </a:r>
            <a:r>
              <a:rPr lang="en-US" sz="1000" i="1" dirty="0" smtClean="0"/>
              <a:t>Applied Therapeutics</a:t>
            </a:r>
            <a:r>
              <a:rPr lang="en-US" sz="1000" dirty="0" smtClean="0"/>
              <a:t>, 10</a:t>
            </a:r>
            <a:r>
              <a:rPr lang="en-US" sz="1000" baseline="30000" dirty="0" smtClean="0"/>
              <a:t>th</a:t>
            </a:r>
            <a:r>
              <a:rPr lang="en-US" sz="1000" dirty="0" smtClean="0"/>
              <a:t> Edition, 2013. </a:t>
            </a:r>
            <a:endParaRPr lang="en-US" sz="1000" dirty="0"/>
          </a:p>
        </p:txBody>
      </p:sp>
      <p:sp>
        <p:nvSpPr>
          <p:cNvPr id="24594" name="Text Box 39"/>
          <p:cNvSpPr txBox="1">
            <a:spLocks noChangeArrowheads="1"/>
          </p:cNvSpPr>
          <p:nvPr/>
        </p:nvSpPr>
        <p:spPr bwMode="auto">
          <a:xfrm>
            <a:off x="457200" y="2362200"/>
            <a:ext cx="8229600" cy="538163"/>
          </a:xfrm>
          <a:prstGeom prst="rect">
            <a:avLst/>
          </a:prstGeom>
          <a:noFill/>
          <a:ln w="1905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800" dirty="0">
                <a:solidFill>
                  <a:srgbClr val="FFC000"/>
                </a:solidFill>
                <a:latin typeface="+mn-lt"/>
              </a:rPr>
              <a:t>Kcals/day = BEE x Stress Factor x Activity Factor</a:t>
            </a:r>
          </a:p>
        </p:txBody>
      </p:sp>
      <p:sp>
        <p:nvSpPr>
          <p:cNvPr id="24617" name="Rectangle 65"/>
          <p:cNvSpPr>
            <a:spLocks noChangeArrowheads="1"/>
          </p:cNvSpPr>
          <p:nvPr/>
        </p:nvSpPr>
        <p:spPr bwMode="auto">
          <a:xfrm>
            <a:off x="5181600" y="3276600"/>
            <a:ext cx="3276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spcBef>
                <a:spcPct val="20000"/>
              </a:spcBef>
              <a:buSzPct val="80000"/>
            </a:pPr>
            <a:r>
              <a:rPr lang="en-US" sz="2800" dirty="0" smtClean="0"/>
              <a:t>       Activity </a:t>
            </a:r>
            <a:r>
              <a:rPr lang="en-US" sz="2800" dirty="0"/>
              <a:t>Factors:</a:t>
            </a:r>
          </a:p>
        </p:txBody>
      </p:sp>
      <p:sp>
        <p:nvSpPr>
          <p:cNvPr id="9" name="Slide Number Placeholder 8"/>
          <p:cNvSpPr>
            <a:spLocks noGrp="1"/>
          </p:cNvSpPr>
          <p:nvPr>
            <p:ph type="sldNum" sz="quarter" idx="10"/>
          </p:nvPr>
        </p:nvSpPr>
        <p:spPr/>
        <p:txBody>
          <a:bodyPr/>
          <a:lstStyle/>
          <a:p>
            <a:pPr>
              <a:defRPr/>
            </a:pPr>
            <a:fld id="{624D9AFF-D504-42A8-B5CA-A98373CED60E}" type="slidenum">
              <a:rPr lang="en-US" smtClean="0"/>
              <a:pPr>
                <a:defRPr/>
              </a:pPr>
              <a:t>25</a:t>
            </a:fld>
            <a:endParaRPr lang="en-US"/>
          </a:p>
        </p:txBody>
      </p:sp>
    </p:spTree>
    <p:extLst>
      <p:ext uri="{BB962C8B-B14F-4D97-AF65-F5344CB8AC3E}">
        <p14:creationId xmlns:p14="http://schemas.microsoft.com/office/powerpoint/2010/main" val="107473890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z="4600" smtClean="0"/>
              <a:t>Nutrient Requirements</a:t>
            </a:r>
          </a:p>
        </p:txBody>
      </p:sp>
      <p:sp>
        <p:nvSpPr>
          <p:cNvPr id="2" name="Footer Placeholder 1"/>
          <p:cNvSpPr>
            <a:spLocks noGrp="1"/>
          </p:cNvSpPr>
          <p:nvPr>
            <p:ph type="ftr" sz="quarter" idx="11"/>
          </p:nvPr>
        </p:nvSpPr>
        <p:spPr/>
        <p:txBody>
          <a:bodyPr/>
          <a:lstStyle/>
          <a:p>
            <a:r>
              <a:rPr lang="en-US" smtClean="0"/>
              <a:t>Lawrence Carey, PharmD - TUSP 2014</a:t>
            </a:r>
            <a:endParaRPr lang="en-US"/>
          </a:p>
        </p:txBody>
      </p:sp>
      <p:sp>
        <p:nvSpPr>
          <p:cNvPr id="25603" name="Text Box 4"/>
          <p:cNvSpPr txBox="1">
            <a:spLocks noChangeArrowheads="1"/>
          </p:cNvSpPr>
          <p:nvPr/>
        </p:nvSpPr>
        <p:spPr bwMode="auto">
          <a:xfrm>
            <a:off x="609600" y="1524000"/>
            <a:ext cx="7620000"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u="sng" dirty="0">
                <a:latin typeface="+mn-lt"/>
              </a:rPr>
              <a:t>Example (continued):</a:t>
            </a:r>
          </a:p>
          <a:p>
            <a:pPr eaLnBrk="1" hangingPunct="1">
              <a:spcBef>
                <a:spcPct val="20000"/>
              </a:spcBef>
            </a:pPr>
            <a:r>
              <a:rPr lang="en-US" sz="2400" dirty="0">
                <a:latin typeface="+mn-lt"/>
              </a:rPr>
              <a:t>Using your previous answer, calculate the patient’s </a:t>
            </a:r>
            <a:r>
              <a:rPr lang="en-US" sz="2400" b="1" dirty="0">
                <a:solidFill>
                  <a:srgbClr val="FFC000"/>
                </a:solidFill>
                <a:latin typeface="+mn-lt"/>
              </a:rPr>
              <a:t>total daily caloric requirement</a:t>
            </a:r>
            <a:r>
              <a:rPr lang="en-US" sz="2400" dirty="0">
                <a:latin typeface="+mn-lt"/>
              </a:rPr>
              <a:t> if she is septic and confined to bed </a:t>
            </a:r>
          </a:p>
        </p:txBody>
      </p:sp>
      <p:sp>
        <p:nvSpPr>
          <p:cNvPr id="130053" name="Text Box 5"/>
          <p:cNvSpPr txBox="1">
            <a:spLocks noChangeArrowheads="1"/>
          </p:cNvSpPr>
          <p:nvPr/>
        </p:nvSpPr>
        <p:spPr bwMode="auto">
          <a:xfrm>
            <a:off x="990600" y="3429000"/>
            <a:ext cx="800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latin typeface="+mn-lt"/>
              </a:rPr>
              <a:t>Step 1: kcals/day = BEE x Stress Factor x Activity Factor</a:t>
            </a:r>
          </a:p>
        </p:txBody>
      </p:sp>
      <p:sp>
        <p:nvSpPr>
          <p:cNvPr id="130054" name="Oval 6"/>
          <p:cNvSpPr>
            <a:spLocks noChangeArrowheads="1"/>
          </p:cNvSpPr>
          <p:nvPr/>
        </p:nvSpPr>
        <p:spPr bwMode="auto">
          <a:xfrm>
            <a:off x="3352800" y="4572000"/>
            <a:ext cx="2133600" cy="762000"/>
          </a:xfrm>
          <a:prstGeom prst="ellipse">
            <a:avLst/>
          </a:pr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0055" name="Text Box 7"/>
          <p:cNvSpPr txBox="1">
            <a:spLocks noChangeArrowheads="1"/>
          </p:cNvSpPr>
          <p:nvPr/>
        </p:nvSpPr>
        <p:spPr bwMode="auto">
          <a:xfrm>
            <a:off x="990600" y="4038600"/>
            <a:ext cx="731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latin typeface="+mn-lt"/>
              </a:rPr>
              <a:t>Step 2: kcals/day = 1227 kcal x 1.6 x 1.2</a:t>
            </a:r>
          </a:p>
        </p:txBody>
      </p:sp>
      <p:sp>
        <p:nvSpPr>
          <p:cNvPr id="130056" name="Text Box 8"/>
          <p:cNvSpPr txBox="1">
            <a:spLocks noChangeArrowheads="1"/>
          </p:cNvSpPr>
          <p:nvPr/>
        </p:nvSpPr>
        <p:spPr bwMode="auto">
          <a:xfrm>
            <a:off x="990600" y="4724400"/>
            <a:ext cx="731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latin typeface="+mn-lt"/>
              </a:rPr>
              <a:t>Step 3: kcals/day = 2356 kcals</a:t>
            </a:r>
          </a:p>
        </p:txBody>
      </p:sp>
      <p:pic>
        <p:nvPicPr>
          <p:cNvPr id="25608" name="Picture 9" descr="MCj043154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15240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9"/>
          <p:cNvSpPr>
            <a:spLocks noGrp="1"/>
          </p:cNvSpPr>
          <p:nvPr>
            <p:ph type="sldNum" sz="quarter" idx="12"/>
          </p:nvPr>
        </p:nvSpPr>
        <p:spPr/>
        <p:txBody>
          <a:bodyPr/>
          <a:lstStyle/>
          <a:p>
            <a:fld id="{071E6EE5-27B8-4630-8F7E-7016F5226738}" type="slidenum">
              <a:rPr lang="en-US" smtClean="0"/>
              <a:pPr/>
              <a:t>26</a:t>
            </a:fld>
            <a:endParaRPr lang="en-US"/>
          </a:p>
        </p:txBody>
      </p:sp>
    </p:spTree>
    <p:extLst>
      <p:ext uri="{BB962C8B-B14F-4D97-AF65-F5344CB8AC3E}">
        <p14:creationId xmlns:p14="http://schemas.microsoft.com/office/powerpoint/2010/main" val="17427695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0053"/>
                                        </p:tgtEl>
                                        <p:attrNameLst>
                                          <p:attrName>style.visibility</p:attrName>
                                        </p:attrNameLst>
                                      </p:cBhvr>
                                      <p:to>
                                        <p:strVal val="visible"/>
                                      </p:to>
                                    </p:set>
                                    <p:animEffect transition="in" filter="blinds(horizontal)">
                                      <p:cBhvr>
                                        <p:cTn id="7" dur="500"/>
                                        <p:tgtEl>
                                          <p:spTgt spid="1300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0055"/>
                                        </p:tgtEl>
                                        <p:attrNameLst>
                                          <p:attrName>style.visibility</p:attrName>
                                        </p:attrNameLst>
                                      </p:cBhvr>
                                      <p:to>
                                        <p:strVal val="visible"/>
                                      </p:to>
                                    </p:set>
                                    <p:animEffect transition="in" filter="blinds(horizontal)">
                                      <p:cBhvr>
                                        <p:cTn id="12" dur="500"/>
                                        <p:tgtEl>
                                          <p:spTgt spid="1300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0056"/>
                                        </p:tgtEl>
                                        <p:attrNameLst>
                                          <p:attrName>style.visibility</p:attrName>
                                        </p:attrNameLst>
                                      </p:cBhvr>
                                      <p:to>
                                        <p:strVal val="visible"/>
                                      </p:to>
                                    </p:set>
                                    <p:animEffect transition="in" filter="blinds(horizontal)">
                                      <p:cBhvr>
                                        <p:cTn id="17" dur="500"/>
                                        <p:tgtEl>
                                          <p:spTgt spid="130056"/>
                                        </p:tgtEl>
                                      </p:cBhvr>
                                    </p:animEffect>
                                  </p:childTnLst>
                                </p:cTn>
                              </p:par>
                            </p:childTnLst>
                          </p:cTn>
                        </p:par>
                        <p:par>
                          <p:cTn id="18" fill="hold" nodeType="afterGroup">
                            <p:stCondLst>
                              <p:cond delay="500"/>
                            </p:stCondLst>
                            <p:childTnLst>
                              <p:par>
                                <p:cTn id="19" presetID="8" presetClass="entr" presetSubtype="16" fill="hold" grpId="0" nodeType="afterEffect">
                                  <p:stCondLst>
                                    <p:cond delay="0"/>
                                  </p:stCondLst>
                                  <p:childTnLst>
                                    <p:set>
                                      <p:cBhvr>
                                        <p:cTn id="20" dur="1" fill="hold">
                                          <p:stCondLst>
                                            <p:cond delay="0"/>
                                          </p:stCondLst>
                                        </p:cTn>
                                        <p:tgtEl>
                                          <p:spTgt spid="130054"/>
                                        </p:tgtEl>
                                        <p:attrNameLst>
                                          <p:attrName>style.visibility</p:attrName>
                                        </p:attrNameLst>
                                      </p:cBhvr>
                                      <p:to>
                                        <p:strVal val="visible"/>
                                      </p:to>
                                    </p:set>
                                    <p:animEffect transition="in" filter="diamond(in)">
                                      <p:cBhvr>
                                        <p:cTn id="21" dur="2000"/>
                                        <p:tgtEl>
                                          <p:spTgt spid="130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3" grpId="0"/>
      <p:bldP spid="130054" grpId="0" animBg="1"/>
      <p:bldP spid="130055" grpId="0"/>
      <p:bldP spid="13005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Concepts </a:t>
            </a:r>
            <a:r>
              <a:rPr lang="en-US" dirty="0" smtClean="0"/>
              <a:t>#1</a:t>
            </a:r>
            <a:endParaRPr lang="en-US" dirty="0"/>
          </a:p>
        </p:txBody>
      </p:sp>
      <p:sp>
        <p:nvSpPr>
          <p:cNvPr id="3" name="Content Placeholder 2"/>
          <p:cNvSpPr>
            <a:spLocks noGrp="1"/>
          </p:cNvSpPr>
          <p:nvPr>
            <p:ph idx="1"/>
          </p:nvPr>
        </p:nvSpPr>
        <p:spPr/>
        <p:txBody>
          <a:bodyPr/>
          <a:lstStyle/>
          <a:p>
            <a:r>
              <a:rPr lang="en-US" dirty="0"/>
              <a:t>Nutritional assessments should be completed promptly in patients at risk or suspected of malnutrition</a:t>
            </a:r>
          </a:p>
          <a:p>
            <a:r>
              <a:rPr lang="en-US" dirty="0"/>
              <a:t>Nutritional assessments must include patient history, physical exam, and pertinent laboratory data</a:t>
            </a:r>
          </a:p>
          <a:p>
            <a:endParaRPr lang="en-US" dirty="0"/>
          </a:p>
        </p:txBody>
      </p:sp>
      <p:sp>
        <p:nvSpPr>
          <p:cNvPr id="4" name="Footer Placeholder 3"/>
          <p:cNvSpPr>
            <a:spLocks noGrp="1"/>
          </p:cNvSpPr>
          <p:nvPr>
            <p:ph type="ftr" sz="quarter" idx="11"/>
          </p:nvPr>
        </p:nvSpPr>
        <p:spPr/>
        <p:txBody>
          <a:bodyPr/>
          <a:lstStyle/>
          <a:p>
            <a:r>
              <a:rPr lang="en-US" smtClean="0"/>
              <a:t>Lawrence Carey, PharmD - TUSP 2014</a:t>
            </a:r>
            <a:endParaRPr lang="en-US"/>
          </a:p>
        </p:txBody>
      </p:sp>
      <p:sp>
        <p:nvSpPr>
          <p:cNvPr id="5" name="Slide Number Placeholder 4"/>
          <p:cNvSpPr>
            <a:spLocks noGrp="1"/>
          </p:cNvSpPr>
          <p:nvPr>
            <p:ph type="sldNum" sz="quarter" idx="12"/>
          </p:nvPr>
        </p:nvSpPr>
        <p:spPr/>
        <p:txBody>
          <a:bodyPr/>
          <a:lstStyle/>
          <a:p>
            <a:fld id="{071E6EE5-27B8-4630-8F7E-7016F5226738}" type="slidenum">
              <a:rPr lang="en-US" smtClean="0"/>
              <a:pPr/>
              <a:t>27</a:t>
            </a:fld>
            <a:endParaRPr lang="en-US"/>
          </a:p>
        </p:txBody>
      </p:sp>
    </p:spTree>
    <p:extLst>
      <p:ext uri="{BB962C8B-B14F-4D97-AF65-F5344CB8AC3E}">
        <p14:creationId xmlns:p14="http://schemas.microsoft.com/office/powerpoint/2010/main" val="118373719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Concepts #2</a:t>
            </a:r>
            <a:endParaRPr lang="en-US" dirty="0"/>
          </a:p>
        </p:txBody>
      </p:sp>
      <p:sp>
        <p:nvSpPr>
          <p:cNvPr id="3" name="Content Placeholder 2"/>
          <p:cNvSpPr>
            <a:spLocks noGrp="1"/>
          </p:cNvSpPr>
          <p:nvPr>
            <p:ph idx="1"/>
          </p:nvPr>
        </p:nvSpPr>
        <p:spPr/>
        <p:txBody>
          <a:bodyPr>
            <a:normAutofit lnSpcReduction="10000"/>
          </a:bodyPr>
          <a:lstStyle/>
          <a:p>
            <a:r>
              <a:rPr lang="en-US" dirty="0"/>
              <a:t>Daily caloric requirements should be estimated and adjusted for individual patients depending on nutrition status, underlying conditions and metabolic stress</a:t>
            </a:r>
          </a:p>
          <a:p>
            <a:r>
              <a:rPr lang="en-US" dirty="0"/>
              <a:t>Daily fluid requirements should be estimated using body weight; adjustments may be necessary for specific disease states and adjusted based on physical exam and laboratory data</a:t>
            </a:r>
          </a:p>
          <a:p>
            <a:endParaRPr lang="en-US" dirty="0"/>
          </a:p>
        </p:txBody>
      </p:sp>
      <p:sp>
        <p:nvSpPr>
          <p:cNvPr id="4" name="Footer Placeholder 3"/>
          <p:cNvSpPr>
            <a:spLocks noGrp="1"/>
          </p:cNvSpPr>
          <p:nvPr>
            <p:ph type="ftr" sz="quarter" idx="11"/>
          </p:nvPr>
        </p:nvSpPr>
        <p:spPr/>
        <p:txBody>
          <a:bodyPr/>
          <a:lstStyle/>
          <a:p>
            <a:r>
              <a:rPr lang="en-US" smtClean="0"/>
              <a:t>Lawrence Carey, PharmD - TUSP 2014</a:t>
            </a:r>
            <a:endParaRPr lang="en-US"/>
          </a:p>
        </p:txBody>
      </p:sp>
      <p:sp>
        <p:nvSpPr>
          <p:cNvPr id="5" name="Slide Number Placeholder 4"/>
          <p:cNvSpPr>
            <a:spLocks noGrp="1"/>
          </p:cNvSpPr>
          <p:nvPr>
            <p:ph type="sldNum" sz="quarter" idx="12"/>
          </p:nvPr>
        </p:nvSpPr>
        <p:spPr/>
        <p:txBody>
          <a:bodyPr/>
          <a:lstStyle/>
          <a:p>
            <a:fld id="{071E6EE5-27B8-4630-8F7E-7016F5226738}" type="slidenum">
              <a:rPr lang="en-US" smtClean="0"/>
              <a:pPr/>
              <a:t>28</a:t>
            </a:fld>
            <a:endParaRPr lang="en-US"/>
          </a:p>
        </p:txBody>
      </p:sp>
    </p:spTree>
    <p:extLst>
      <p:ext uri="{BB962C8B-B14F-4D97-AF65-F5344CB8AC3E}">
        <p14:creationId xmlns:p14="http://schemas.microsoft.com/office/powerpoint/2010/main" val="42447244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Specialized Nutrition Support</a:t>
            </a:r>
            <a:endParaRPr lang="en-US" dirty="0"/>
          </a:p>
        </p:txBody>
      </p:sp>
      <p:sp>
        <p:nvSpPr>
          <p:cNvPr id="3" name="Content Placeholder 2"/>
          <p:cNvSpPr>
            <a:spLocks noGrp="1"/>
          </p:cNvSpPr>
          <p:nvPr>
            <p:ph idx="1"/>
          </p:nvPr>
        </p:nvSpPr>
        <p:spPr/>
        <p:txBody>
          <a:bodyPr>
            <a:normAutofit lnSpcReduction="10000"/>
          </a:bodyPr>
          <a:lstStyle/>
          <a:p>
            <a:pPr>
              <a:lnSpc>
                <a:spcPct val="90000"/>
              </a:lnSpc>
              <a:spcBef>
                <a:spcPct val="70000"/>
              </a:spcBef>
            </a:pPr>
            <a:r>
              <a:rPr lang="en-US" dirty="0" smtClean="0"/>
              <a:t>Goals:</a:t>
            </a:r>
          </a:p>
          <a:p>
            <a:pPr lvl="1">
              <a:lnSpc>
                <a:spcPct val="90000"/>
              </a:lnSpc>
              <a:spcBef>
                <a:spcPct val="40000"/>
              </a:spcBef>
            </a:pPr>
            <a:r>
              <a:rPr lang="en-US" dirty="0" smtClean="0"/>
              <a:t>Treat malnutrition when present</a:t>
            </a:r>
          </a:p>
          <a:p>
            <a:pPr lvl="1">
              <a:lnSpc>
                <a:spcPct val="90000"/>
              </a:lnSpc>
              <a:spcBef>
                <a:spcPct val="40000"/>
              </a:spcBef>
            </a:pPr>
            <a:r>
              <a:rPr lang="en-US" dirty="0" smtClean="0"/>
              <a:t>Avoid the development of malnutrition resulting from insufficient energy &amp; nutrient intake in the face of increased energy needs</a:t>
            </a:r>
          </a:p>
          <a:p>
            <a:pPr>
              <a:lnSpc>
                <a:spcPct val="90000"/>
              </a:lnSpc>
              <a:spcBef>
                <a:spcPct val="70000"/>
              </a:spcBef>
            </a:pPr>
            <a:r>
              <a:rPr lang="en-US" dirty="0" smtClean="0"/>
              <a:t>Never an emergency</a:t>
            </a:r>
          </a:p>
          <a:p>
            <a:pPr>
              <a:lnSpc>
                <a:spcPct val="90000"/>
              </a:lnSpc>
              <a:spcBef>
                <a:spcPct val="70000"/>
              </a:spcBef>
            </a:pPr>
            <a:r>
              <a:rPr lang="en-US" dirty="0" smtClean="0"/>
              <a:t>Gastrointestinal tract should always be used first if functional and there are no contraindications to </a:t>
            </a:r>
            <a:r>
              <a:rPr lang="en-US" dirty="0" err="1" smtClean="0"/>
              <a:t>enteral</a:t>
            </a:r>
            <a:r>
              <a:rPr lang="en-US" dirty="0" smtClean="0"/>
              <a:t> feedings</a:t>
            </a:r>
          </a:p>
          <a:p>
            <a:endParaRPr lang="en-US" dirty="0"/>
          </a:p>
        </p:txBody>
      </p:sp>
      <p:sp>
        <p:nvSpPr>
          <p:cNvPr id="4" name="Footer Placeholder 3"/>
          <p:cNvSpPr>
            <a:spLocks noGrp="1"/>
          </p:cNvSpPr>
          <p:nvPr>
            <p:ph type="ftr" sz="quarter" idx="11"/>
          </p:nvPr>
        </p:nvSpPr>
        <p:spPr/>
        <p:txBody>
          <a:bodyPr/>
          <a:lstStyle/>
          <a:p>
            <a:r>
              <a:rPr lang="en-US" smtClean="0"/>
              <a:t>Lawrence Carey, PharmD - TUSP 2014</a:t>
            </a:r>
            <a:endParaRPr lang="en-US"/>
          </a:p>
        </p:txBody>
      </p:sp>
      <p:sp>
        <p:nvSpPr>
          <p:cNvPr id="5" name="Slide Number Placeholder 4"/>
          <p:cNvSpPr>
            <a:spLocks noGrp="1"/>
          </p:cNvSpPr>
          <p:nvPr>
            <p:ph type="sldNum" sz="quarter" idx="12"/>
          </p:nvPr>
        </p:nvSpPr>
        <p:spPr/>
        <p:txBody>
          <a:bodyPr/>
          <a:lstStyle/>
          <a:p>
            <a:fld id="{071E6EE5-27B8-4630-8F7E-7016F5226738}" type="slidenum">
              <a:rPr lang="en-US" smtClean="0"/>
              <a:pPr/>
              <a:t>29</a:t>
            </a:fld>
            <a:endParaRPr lang="en-US"/>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solidFill>
                  <a:srgbClr val="FFFF00"/>
                </a:solidFill>
              </a:rPr>
              <a:t>The Basics</a:t>
            </a:r>
            <a:endParaRPr lang="en-US" dirty="0">
              <a:solidFill>
                <a:srgbClr val="FFFF00"/>
              </a:solidFill>
            </a:endParaRPr>
          </a:p>
        </p:txBody>
      </p:sp>
      <p:sp>
        <p:nvSpPr>
          <p:cNvPr id="7" name="Text Placeholder 6"/>
          <p:cNvSpPr>
            <a:spLocks noGrp="1"/>
          </p:cNvSpPr>
          <p:nvPr>
            <p:ph type="body" idx="1"/>
          </p:nvPr>
        </p:nvSpPr>
        <p:spPr/>
        <p:txBody>
          <a:bodyPr>
            <a:normAutofit/>
          </a:bodyPr>
          <a:lstStyle/>
          <a:p>
            <a:r>
              <a:rPr lang="en-US" sz="3200" dirty="0" smtClean="0"/>
              <a:t>Macronutrients	</a:t>
            </a:r>
            <a:endParaRPr lang="en-US" sz="3200" dirty="0"/>
          </a:p>
        </p:txBody>
      </p:sp>
      <p:sp>
        <p:nvSpPr>
          <p:cNvPr id="3" name="Content Placeholder 2"/>
          <p:cNvSpPr>
            <a:spLocks noGrp="1"/>
          </p:cNvSpPr>
          <p:nvPr>
            <p:ph sz="half" idx="2"/>
          </p:nvPr>
        </p:nvSpPr>
        <p:spPr/>
        <p:txBody>
          <a:bodyPr>
            <a:normAutofit/>
          </a:bodyPr>
          <a:lstStyle/>
          <a:p>
            <a:pPr>
              <a:lnSpc>
                <a:spcPct val="110000"/>
              </a:lnSpc>
            </a:pPr>
            <a:r>
              <a:rPr lang="en-US" sz="3200" dirty="0" smtClean="0"/>
              <a:t>Protein (AA)</a:t>
            </a:r>
          </a:p>
          <a:p>
            <a:pPr>
              <a:lnSpc>
                <a:spcPct val="110000"/>
              </a:lnSpc>
            </a:pPr>
            <a:r>
              <a:rPr lang="en-US" sz="3200" dirty="0" smtClean="0"/>
              <a:t>Carbohydrates (CHO)</a:t>
            </a:r>
          </a:p>
          <a:p>
            <a:pPr>
              <a:lnSpc>
                <a:spcPct val="110000"/>
              </a:lnSpc>
            </a:pPr>
            <a:r>
              <a:rPr lang="en-US" sz="3200" dirty="0" smtClean="0"/>
              <a:t>Fat (FFA)</a:t>
            </a:r>
          </a:p>
          <a:p>
            <a:pPr>
              <a:lnSpc>
                <a:spcPct val="110000"/>
              </a:lnSpc>
            </a:pPr>
            <a:r>
              <a:rPr lang="en-US" sz="3200" dirty="0" smtClean="0"/>
              <a:t>Fluids*</a:t>
            </a:r>
          </a:p>
          <a:p>
            <a:pPr lvl="1">
              <a:lnSpc>
                <a:spcPct val="110000"/>
              </a:lnSpc>
            </a:pPr>
            <a:r>
              <a:rPr lang="en-US" sz="2400" dirty="0" smtClean="0"/>
              <a:t>*not a macronutrient but essential</a:t>
            </a:r>
            <a:endParaRPr lang="en-US" sz="2400" dirty="0"/>
          </a:p>
          <a:p>
            <a:endParaRPr lang="en-US" dirty="0"/>
          </a:p>
        </p:txBody>
      </p:sp>
      <p:sp>
        <p:nvSpPr>
          <p:cNvPr id="8" name="Text Placeholder 7"/>
          <p:cNvSpPr>
            <a:spLocks noGrp="1"/>
          </p:cNvSpPr>
          <p:nvPr>
            <p:ph type="body" sz="quarter" idx="3"/>
          </p:nvPr>
        </p:nvSpPr>
        <p:spPr/>
        <p:txBody>
          <a:bodyPr>
            <a:normAutofit/>
          </a:bodyPr>
          <a:lstStyle/>
          <a:p>
            <a:r>
              <a:rPr lang="en-US" sz="3200" dirty="0" smtClean="0"/>
              <a:t>Micronutrients</a:t>
            </a:r>
            <a:endParaRPr lang="en-US" sz="3200" dirty="0"/>
          </a:p>
        </p:txBody>
      </p:sp>
      <p:sp>
        <p:nvSpPr>
          <p:cNvPr id="9" name="Content Placeholder 8"/>
          <p:cNvSpPr>
            <a:spLocks noGrp="1"/>
          </p:cNvSpPr>
          <p:nvPr>
            <p:ph sz="quarter" idx="4"/>
          </p:nvPr>
        </p:nvSpPr>
        <p:spPr/>
        <p:txBody>
          <a:bodyPr>
            <a:normAutofit/>
          </a:bodyPr>
          <a:lstStyle/>
          <a:p>
            <a:r>
              <a:rPr lang="en-US" sz="3200" dirty="0" smtClean="0"/>
              <a:t>Electrolytes</a:t>
            </a:r>
          </a:p>
          <a:p>
            <a:r>
              <a:rPr lang="en-US" sz="3200" dirty="0" smtClean="0"/>
              <a:t>Vitamins</a:t>
            </a:r>
          </a:p>
          <a:p>
            <a:r>
              <a:rPr lang="en-US" sz="3200" dirty="0" smtClean="0"/>
              <a:t>Minerals</a:t>
            </a:r>
            <a:endParaRPr lang="en-US" sz="3200" dirty="0"/>
          </a:p>
        </p:txBody>
      </p:sp>
      <p:sp>
        <p:nvSpPr>
          <p:cNvPr id="4" name="Footer Placeholder 3"/>
          <p:cNvSpPr>
            <a:spLocks noGrp="1"/>
          </p:cNvSpPr>
          <p:nvPr>
            <p:ph type="ftr" sz="quarter" idx="11"/>
          </p:nvPr>
        </p:nvSpPr>
        <p:spPr/>
        <p:txBody>
          <a:bodyPr/>
          <a:lstStyle/>
          <a:p>
            <a:r>
              <a:rPr lang="en-US" smtClean="0"/>
              <a:t>Lawrence Carey, PharmD - TUSP 2014</a:t>
            </a:r>
            <a:endParaRPr lang="en-US"/>
          </a:p>
        </p:txBody>
      </p:sp>
      <p:sp>
        <p:nvSpPr>
          <p:cNvPr id="10" name="Slide Number Placeholder 9"/>
          <p:cNvSpPr>
            <a:spLocks noGrp="1"/>
          </p:cNvSpPr>
          <p:nvPr>
            <p:ph type="sldNum" sz="quarter" idx="12"/>
          </p:nvPr>
        </p:nvSpPr>
        <p:spPr/>
        <p:txBody>
          <a:bodyPr/>
          <a:lstStyle/>
          <a:p>
            <a:fld id="{071E6EE5-27B8-4630-8F7E-7016F5226738}" type="slidenum">
              <a:rPr lang="en-US" smtClean="0"/>
              <a:pPr/>
              <a:t>3</a:t>
            </a:fld>
            <a:endParaRPr lang="en-US"/>
          </a:p>
        </p:txBody>
      </p:sp>
    </p:spTree>
    <p:extLst>
      <p:ext uri="{BB962C8B-B14F-4D97-AF65-F5344CB8AC3E}">
        <p14:creationId xmlns:p14="http://schemas.microsoft.com/office/powerpoint/2010/main" val="38153452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Nutritional Intervention</a:t>
            </a:r>
          </a:p>
        </p:txBody>
      </p:sp>
      <p:sp>
        <p:nvSpPr>
          <p:cNvPr id="32771" name="Rectangle 3"/>
          <p:cNvSpPr>
            <a:spLocks noGrp="1" noChangeArrowheads="1"/>
          </p:cNvSpPr>
          <p:nvPr>
            <p:ph idx="1"/>
          </p:nvPr>
        </p:nvSpPr>
        <p:spPr/>
        <p:txBody>
          <a:bodyPr>
            <a:normAutofit fontScale="92500" lnSpcReduction="10000"/>
          </a:bodyPr>
          <a:lstStyle/>
          <a:p>
            <a:pPr eaLnBrk="1" hangingPunct="1">
              <a:spcBef>
                <a:spcPct val="10000"/>
              </a:spcBef>
            </a:pPr>
            <a:r>
              <a:rPr lang="en-US" dirty="0" smtClean="0"/>
              <a:t>Modified oral diet</a:t>
            </a:r>
          </a:p>
          <a:p>
            <a:pPr lvl="1" eaLnBrk="1" hangingPunct="1">
              <a:spcBef>
                <a:spcPct val="0"/>
              </a:spcBef>
            </a:pPr>
            <a:r>
              <a:rPr lang="en-US" dirty="0" smtClean="0"/>
              <a:t>Liquid, puree, soft</a:t>
            </a:r>
          </a:p>
          <a:p>
            <a:pPr eaLnBrk="1" hangingPunct="1">
              <a:spcBef>
                <a:spcPct val="10000"/>
              </a:spcBef>
            </a:pPr>
            <a:endParaRPr lang="en-US" sz="2400" dirty="0" smtClean="0"/>
          </a:p>
          <a:p>
            <a:pPr eaLnBrk="1" hangingPunct="1">
              <a:spcBef>
                <a:spcPct val="10000"/>
              </a:spcBef>
            </a:pPr>
            <a:r>
              <a:rPr lang="en-US" dirty="0" smtClean="0"/>
              <a:t>Parenteral nutrition (intravenous)</a:t>
            </a:r>
          </a:p>
          <a:p>
            <a:pPr lvl="1" eaLnBrk="1" hangingPunct="1">
              <a:spcBef>
                <a:spcPct val="10000"/>
              </a:spcBef>
            </a:pPr>
            <a:r>
              <a:rPr lang="en-US" dirty="0" smtClean="0"/>
              <a:t>Total parenteral nutrition (TPN)</a:t>
            </a:r>
          </a:p>
          <a:p>
            <a:pPr lvl="1" eaLnBrk="1" hangingPunct="1">
              <a:spcBef>
                <a:spcPct val="10000"/>
              </a:spcBef>
            </a:pPr>
            <a:r>
              <a:rPr lang="en-US" dirty="0" smtClean="0"/>
              <a:t>Peripheral parenteral nutrition (PPN): </a:t>
            </a:r>
            <a:r>
              <a:rPr lang="en-US" i="1" dirty="0" smtClean="0"/>
              <a:t>not as complete as TPN</a:t>
            </a:r>
            <a:endParaRPr lang="en-US" dirty="0" smtClean="0"/>
          </a:p>
          <a:p>
            <a:pPr lvl="1" eaLnBrk="1" hangingPunct="1">
              <a:spcBef>
                <a:spcPct val="10000"/>
              </a:spcBef>
            </a:pPr>
            <a:endParaRPr lang="en-US" sz="2400" dirty="0" smtClean="0"/>
          </a:p>
          <a:p>
            <a:pPr eaLnBrk="1" hangingPunct="1">
              <a:spcBef>
                <a:spcPct val="10000"/>
              </a:spcBef>
            </a:pPr>
            <a:r>
              <a:rPr lang="en-US" dirty="0" smtClean="0"/>
              <a:t>Enteral nutrition by tube (tube feeds)</a:t>
            </a:r>
          </a:p>
          <a:p>
            <a:pPr lvl="1" eaLnBrk="1" hangingPunct="1">
              <a:spcBef>
                <a:spcPct val="10000"/>
              </a:spcBef>
            </a:pPr>
            <a:r>
              <a:rPr lang="en-US" dirty="0" smtClean="0"/>
              <a:t>Nasal administration</a:t>
            </a:r>
          </a:p>
          <a:p>
            <a:pPr lvl="1" eaLnBrk="1" hangingPunct="1">
              <a:spcBef>
                <a:spcPct val="10000"/>
              </a:spcBef>
            </a:pPr>
            <a:r>
              <a:rPr lang="en-US" dirty="0" smtClean="0"/>
              <a:t>Ostomy administration</a:t>
            </a:r>
          </a:p>
          <a:p>
            <a:pPr eaLnBrk="1" hangingPunct="1">
              <a:spcBef>
                <a:spcPct val="10000"/>
              </a:spcBef>
            </a:pPr>
            <a:endParaRPr lang="en-US" dirty="0" smtClean="0"/>
          </a:p>
        </p:txBody>
      </p:sp>
      <p:sp>
        <p:nvSpPr>
          <p:cNvPr id="2" name="Footer Placeholder 1"/>
          <p:cNvSpPr>
            <a:spLocks noGrp="1"/>
          </p:cNvSpPr>
          <p:nvPr>
            <p:ph type="ftr" sz="quarter" idx="11"/>
          </p:nvPr>
        </p:nvSpPr>
        <p:spPr/>
        <p:txBody>
          <a:bodyPr/>
          <a:lstStyle/>
          <a:p>
            <a:r>
              <a:rPr lang="en-US" smtClean="0"/>
              <a:t>Lawrence Carey, PharmD - TUSP 2014</a:t>
            </a:r>
            <a:endParaRPr lang="en-US"/>
          </a:p>
        </p:txBody>
      </p:sp>
      <p:sp>
        <p:nvSpPr>
          <p:cNvPr id="5" name="Slide Number Placeholder 4"/>
          <p:cNvSpPr>
            <a:spLocks noGrp="1"/>
          </p:cNvSpPr>
          <p:nvPr>
            <p:ph type="sldNum" sz="quarter" idx="12"/>
          </p:nvPr>
        </p:nvSpPr>
        <p:spPr/>
        <p:txBody>
          <a:bodyPr/>
          <a:lstStyle/>
          <a:p>
            <a:fld id="{071E6EE5-27B8-4630-8F7E-7016F5226738}" type="slidenum">
              <a:rPr lang="en-US" smtClean="0"/>
              <a:pPr/>
              <a:t>30</a:t>
            </a:fld>
            <a:endParaRPr lang="en-US"/>
          </a:p>
        </p:txBody>
      </p:sp>
    </p:spTree>
    <p:custDataLst>
      <p:tags r:id="rId1"/>
    </p:custDataLst>
    <p:extLst>
      <p:ext uri="{BB962C8B-B14F-4D97-AF65-F5344CB8AC3E}">
        <p14:creationId xmlns:p14="http://schemas.microsoft.com/office/powerpoint/2010/main" val="138369973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Nutrition</a:t>
            </a:r>
            <a:endParaRPr lang="en-US" dirty="0"/>
          </a:p>
        </p:txBody>
      </p:sp>
      <p:sp>
        <p:nvSpPr>
          <p:cNvPr id="3" name="Content Placeholder 2"/>
          <p:cNvSpPr>
            <a:spLocks noGrp="1"/>
          </p:cNvSpPr>
          <p:nvPr>
            <p:ph idx="1"/>
          </p:nvPr>
        </p:nvSpPr>
        <p:spPr/>
        <p:txBody>
          <a:bodyPr/>
          <a:lstStyle/>
          <a:p>
            <a:r>
              <a:rPr lang="en-US" dirty="0" smtClean="0"/>
              <a:t>Enteral</a:t>
            </a:r>
          </a:p>
          <a:p>
            <a:pPr lvl="1"/>
            <a:r>
              <a:rPr lang="en-US" dirty="0" smtClean="0"/>
              <a:t>Oral (use of OTC supplements like Ensure®)</a:t>
            </a:r>
          </a:p>
          <a:p>
            <a:pPr lvl="1"/>
            <a:r>
              <a:rPr lang="en-US" dirty="0" err="1" smtClean="0"/>
              <a:t>Orogastric</a:t>
            </a:r>
            <a:r>
              <a:rPr lang="en-US" dirty="0" smtClean="0"/>
              <a:t> </a:t>
            </a:r>
          </a:p>
          <a:p>
            <a:pPr lvl="1"/>
            <a:r>
              <a:rPr lang="en-US" dirty="0" err="1" smtClean="0"/>
              <a:t>Nasoenteric</a:t>
            </a:r>
            <a:endParaRPr lang="en-US" dirty="0" smtClean="0"/>
          </a:p>
          <a:p>
            <a:pPr lvl="1"/>
            <a:r>
              <a:rPr lang="en-US" dirty="0" err="1" smtClean="0"/>
              <a:t>Enterostomy</a:t>
            </a:r>
            <a:endParaRPr lang="en-US" dirty="0" smtClean="0"/>
          </a:p>
          <a:p>
            <a:r>
              <a:rPr lang="en-US" dirty="0" smtClean="0"/>
              <a:t>Parenteral</a:t>
            </a:r>
          </a:p>
          <a:p>
            <a:pPr lvl="1"/>
            <a:r>
              <a:rPr lang="en-US" dirty="0" smtClean="0"/>
              <a:t>Total Parenteral Nutrition (TPN)</a:t>
            </a:r>
          </a:p>
          <a:p>
            <a:pPr lvl="1"/>
            <a:r>
              <a:rPr lang="en-US" dirty="0" smtClean="0"/>
              <a:t>Peripheral Parenteral Nutrition (PPN)</a:t>
            </a:r>
            <a:endParaRPr lang="en-US" dirty="0"/>
          </a:p>
        </p:txBody>
      </p:sp>
      <p:sp>
        <p:nvSpPr>
          <p:cNvPr id="6" name="Footer Placeholder 5"/>
          <p:cNvSpPr>
            <a:spLocks noGrp="1"/>
          </p:cNvSpPr>
          <p:nvPr>
            <p:ph type="ftr" sz="quarter" idx="11"/>
          </p:nvPr>
        </p:nvSpPr>
        <p:spPr/>
        <p:txBody>
          <a:bodyPr/>
          <a:lstStyle/>
          <a:p>
            <a:r>
              <a:rPr lang="en-US" smtClean="0"/>
              <a:t>Lawrence Carey, PharmD - TUSP 2014</a:t>
            </a:r>
            <a:endParaRPr lang="en-US"/>
          </a:p>
        </p:txBody>
      </p:sp>
      <p:sp>
        <p:nvSpPr>
          <p:cNvPr id="5" name="Slide Number Placeholder 4"/>
          <p:cNvSpPr>
            <a:spLocks noGrp="1"/>
          </p:cNvSpPr>
          <p:nvPr>
            <p:ph type="sldNum" sz="quarter" idx="12"/>
          </p:nvPr>
        </p:nvSpPr>
        <p:spPr/>
        <p:txBody>
          <a:bodyPr/>
          <a:lstStyle/>
          <a:p>
            <a:fld id="{071E6EE5-27B8-4630-8F7E-7016F5226738}" type="slidenum">
              <a:rPr lang="en-US" smtClean="0"/>
              <a:pPr/>
              <a:t>31</a:t>
            </a:fld>
            <a:endParaRPr lang="en-US"/>
          </a:p>
        </p:txBody>
      </p:sp>
    </p:spTree>
    <p:extLst>
      <p:ext uri="{BB962C8B-B14F-4D97-AF65-F5344CB8AC3E}">
        <p14:creationId xmlns:p14="http://schemas.microsoft.com/office/powerpoint/2010/main" val="139082411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a:xfrm>
            <a:off x="914400" y="0"/>
            <a:ext cx="7543800" cy="944563"/>
          </a:xfrm>
        </p:spPr>
        <p:txBody>
          <a:bodyPr/>
          <a:lstStyle/>
          <a:p>
            <a:pPr eaLnBrk="1" hangingPunct="1"/>
            <a:r>
              <a:rPr lang="en-US" dirty="0" smtClean="0">
                <a:latin typeface="+mn-lt"/>
              </a:rPr>
              <a:t>Nutritional Intervention</a:t>
            </a:r>
          </a:p>
        </p:txBody>
      </p:sp>
      <p:sp>
        <p:nvSpPr>
          <p:cNvPr id="2" name="Footer Placeholder 1"/>
          <p:cNvSpPr>
            <a:spLocks noGrp="1"/>
          </p:cNvSpPr>
          <p:nvPr>
            <p:ph type="ftr" sz="quarter" idx="11"/>
          </p:nvPr>
        </p:nvSpPr>
        <p:spPr/>
        <p:txBody>
          <a:bodyPr/>
          <a:lstStyle/>
          <a:p>
            <a:r>
              <a:rPr lang="en-US" smtClean="0"/>
              <a:t>Lawrence Carey, PharmD - TUSP 2014</a:t>
            </a:r>
            <a:endParaRPr lang="en-US"/>
          </a:p>
        </p:txBody>
      </p:sp>
      <p:sp>
        <p:nvSpPr>
          <p:cNvPr id="33795" name="Text Box 6"/>
          <p:cNvSpPr txBox="1">
            <a:spLocks noChangeArrowheads="1"/>
          </p:cNvSpPr>
          <p:nvPr/>
        </p:nvSpPr>
        <p:spPr bwMode="auto">
          <a:xfrm>
            <a:off x="2971800" y="838200"/>
            <a:ext cx="3200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200" dirty="0">
                <a:latin typeface="+mn-lt"/>
              </a:rPr>
              <a:t>Nutritional Assessment</a:t>
            </a:r>
          </a:p>
        </p:txBody>
      </p:sp>
      <p:sp>
        <p:nvSpPr>
          <p:cNvPr id="33796" name="Text Box 7"/>
          <p:cNvSpPr txBox="1">
            <a:spLocks noChangeArrowheads="1"/>
          </p:cNvSpPr>
          <p:nvPr/>
        </p:nvSpPr>
        <p:spPr bwMode="auto">
          <a:xfrm>
            <a:off x="3124200" y="1524000"/>
            <a:ext cx="2895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200" dirty="0">
                <a:latin typeface="+mn-lt"/>
              </a:rPr>
              <a:t>Functional GI Tract</a:t>
            </a:r>
          </a:p>
        </p:txBody>
      </p:sp>
      <p:sp>
        <p:nvSpPr>
          <p:cNvPr id="33797" name="Text Box 9"/>
          <p:cNvSpPr txBox="1">
            <a:spLocks noChangeArrowheads="1"/>
          </p:cNvSpPr>
          <p:nvPr/>
        </p:nvSpPr>
        <p:spPr bwMode="auto">
          <a:xfrm>
            <a:off x="1371600" y="2087563"/>
            <a:ext cx="1600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200" dirty="0">
                <a:latin typeface="+mn-lt"/>
              </a:rPr>
              <a:t>Yes</a:t>
            </a:r>
          </a:p>
        </p:txBody>
      </p:sp>
      <p:sp>
        <p:nvSpPr>
          <p:cNvPr id="33798" name="Text Box 10"/>
          <p:cNvSpPr txBox="1">
            <a:spLocks noChangeArrowheads="1"/>
          </p:cNvSpPr>
          <p:nvPr/>
        </p:nvSpPr>
        <p:spPr bwMode="auto">
          <a:xfrm>
            <a:off x="6629400" y="2087563"/>
            <a:ext cx="6096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200" dirty="0">
                <a:latin typeface="+mn-lt"/>
              </a:rPr>
              <a:t>No</a:t>
            </a:r>
          </a:p>
        </p:txBody>
      </p:sp>
      <p:cxnSp>
        <p:nvCxnSpPr>
          <p:cNvPr id="33799" name="AutoShape 11"/>
          <p:cNvCxnSpPr>
            <a:cxnSpLocks noChangeShapeType="1"/>
            <a:stCxn id="33796" idx="1"/>
            <a:endCxn id="33797" idx="0"/>
          </p:cNvCxnSpPr>
          <p:nvPr/>
        </p:nvCxnSpPr>
        <p:spPr bwMode="auto">
          <a:xfrm rot="10800000" flipV="1">
            <a:off x="2171700" y="1738313"/>
            <a:ext cx="952500" cy="34925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3800" name="AutoShape 12"/>
          <p:cNvCxnSpPr>
            <a:cxnSpLocks noChangeShapeType="1"/>
            <a:stCxn id="33796" idx="3"/>
            <a:endCxn id="33798" idx="0"/>
          </p:cNvCxnSpPr>
          <p:nvPr/>
        </p:nvCxnSpPr>
        <p:spPr bwMode="auto">
          <a:xfrm>
            <a:off x="6019800" y="1738313"/>
            <a:ext cx="914400" cy="34925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3801" name="Text Box 13"/>
          <p:cNvSpPr txBox="1">
            <a:spLocks noChangeArrowheads="1"/>
          </p:cNvSpPr>
          <p:nvPr/>
        </p:nvSpPr>
        <p:spPr bwMode="auto">
          <a:xfrm>
            <a:off x="762000" y="2743200"/>
            <a:ext cx="2819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200" dirty="0">
                <a:latin typeface="+mn-lt"/>
              </a:rPr>
              <a:t>Enteral Nutrition (EN)</a:t>
            </a:r>
          </a:p>
        </p:txBody>
      </p:sp>
      <p:sp>
        <p:nvSpPr>
          <p:cNvPr id="33802" name="Text Box 14"/>
          <p:cNvSpPr txBox="1">
            <a:spLocks noChangeArrowheads="1"/>
          </p:cNvSpPr>
          <p:nvPr/>
        </p:nvSpPr>
        <p:spPr bwMode="auto">
          <a:xfrm>
            <a:off x="5562600" y="2743200"/>
            <a:ext cx="2743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200" dirty="0">
                <a:latin typeface="+mn-lt"/>
              </a:rPr>
              <a:t>Parenteral Nutrition (PN)</a:t>
            </a:r>
          </a:p>
        </p:txBody>
      </p:sp>
      <p:cxnSp>
        <p:nvCxnSpPr>
          <p:cNvPr id="33803" name="AutoShape 15"/>
          <p:cNvCxnSpPr>
            <a:cxnSpLocks noChangeShapeType="1"/>
            <a:stCxn id="33797" idx="2"/>
            <a:endCxn id="33801" idx="0"/>
          </p:cNvCxnSpPr>
          <p:nvPr/>
        </p:nvCxnSpPr>
        <p:spPr bwMode="auto">
          <a:xfrm>
            <a:off x="2171700" y="2514600"/>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804" name="Text Box 17"/>
          <p:cNvSpPr txBox="1">
            <a:spLocks noChangeArrowheads="1"/>
          </p:cNvSpPr>
          <p:nvPr/>
        </p:nvSpPr>
        <p:spPr bwMode="auto">
          <a:xfrm>
            <a:off x="4495800" y="3992563"/>
            <a:ext cx="20574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200" dirty="0">
                <a:latin typeface="+mn-lt"/>
              </a:rPr>
              <a:t>Short Term</a:t>
            </a:r>
          </a:p>
        </p:txBody>
      </p:sp>
      <p:sp>
        <p:nvSpPr>
          <p:cNvPr id="33805" name="Text Box 18"/>
          <p:cNvSpPr txBox="1">
            <a:spLocks noChangeArrowheads="1"/>
          </p:cNvSpPr>
          <p:nvPr/>
        </p:nvSpPr>
        <p:spPr bwMode="auto">
          <a:xfrm>
            <a:off x="6858000" y="3886200"/>
            <a:ext cx="2209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200" dirty="0">
                <a:latin typeface="+mn-lt"/>
              </a:rPr>
              <a:t>Long Term or Fluid Restriction</a:t>
            </a:r>
          </a:p>
        </p:txBody>
      </p:sp>
      <p:sp>
        <p:nvSpPr>
          <p:cNvPr id="33806" name="Text Box 19"/>
          <p:cNvSpPr txBox="1">
            <a:spLocks noChangeArrowheads="1"/>
          </p:cNvSpPr>
          <p:nvPr/>
        </p:nvSpPr>
        <p:spPr bwMode="auto">
          <a:xfrm>
            <a:off x="4495800" y="5486400"/>
            <a:ext cx="2057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200" dirty="0">
                <a:latin typeface="+mn-lt"/>
              </a:rPr>
              <a:t>Peripheral Line (PPN)</a:t>
            </a:r>
          </a:p>
        </p:txBody>
      </p:sp>
      <p:sp>
        <p:nvSpPr>
          <p:cNvPr id="33807" name="Text Box 20"/>
          <p:cNvSpPr txBox="1">
            <a:spLocks noChangeArrowheads="1"/>
          </p:cNvSpPr>
          <p:nvPr/>
        </p:nvSpPr>
        <p:spPr bwMode="auto">
          <a:xfrm>
            <a:off x="6934200" y="5562600"/>
            <a:ext cx="2057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200" dirty="0">
                <a:latin typeface="+mn-lt"/>
              </a:rPr>
              <a:t>Central Line (TPN)</a:t>
            </a:r>
          </a:p>
        </p:txBody>
      </p:sp>
      <p:cxnSp>
        <p:nvCxnSpPr>
          <p:cNvPr id="33808" name="AutoShape 26"/>
          <p:cNvCxnSpPr>
            <a:cxnSpLocks noChangeShapeType="1"/>
            <a:stCxn id="33802" idx="2"/>
            <a:endCxn id="33804" idx="0"/>
          </p:cNvCxnSpPr>
          <p:nvPr/>
        </p:nvCxnSpPr>
        <p:spPr bwMode="auto">
          <a:xfrm flipH="1">
            <a:off x="5524500" y="3505200"/>
            <a:ext cx="1409700" cy="4873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09" name="AutoShape 27"/>
          <p:cNvCxnSpPr>
            <a:cxnSpLocks noChangeShapeType="1"/>
            <a:stCxn id="33802" idx="2"/>
            <a:endCxn id="33805" idx="0"/>
          </p:cNvCxnSpPr>
          <p:nvPr/>
        </p:nvCxnSpPr>
        <p:spPr bwMode="auto">
          <a:xfrm>
            <a:off x="6934200" y="3505200"/>
            <a:ext cx="102870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10" name="AutoShape 28"/>
          <p:cNvCxnSpPr>
            <a:cxnSpLocks noChangeShapeType="1"/>
            <a:stCxn id="33804" idx="2"/>
            <a:endCxn id="33806" idx="0"/>
          </p:cNvCxnSpPr>
          <p:nvPr/>
        </p:nvCxnSpPr>
        <p:spPr bwMode="auto">
          <a:xfrm>
            <a:off x="5524500" y="4419600"/>
            <a:ext cx="0" cy="1066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11" name="AutoShape 29"/>
          <p:cNvCxnSpPr>
            <a:cxnSpLocks noChangeShapeType="1"/>
            <a:stCxn id="33805" idx="2"/>
            <a:endCxn id="33807" idx="0"/>
          </p:cNvCxnSpPr>
          <p:nvPr/>
        </p:nvCxnSpPr>
        <p:spPr bwMode="auto">
          <a:xfrm>
            <a:off x="7962900" y="4648200"/>
            <a:ext cx="0" cy="914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812" name="Text Box 31"/>
          <p:cNvSpPr txBox="1">
            <a:spLocks noChangeArrowheads="1"/>
          </p:cNvSpPr>
          <p:nvPr/>
        </p:nvSpPr>
        <p:spPr bwMode="auto">
          <a:xfrm>
            <a:off x="304800" y="3992563"/>
            <a:ext cx="16764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200" dirty="0">
                <a:latin typeface="+mn-lt"/>
              </a:rPr>
              <a:t>Short Term</a:t>
            </a:r>
          </a:p>
        </p:txBody>
      </p:sp>
      <p:sp>
        <p:nvSpPr>
          <p:cNvPr id="33813" name="Text Box 32"/>
          <p:cNvSpPr txBox="1">
            <a:spLocks noChangeArrowheads="1"/>
          </p:cNvSpPr>
          <p:nvPr/>
        </p:nvSpPr>
        <p:spPr bwMode="auto">
          <a:xfrm>
            <a:off x="2286000" y="3992563"/>
            <a:ext cx="1600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200" dirty="0">
                <a:latin typeface="+mn-lt"/>
              </a:rPr>
              <a:t>Long Term</a:t>
            </a:r>
          </a:p>
        </p:txBody>
      </p:sp>
      <p:sp>
        <p:nvSpPr>
          <p:cNvPr id="33814" name="Text Box 33"/>
          <p:cNvSpPr txBox="1">
            <a:spLocks noChangeArrowheads="1"/>
          </p:cNvSpPr>
          <p:nvPr/>
        </p:nvSpPr>
        <p:spPr bwMode="auto">
          <a:xfrm>
            <a:off x="-76200" y="4953000"/>
            <a:ext cx="2514600"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200" dirty="0">
                <a:latin typeface="+mn-lt"/>
              </a:rPr>
              <a:t>Nasal </a:t>
            </a:r>
            <a:r>
              <a:rPr lang="en-US" sz="2200" dirty="0" smtClean="0">
                <a:latin typeface="+mn-lt"/>
              </a:rPr>
              <a:t>tube</a:t>
            </a:r>
          </a:p>
          <a:p>
            <a:pPr algn="ctr" eaLnBrk="1" hangingPunct="1">
              <a:spcBef>
                <a:spcPct val="50000"/>
              </a:spcBef>
            </a:pPr>
            <a:r>
              <a:rPr lang="en-US" sz="2200" dirty="0" smtClean="0">
                <a:latin typeface="+mn-lt"/>
              </a:rPr>
              <a:t>NG = </a:t>
            </a:r>
            <a:r>
              <a:rPr lang="en-US" sz="2200" dirty="0" err="1" smtClean="0">
                <a:latin typeface="+mn-lt"/>
              </a:rPr>
              <a:t>nastrogastric</a:t>
            </a:r>
            <a:endParaRPr lang="en-US" sz="2200" dirty="0">
              <a:latin typeface="+mn-lt"/>
            </a:endParaRPr>
          </a:p>
        </p:txBody>
      </p:sp>
      <p:sp>
        <p:nvSpPr>
          <p:cNvPr id="33815" name="Text Box 34"/>
          <p:cNvSpPr txBox="1">
            <a:spLocks noChangeArrowheads="1"/>
          </p:cNvSpPr>
          <p:nvPr/>
        </p:nvSpPr>
        <p:spPr bwMode="auto">
          <a:xfrm>
            <a:off x="2209800" y="4983163"/>
            <a:ext cx="17526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200" dirty="0">
                <a:latin typeface="+mn-lt"/>
              </a:rPr>
              <a:t>Ostomy</a:t>
            </a:r>
          </a:p>
        </p:txBody>
      </p:sp>
      <p:cxnSp>
        <p:nvCxnSpPr>
          <p:cNvPr id="33816" name="AutoShape 35"/>
          <p:cNvCxnSpPr>
            <a:cxnSpLocks noChangeShapeType="1"/>
            <a:stCxn id="33801" idx="2"/>
            <a:endCxn id="33812" idx="0"/>
          </p:cNvCxnSpPr>
          <p:nvPr/>
        </p:nvCxnSpPr>
        <p:spPr bwMode="auto">
          <a:xfrm flipH="1">
            <a:off x="1143000" y="3174087"/>
            <a:ext cx="1028700" cy="81847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17" name="AutoShape 36"/>
          <p:cNvCxnSpPr>
            <a:cxnSpLocks noChangeShapeType="1"/>
            <a:stCxn id="33801" idx="2"/>
            <a:endCxn id="33813" idx="0"/>
          </p:cNvCxnSpPr>
          <p:nvPr/>
        </p:nvCxnSpPr>
        <p:spPr bwMode="auto">
          <a:xfrm>
            <a:off x="2171700" y="3174087"/>
            <a:ext cx="914400" cy="81847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18" name="AutoShape 37"/>
          <p:cNvCxnSpPr>
            <a:cxnSpLocks noChangeShapeType="1"/>
            <a:stCxn id="33812" idx="2"/>
            <a:endCxn id="33814" idx="0"/>
          </p:cNvCxnSpPr>
          <p:nvPr/>
        </p:nvCxnSpPr>
        <p:spPr bwMode="auto">
          <a:xfrm>
            <a:off x="1143000" y="4419600"/>
            <a:ext cx="381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19" name="AutoShape 40"/>
          <p:cNvCxnSpPr>
            <a:cxnSpLocks noChangeShapeType="1"/>
            <a:stCxn id="33813" idx="2"/>
            <a:endCxn id="33815" idx="0"/>
          </p:cNvCxnSpPr>
          <p:nvPr/>
        </p:nvCxnSpPr>
        <p:spPr bwMode="auto">
          <a:xfrm>
            <a:off x="3086100" y="4419600"/>
            <a:ext cx="0" cy="5635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20" name="AutoShape 42"/>
          <p:cNvCxnSpPr>
            <a:cxnSpLocks noChangeShapeType="1"/>
            <a:stCxn id="33798" idx="2"/>
            <a:endCxn id="33802" idx="0"/>
          </p:cNvCxnSpPr>
          <p:nvPr/>
        </p:nvCxnSpPr>
        <p:spPr bwMode="auto">
          <a:xfrm>
            <a:off x="6934200" y="2514600"/>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21" name="AutoShape 43"/>
          <p:cNvCxnSpPr>
            <a:cxnSpLocks noChangeShapeType="1"/>
            <a:stCxn id="33795" idx="2"/>
            <a:endCxn id="33796" idx="0"/>
          </p:cNvCxnSpPr>
          <p:nvPr/>
        </p:nvCxnSpPr>
        <p:spPr bwMode="auto">
          <a:xfrm>
            <a:off x="4572000" y="1265238"/>
            <a:ext cx="0" cy="258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822" name="Text Box 44"/>
          <p:cNvSpPr txBox="1">
            <a:spLocks noChangeArrowheads="1"/>
          </p:cNvSpPr>
          <p:nvPr/>
        </p:nvSpPr>
        <p:spPr bwMode="auto">
          <a:xfrm>
            <a:off x="228600" y="6553200"/>
            <a:ext cx="891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1000"/>
              <a:t>A.S.P.E.N Board of Directors and the Clinical Guideline Task Force. Guidelines for the use of parenteral and enteral nutrition in adult and pediatric patients. </a:t>
            </a:r>
            <a:r>
              <a:rPr lang="en-US" sz="1000" i="1"/>
              <a:t>JPEN</a:t>
            </a:r>
            <a:r>
              <a:rPr lang="en-US" sz="1000"/>
              <a:t> 2002;26:9SA-12SA.</a:t>
            </a:r>
          </a:p>
        </p:txBody>
      </p:sp>
      <p:sp>
        <p:nvSpPr>
          <p:cNvPr id="32" name="Slide Number Placeholder 31"/>
          <p:cNvSpPr>
            <a:spLocks noGrp="1"/>
          </p:cNvSpPr>
          <p:nvPr>
            <p:ph type="sldNum" sz="quarter" idx="12"/>
          </p:nvPr>
        </p:nvSpPr>
        <p:spPr/>
        <p:txBody>
          <a:bodyPr/>
          <a:lstStyle/>
          <a:p>
            <a:fld id="{071E6EE5-27B8-4630-8F7E-7016F5226738}" type="slidenum">
              <a:rPr lang="en-US" smtClean="0"/>
              <a:pPr/>
              <a:t>32</a:t>
            </a:fld>
            <a:endParaRPr lang="en-US"/>
          </a:p>
        </p:txBody>
      </p:sp>
    </p:spTree>
    <p:extLst>
      <p:ext uri="{BB962C8B-B14F-4D97-AF65-F5344CB8AC3E}">
        <p14:creationId xmlns:p14="http://schemas.microsoft.com/office/powerpoint/2010/main" val="165787877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smtClean="0">
                <a:solidFill>
                  <a:srgbClr val="FFFF00"/>
                </a:solidFill>
              </a:rPr>
              <a:t>Enteral Nutrition</a:t>
            </a:r>
            <a:endParaRPr lang="en-US" dirty="0">
              <a:solidFill>
                <a:srgbClr val="FFFF00"/>
              </a:solidFill>
            </a:endParaRPr>
          </a:p>
        </p:txBody>
      </p:sp>
      <p:sp>
        <p:nvSpPr>
          <p:cNvPr id="9" name="Subtitle 8"/>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9561019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Enteral Nutrition</a:t>
            </a:r>
            <a:endParaRPr lang="en-US" dirty="0"/>
          </a:p>
        </p:txBody>
      </p:sp>
      <p:sp>
        <p:nvSpPr>
          <p:cNvPr id="3" name="Content Placeholder 2"/>
          <p:cNvSpPr>
            <a:spLocks noGrp="1"/>
          </p:cNvSpPr>
          <p:nvPr>
            <p:ph idx="1"/>
          </p:nvPr>
        </p:nvSpPr>
        <p:spPr/>
        <p:txBody>
          <a:bodyPr>
            <a:normAutofit/>
          </a:bodyPr>
          <a:lstStyle/>
          <a:p>
            <a:r>
              <a:rPr lang="en-US" dirty="0" smtClean="0"/>
              <a:t>Use: </a:t>
            </a:r>
            <a:r>
              <a:rPr lang="en-US" dirty="0" err="1" smtClean="0"/>
              <a:t>hemodynamically</a:t>
            </a:r>
            <a:r>
              <a:rPr lang="en-US" dirty="0" smtClean="0"/>
              <a:t> stable patients with anticipated inadequate oral feeds for at least 1-2 weeks</a:t>
            </a:r>
          </a:p>
          <a:p>
            <a:r>
              <a:rPr lang="en-US" dirty="0" smtClean="0"/>
              <a:t>Preferred method of nutritional intervention in patients </a:t>
            </a:r>
            <a:r>
              <a:rPr lang="en-US" b="1" dirty="0" smtClean="0"/>
              <a:t>with a functional gastrointestinal tract</a:t>
            </a:r>
          </a:p>
          <a:p>
            <a:pPr lvl="1"/>
            <a:r>
              <a:rPr lang="en-US" dirty="0" smtClean="0"/>
              <a:t>“If the gut works, use it”</a:t>
            </a:r>
          </a:p>
          <a:p>
            <a:r>
              <a:rPr lang="en-US" dirty="0" smtClean="0"/>
              <a:t>Commonly called “tube feeds”</a:t>
            </a:r>
          </a:p>
        </p:txBody>
      </p:sp>
      <p:sp>
        <p:nvSpPr>
          <p:cNvPr id="6" name="Footer Placeholder 5"/>
          <p:cNvSpPr>
            <a:spLocks noGrp="1"/>
          </p:cNvSpPr>
          <p:nvPr>
            <p:ph type="ftr" sz="quarter" idx="11"/>
          </p:nvPr>
        </p:nvSpPr>
        <p:spPr/>
        <p:txBody>
          <a:bodyPr/>
          <a:lstStyle/>
          <a:p>
            <a:r>
              <a:rPr lang="en-US" smtClean="0"/>
              <a:t>Lawrence Carey, PharmD - TUSP 2014</a:t>
            </a:r>
            <a:endParaRPr lang="en-US"/>
          </a:p>
        </p:txBody>
      </p:sp>
      <p:sp>
        <p:nvSpPr>
          <p:cNvPr id="5" name="Slide Number Placeholder 4"/>
          <p:cNvSpPr>
            <a:spLocks noGrp="1"/>
          </p:cNvSpPr>
          <p:nvPr>
            <p:ph type="sldNum" sz="quarter" idx="12"/>
          </p:nvPr>
        </p:nvSpPr>
        <p:spPr/>
        <p:txBody>
          <a:bodyPr/>
          <a:lstStyle/>
          <a:p>
            <a:fld id="{071E6EE5-27B8-4630-8F7E-7016F5226738}" type="slidenum">
              <a:rPr lang="en-US" smtClean="0"/>
              <a:pPr/>
              <a:t>34</a:t>
            </a:fld>
            <a:endParaRPr lang="en-US"/>
          </a:p>
        </p:txBody>
      </p:sp>
      <p:sp>
        <p:nvSpPr>
          <p:cNvPr id="4" name="TextBox 3"/>
          <p:cNvSpPr txBox="1"/>
          <p:nvPr/>
        </p:nvSpPr>
        <p:spPr>
          <a:xfrm>
            <a:off x="5334000" y="152400"/>
            <a:ext cx="3696182" cy="646331"/>
          </a:xfrm>
          <a:prstGeom prst="rect">
            <a:avLst/>
          </a:prstGeom>
          <a:noFill/>
        </p:spPr>
        <p:txBody>
          <a:bodyPr wrap="none" rtlCol="0">
            <a:spAutoFit/>
          </a:bodyPr>
          <a:lstStyle/>
          <a:p>
            <a:r>
              <a:rPr lang="en-US" i="1" dirty="0" smtClean="0"/>
              <a:t>Stable </a:t>
            </a:r>
            <a:r>
              <a:rPr lang="en-US" i="1" dirty="0" err="1" smtClean="0"/>
              <a:t>Cardiopulm</a:t>
            </a:r>
            <a:endParaRPr lang="en-US" i="1" dirty="0" smtClean="0"/>
          </a:p>
          <a:p>
            <a:r>
              <a:rPr lang="en-US" i="1" dirty="0" smtClean="0"/>
              <a:t>used for people on the floor (stable)</a:t>
            </a:r>
            <a:endParaRPr lang="en-US" i="1" dirty="0"/>
          </a:p>
        </p:txBody>
      </p:sp>
    </p:spTree>
    <p:extLst>
      <p:ext uri="{BB962C8B-B14F-4D97-AF65-F5344CB8AC3E}">
        <p14:creationId xmlns:p14="http://schemas.microsoft.com/office/powerpoint/2010/main" val="290624984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Enteral Nutrition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Advantages over parenteral nutrition</a:t>
            </a:r>
          </a:p>
          <a:p>
            <a:pPr lvl="1"/>
            <a:r>
              <a:rPr lang="en-US" dirty="0" smtClean="0"/>
              <a:t>Preservation of GIT integrity</a:t>
            </a:r>
          </a:p>
          <a:p>
            <a:pPr lvl="1"/>
            <a:r>
              <a:rPr lang="en-US" dirty="0" smtClean="0">
                <a:solidFill>
                  <a:srgbClr val="FF0000"/>
                </a:solidFill>
              </a:rPr>
              <a:t>Early EN: shorter length of hospital stay</a:t>
            </a:r>
          </a:p>
          <a:p>
            <a:pPr lvl="2"/>
            <a:r>
              <a:rPr lang="en-US" i="1" dirty="0" smtClean="0"/>
              <a:t>Possibly Tx less than 7 days</a:t>
            </a:r>
          </a:p>
          <a:p>
            <a:pPr lvl="1"/>
            <a:r>
              <a:rPr lang="en-US" dirty="0" smtClean="0"/>
              <a:t>Less invasive, relatively easy administration</a:t>
            </a:r>
          </a:p>
          <a:p>
            <a:pPr lvl="1"/>
            <a:r>
              <a:rPr lang="en-US" dirty="0" smtClean="0"/>
              <a:t>Less infectious complications</a:t>
            </a:r>
          </a:p>
          <a:p>
            <a:pPr lvl="2"/>
            <a:r>
              <a:rPr lang="en-US" dirty="0" smtClean="0"/>
              <a:t>Decreased risk of GI mucosal atrophy → less bacterial translocation</a:t>
            </a:r>
          </a:p>
          <a:p>
            <a:pPr lvl="1"/>
            <a:r>
              <a:rPr lang="en-US" dirty="0" smtClean="0"/>
              <a:t>Enteral formulas closer to regular dietary intake</a:t>
            </a:r>
          </a:p>
          <a:p>
            <a:pPr lvl="1"/>
            <a:r>
              <a:rPr lang="en-US" dirty="0" smtClean="0"/>
              <a:t>Lower cost</a:t>
            </a:r>
          </a:p>
          <a:p>
            <a:endParaRPr lang="en-US" dirty="0" smtClean="0"/>
          </a:p>
          <a:p>
            <a:endParaRPr lang="en-US" dirty="0"/>
          </a:p>
        </p:txBody>
      </p:sp>
      <p:sp>
        <p:nvSpPr>
          <p:cNvPr id="6" name="Footer Placeholder 5"/>
          <p:cNvSpPr>
            <a:spLocks noGrp="1"/>
          </p:cNvSpPr>
          <p:nvPr>
            <p:ph type="ftr" sz="quarter" idx="11"/>
          </p:nvPr>
        </p:nvSpPr>
        <p:spPr/>
        <p:txBody>
          <a:bodyPr/>
          <a:lstStyle/>
          <a:p>
            <a:r>
              <a:rPr lang="en-US" smtClean="0"/>
              <a:t>Lawrence Carey, PharmD - TUSP 2014</a:t>
            </a:r>
            <a:endParaRPr lang="en-US"/>
          </a:p>
        </p:txBody>
      </p:sp>
      <p:sp>
        <p:nvSpPr>
          <p:cNvPr id="5" name="Slide Number Placeholder 4"/>
          <p:cNvSpPr>
            <a:spLocks noGrp="1"/>
          </p:cNvSpPr>
          <p:nvPr>
            <p:ph type="sldNum" sz="quarter" idx="12"/>
          </p:nvPr>
        </p:nvSpPr>
        <p:spPr/>
        <p:txBody>
          <a:bodyPr/>
          <a:lstStyle/>
          <a:p>
            <a:fld id="{071E6EE5-27B8-4630-8F7E-7016F5226738}" type="slidenum">
              <a:rPr lang="en-US" smtClean="0"/>
              <a:pPr/>
              <a:t>35</a:t>
            </a:fld>
            <a:endParaRPr lang="en-US"/>
          </a:p>
        </p:txBody>
      </p:sp>
    </p:spTree>
    <p:extLst>
      <p:ext uri="{BB962C8B-B14F-4D97-AF65-F5344CB8AC3E}">
        <p14:creationId xmlns:p14="http://schemas.microsoft.com/office/powerpoint/2010/main" val="206565668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FF00"/>
                </a:solidFill>
              </a:rPr>
              <a:t>Enteral Nutrition</a:t>
            </a:r>
            <a:endParaRPr lang="en-US" dirty="0">
              <a:solidFill>
                <a:srgbClr val="FFFF00"/>
              </a:solidFill>
            </a:endParaRPr>
          </a:p>
        </p:txBody>
      </p:sp>
      <p:sp>
        <p:nvSpPr>
          <p:cNvPr id="3" name="Text Placeholder 2"/>
          <p:cNvSpPr>
            <a:spLocks noGrp="1"/>
          </p:cNvSpPr>
          <p:nvPr>
            <p:ph type="body" idx="1"/>
          </p:nvPr>
        </p:nvSpPr>
        <p:spPr/>
        <p:txBody>
          <a:bodyPr/>
          <a:lstStyle/>
          <a:p>
            <a:r>
              <a:rPr lang="en-US" dirty="0" smtClean="0"/>
              <a:t>Indications	</a:t>
            </a:r>
            <a:endParaRPr lang="en-US" dirty="0"/>
          </a:p>
        </p:txBody>
      </p:sp>
      <p:sp>
        <p:nvSpPr>
          <p:cNvPr id="4" name="Content Placeholder 3"/>
          <p:cNvSpPr>
            <a:spLocks noGrp="1"/>
          </p:cNvSpPr>
          <p:nvPr>
            <p:ph sz="half" idx="2"/>
          </p:nvPr>
        </p:nvSpPr>
        <p:spPr/>
        <p:txBody>
          <a:bodyPr/>
          <a:lstStyle/>
          <a:p>
            <a:r>
              <a:rPr lang="en-US" dirty="0" smtClean="0"/>
              <a:t>CNS disorders</a:t>
            </a:r>
          </a:p>
          <a:p>
            <a:r>
              <a:rPr lang="en-US" dirty="0" smtClean="0"/>
              <a:t>Partial bowel resection</a:t>
            </a:r>
          </a:p>
          <a:p>
            <a:r>
              <a:rPr lang="en-US" dirty="0" smtClean="0"/>
              <a:t>Cancers</a:t>
            </a:r>
          </a:p>
          <a:p>
            <a:r>
              <a:rPr lang="en-US" dirty="0" smtClean="0"/>
              <a:t>Psychiatric conditions</a:t>
            </a:r>
          </a:p>
          <a:p>
            <a:endParaRPr lang="en-US" dirty="0"/>
          </a:p>
        </p:txBody>
      </p:sp>
      <p:sp>
        <p:nvSpPr>
          <p:cNvPr id="5" name="Text Placeholder 4"/>
          <p:cNvSpPr>
            <a:spLocks noGrp="1"/>
          </p:cNvSpPr>
          <p:nvPr>
            <p:ph type="body" sz="quarter" idx="3"/>
          </p:nvPr>
        </p:nvSpPr>
        <p:spPr/>
        <p:txBody>
          <a:bodyPr/>
          <a:lstStyle/>
          <a:p>
            <a:r>
              <a:rPr lang="en-US" dirty="0" smtClean="0"/>
              <a:t>Contraindications</a:t>
            </a:r>
            <a:endParaRPr lang="en-US" dirty="0"/>
          </a:p>
        </p:txBody>
      </p:sp>
      <p:sp>
        <p:nvSpPr>
          <p:cNvPr id="6" name="Content Placeholder 5"/>
          <p:cNvSpPr>
            <a:spLocks noGrp="1"/>
          </p:cNvSpPr>
          <p:nvPr>
            <p:ph sz="quarter" idx="4"/>
          </p:nvPr>
        </p:nvSpPr>
        <p:spPr>
          <a:xfrm>
            <a:off x="4267201" y="2174875"/>
            <a:ext cx="4419600" cy="3951288"/>
          </a:xfrm>
        </p:spPr>
        <p:txBody>
          <a:bodyPr>
            <a:normAutofit fontScale="85000" lnSpcReduction="20000"/>
          </a:bodyPr>
          <a:lstStyle/>
          <a:p>
            <a:pPr marL="400050">
              <a:buFontTx/>
              <a:buChar char="•"/>
            </a:pPr>
            <a:r>
              <a:rPr lang="en-US" dirty="0" smtClean="0"/>
              <a:t>Intestinal obstruction</a:t>
            </a:r>
          </a:p>
          <a:p>
            <a:pPr marL="400050">
              <a:buFontTx/>
              <a:buChar char="•"/>
            </a:pPr>
            <a:r>
              <a:rPr lang="en-US" dirty="0" smtClean="0"/>
              <a:t>Intractable N/V/D</a:t>
            </a:r>
          </a:p>
          <a:p>
            <a:pPr marL="800100" lvl="1">
              <a:buFontTx/>
              <a:buChar char="•"/>
            </a:pPr>
            <a:r>
              <a:rPr lang="en-US" i="1" dirty="0" smtClean="0">
                <a:solidFill>
                  <a:srgbClr val="FF0000"/>
                </a:solidFill>
              </a:rPr>
              <a:t>Pregnant: Hyperemesis gravidarum</a:t>
            </a:r>
          </a:p>
          <a:p>
            <a:pPr marL="400050">
              <a:buFontTx/>
              <a:buChar char="•"/>
            </a:pPr>
            <a:r>
              <a:rPr lang="en-US" dirty="0" smtClean="0"/>
              <a:t>Paralytic ileus (not absolute) </a:t>
            </a:r>
          </a:p>
          <a:p>
            <a:pPr marL="400050">
              <a:buFontTx/>
              <a:buChar char="•"/>
            </a:pPr>
            <a:r>
              <a:rPr lang="en-US" dirty="0" smtClean="0"/>
              <a:t>Hemodynamic instability</a:t>
            </a:r>
          </a:p>
          <a:p>
            <a:pPr marL="400050">
              <a:buFontTx/>
              <a:buChar char="•"/>
            </a:pPr>
            <a:r>
              <a:rPr lang="en-US" dirty="0" smtClean="0"/>
              <a:t>Short bowel syndrome</a:t>
            </a:r>
          </a:p>
          <a:p>
            <a:pPr marL="400050">
              <a:buFontTx/>
              <a:buChar char="•"/>
            </a:pPr>
            <a:r>
              <a:rPr lang="en-US" dirty="0" smtClean="0"/>
              <a:t>Peritonitis</a:t>
            </a:r>
          </a:p>
          <a:p>
            <a:pPr marL="400050">
              <a:buFontTx/>
              <a:buChar char="•"/>
            </a:pPr>
            <a:r>
              <a:rPr lang="en-US" dirty="0" smtClean="0"/>
              <a:t>High-output fistula </a:t>
            </a:r>
          </a:p>
          <a:p>
            <a:pPr marL="800100" lvl="1">
              <a:buFontTx/>
              <a:buChar char="•"/>
            </a:pPr>
            <a:r>
              <a:rPr lang="en-US" dirty="0" smtClean="0"/>
              <a:t>&gt; 500 ml/day</a:t>
            </a:r>
          </a:p>
          <a:p>
            <a:pPr marL="400050">
              <a:buFontTx/>
              <a:buChar char="•"/>
            </a:pPr>
            <a:r>
              <a:rPr lang="en-US" dirty="0" smtClean="0"/>
              <a:t>Severe </a:t>
            </a:r>
            <a:r>
              <a:rPr lang="en-US" dirty="0" err="1" smtClean="0"/>
              <a:t>malabsorption</a:t>
            </a:r>
            <a:endParaRPr lang="en-US" dirty="0" smtClean="0"/>
          </a:p>
          <a:p>
            <a:pPr marL="400050">
              <a:buFontTx/>
              <a:buChar char="•"/>
            </a:pPr>
            <a:endParaRPr lang="en-US" dirty="0"/>
          </a:p>
          <a:p>
            <a:pPr marL="57150" indent="0" algn="r">
              <a:buNone/>
            </a:pPr>
            <a:r>
              <a:rPr lang="en-US" sz="1700" dirty="0" smtClean="0"/>
              <a:t>Rollins CJ, </a:t>
            </a:r>
            <a:r>
              <a:rPr lang="en-US" sz="1700" dirty="0" err="1" smtClean="0"/>
              <a:t>Baggs</a:t>
            </a:r>
            <a:r>
              <a:rPr lang="en-US" sz="1700" dirty="0" smtClean="0"/>
              <a:t> JH.                                                     In </a:t>
            </a:r>
            <a:r>
              <a:rPr lang="en-US" sz="1700" i="1" dirty="0" smtClean="0"/>
              <a:t>Applied Therapeutics</a:t>
            </a:r>
            <a:r>
              <a:rPr lang="en-US" sz="1700" dirty="0" smtClean="0"/>
              <a:t>, 10</a:t>
            </a:r>
            <a:r>
              <a:rPr lang="en-US" sz="1700" baseline="30000" dirty="0" smtClean="0"/>
              <a:t>th</a:t>
            </a:r>
            <a:r>
              <a:rPr lang="en-US" sz="1700" dirty="0" smtClean="0"/>
              <a:t> edition, 2013. </a:t>
            </a:r>
          </a:p>
          <a:p>
            <a:endParaRPr lang="en-US" dirty="0"/>
          </a:p>
        </p:txBody>
      </p:sp>
      <p:sp>
        <p:nvSpPr>
          <p:cNvPr id="7" name="Footer Placeholder 6"/>
          <p:cNvSpPr>
            <a:spLocks noGrp="1"/>
          </p:cNvSpPr>
          <p:nvPr>
            <p:ph type="ftr" sz="quarter" idx="11"/>
          </p:nvPr>
        </p:nvSpPr>
        <p:spPr/>
        <p:txBody>
          <a:bodyPr/>
          <a:lstStyle/>
          <a:p>
            <a:r>
              <a:rPr lang="en-US" smtClean="0"/>
              <a:t>Lawrence Carey, PharmD - TUSP 2014</a:t>
            </a:r>
            <a:endParaRPr lang="en-US"/>
          </a:p>
        </p:txBody>
      </p:sp>
      <p:sp>
        <p:nvSpPr>
          <p:cNvPr id="8" name="Slide Number Placeholder 7"/>
          <p:cNvSpPr>
            <a:spLocks noGrp="1"/>
          </p:cNvSpPr>
          <p:nvPr>
            <p:ph type="sldNum" sz="quarter" idx="12"/>
          </p:nvPr>
        </p:nvSpPr>
        <p:spPr/>
        <p:txBody>
          <a:bodyPr/>
          <a:lstStyle/>
          <a:p>
            <a:fld id="{071E6EE5-27B8-4630-8F7E-7016F5226738}" type="slidenum">
              <a:rPr lang="en-US" smtClean="0"/>
              <a:pPr/>
              <a:t>36</a:t>
            </a:fld>
            <a:endParaRPr lang="en-US"/>
          </a:p>
        </p:txBody>
      </p:sp>
      <p:sp>
        <p:nvSpPr>
          <p:cNvPr id="9" name="Rectangle 8"/>
          <p:cNvSpPr/>
          <p:nvPr/>
        </p:nvSpPr>
        <p:spPr>
          <a:xfrm>
            <a:off x="4800600" y="762000"/>
            <a:ext cx="4572000" cy="646331"/>
          </a:xfrm>
          <a:prstGeom prst="rect">
            <a:avLst/>
          </a:prstGeom>
        </p:spPr>
        <p:txBody>
          <a:bodyPr>
            <a:spAutoFit/>
          </a:bodyPr>
          <a:lstStyle/>
          <a:p>
            <a:pPr marL="400050">
              <a:buFontTx/>
              <a:buChar char="•"/>
            </a:pPr>
            <a:r>
              <a:rPr lang="en-US" dirty="0"/>
              <a:t>High-output fistula </a:t>
            </a:r>
            <a:r>
              <a:rPr lang="en-US" i="1" dirty="0"/>
              <a:t>(abnormal connection between to organs)</a:t>
            </a:r>
          </a:p>
        </p:txBody>
      </p:sp>
    </p:spTree>
    <p:extLst>
      <p:ext uri="{BB962C8B-B14F-4D97-AF65-F5344CB8AC3E}">
        <p14:creationId xmlns:p14="http://schemas.microsoft.com/office/powerpoint/2010/main" val="308432087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Indications</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lgn="r">
              <a:buNone/>
            </a:pPr>
            <a:r>
              <a:rPr lang="en-US" sz="1600" dirty="0" err="1" smtClean="0"/>
              <a:t>Kumpf</a:t>
            </a:r>
            <a:r>
              <a:rPr lang="en-US" sz="1600" dirty="0" smtClean="0"/>
              <a:t> VJ. In </a:t>
            </a:r>
            <a:r>
              <a:rPr lang="en-US" sz="1600" i="1" dirty="0" smtClean="0"/>
              <a:t>Pharmacotherapy</a:t>
            </a:r>
            <a:r>
              <a:rPr lang="en-US" sz="1600" dirty="0" smtClean="0"/>
              <a:t>, 10</a:t>
            </a:r>
            <a:r>
              <a:rPr lang="en-US" sz="1600" baseline="30000" dirty="0" smtClean="0"/>
              <a:t>th</a:t>
            </a:r>
            <a:r>
              <a:rPr lang="en-US" sz="1600" dirty="0" smtClean="0"/>
              <a:t> edition, 2011. </a:t>
            </a:r>
            <a:endParaRPr lang="en-US" sz="1600" dirty="0"/>
          </a:p>
        </p:txBody>
      </p:sp>
      <p:sp>
        <p:nvSpPr>
          <p:cNvPr id="6" name="Footer Placeholder 5"/>
          <p:cNvSpPr>
            <a:spLocks noGrp="1"/>
          </p:cNvSpPr>
          <p:nvPr>
            <p:ph type="ftr" sz="quarter" idx="11"/>
          </p:nvPr>
        </p:nvSpPr>
        <p:spPr/>
        <p:txBody>
          <a:bodyPr/>
          <a:lstStyle/>
          <a:p>
            <a:r>
              <a:rPr lang="en-US" smtClean="0"/>
              <a:t>Lawrence Carey, PharmD - TUSP 2014</a:t>
            </a:r>
            <a:endParaRPr lang="en-US"/>
          </a:p>
        </p:txBody>
      </p:sp>
      <p:pic>
        <p:nvPicPr>
          <p:cNvPr id="8" name="Picture 7" descr="Dip001_Fig_15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9400" y="1447800"/>
            <a:ext cx="3694113" cy="411480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071E6EE5-27B8-4630-8F7E-7016F5226738}" type="slidenum">
              <a:rPr lang="en-US" smtClean="0"/>
              <a:pPr/>
              <a:t>37</a:t>
            </a:fld>
            <a:endParaRPr lang="en-US"/>
          </a:p>
        </p:txBody>
      </p:sp>
    </p:spTree>
    <p:extLst>
      <p:ext uri="{BB962C8B-B14F-4D97-AF65-F5344CB8AC3E}">
        <p14:creationId xmlns:p14="http://schemas.microsoft.com/office/powerpoint/2010/main" val="3707818599"/>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dirty="0" smtClean="0"/>
              <a:t>EN Routes of Administration</a:t>
            </a:r>
            <a:endParaRPr lang="en-US" dirty="0"/>
          </a:p>
        </p:txBody>
      </p:sp>
      <p:sp>
        <p:nvSpPr>
          <p:cNvPr id="3" name="Content Placeholder 2"/>
          <p:cNvSpPr>
            <a:spLocks noGrp="1"/>
          </p:cNvSpPr>
          <p:nvPr>
            <p:ph idx="1"/>
          </p:nvPr>
        </p:nvSpPr>
        <p:spPr>
          <a:xfrm>
            <a:off x="1371600" y="1143000"/>
            <a:ext cx="8229600" cy="4525963"/>
          </a:xfrm>
        </p:spPr>
        <p:txBody>
          <a:bodyPr>
            <a:normAutofit fontScale="85000" lnSpcReduction="20000"/>
          </a:bodyPr>
          <a:lstStyle/>
          <a:p>
            <a:r>
              <a:rPr lang="en-US" dirty="0" err="1"/>
              <a:t>Orogastric</a:t>
            </a:r>
            <a:r>
              <a:rPr lang="en-US" dirty="0"/>
              <a:t>: nasal/facial trauma or sinusitis</a:t>
            </a:r>
          </a:p>
          <a:p>
            <a:endParaRPr lang="en-US" dirty="0" smtClean="0">
              <a:solidFill>
                <a:srgbClr val="FF0000"/>
              </a:solidFill>
            </a:endParaRPr>
          </a:p>
          <a:p>
            <a:r>
              <a:rPr lang="en-US" dirty="0" smtClean="0">
                <a:solidFill>
                  <a:srgbClr val="FF0000"/>
                </a:solidFill>
              </a:rPr>
              <a:t>Nasogastric </a:t>
            </a:r>
            <a:r>
              <a:rPr lang="en-US" dirty="0">
                <a:solidFill>
                  <a:srgbClr val="FF0000"/>
                </a:solidFill>
              </a:rPr>
              <a:t>(NG): most </a:t>
            </a:r>
            <a:r>
              <a:rPr lang="en-US" dirty="0" smtClean="0">
                <a:solidFill>
                  <a:srgbClr val="FF0000"/>
                </a:solidFill>
              </a:rPr>
              <a:t>common (short term)</a:t>
            </a:r>
            <a:endParaRPr lang="en-US" dirty="0" smtClean="0"/>
          </a:p>
          <a:p>
            <a:r>
              <a:rPr lang="en-US" dirty="0" err="1" smtClean="0"/>
              <a:t>Nasoduodenal</a:t>
            </a:r>
            <a:r>
              <a:rPr lang="en-US" dirty="0" smtClean="0"/>
              <a:t>: smaller, clog easily</a:t>
            </a:r>
          </a:p>
          <a:p>
            <a:r>
              <a:rPr lang="en-US" dirty="0" err="1" smtClean="0"/>
              <a:t>Nasojejeunal</a:t>
            </a:r>
            <a:r>
              <a:rPr lang="en-US" dirty="0" smtClean="0"/>
              <a:t>: past 4</a:t>
            </a:r>
            <a:r>
              <a:rPr lang="en-US" baseline="30000" dirty="0" smtClean="0"/>
              <a:t>th</a:t>
            </a:r>
            <a:r>
              <a:rPr lang="en-US" dirty="0" smtClean="0"/>
              <a:t> section of duodenum</a:t>
            </a:r>
          </a:p>
          <a:p>
            <a:pPr lvl="1"/>
            <a:r>
              <a:rPr lang="en-US" dirty="0" smtClean="0"/>
              <a:t>Past the ligament of Treitz</a:t>
            </a:r>
          </a:p>
          <a:p>
            <a:pPr marL="457200" lvl="1" indent="0">
              <a:buNone/>
            </a:pPr>
            <a:endParaRPr lang="en-US" dirty="0" smtClean="0"/>
          </a:p>
          <a:p>
            <a:r>
              <a:rPr lang="en-US" dirty="0" smtClean="0"/>
              <a:t>Gastr</a:t>
            </a:r>
            <a:r>
              <a:rPr lang="en-US" dirty="0" smtClean="0">
                <a:solidFill>
                  <a:srgbClr val="FF0000"/>
                </a:solidFill>
              </a:rPr>
              <a:t>ostomy</a:t>
            </a:r>
            <a:r>
              <a:rPr lang="en-US" dirty="0" smtClean="0"/>
              <a:t> (G tube), PEG tubes: placed through abdominal wall for </a:t>
            </a:r>
            <a:r>
              <a:rPr lang="en-US" dirty="0" smtClean="0">
                <a:solidFill>
                  <a:srgbClr val="FF0000"/>
                </a:solidFill>
              </a:rPr>
              <a:t>long-term </a:t>
            </a:r>
            <a:r>
              <a:rPr lang="en-US" dirty="0" smtClean="0"/>
              <a:t>feeding</a:t>
            </a:r>
          </a:p>
          <a:p>
            <a:r>
              <a:rPr lang="en-US" dirty="0" err="1" smtClean="0"/>
              <a:t>Jejeun</a:t>
            </a:r>
            <a:r>
              <a:rPr lang="en-US" dirty="0" err="1" smtClean="0">
                <a:solidFill>
                  <a:srgbClr val="FF0000"/>
                </a:solidFill>
              </a:rPr>
              <a:t>ostomy</a:t>
            </a:r>
            <a:r>
              <a:rPr lang="en-US" dirty="0" smtClean="0"/>
              <a:t> (J tubes): through abdominal wall for immediate post-op. post-injury feeding </a:t>
            </a:r>
          </a:p>
          <a:p>
            <a:endParaRPr lang="en-US" dirty="0" smtClean="0"/>
          </a:p>
          <a:p>
            <a:pPr lvl="1"/>
            <a:endParaRPr lang="en-US" dirty="0"/>
          </a:p>
        </p:txBody>
      </p:sp>
      <p:sp>
        <p:nvSpPr>
          <p:cNvPr id="6" name="Footer Placeholder 5"/>
          <p:cNvSpPr>
            <a:spLocks noGrp="1"/>
          </p:cNvSpPr>
          <p:nvPr>
            <p:ph type="ftr" sz="quarter" idx="11"/>
          </p:nvPr>
        </p:nvSpPr>
        <p:spPr>
          <a:xfrm>
            <a:off x="3124200" y="6416675"/>
            <a:ext cx="2895600" cy="365125"/>
          </a:xfrm>
        </p:spPr>
        <p:txBody>
          <a:bodyPr/>
          <a:lstStyle/>
          <a:p>
            <a:r>
              <a:rPr lang="en-US" smtClean="0"/>
              <a:t>Lawrence Carey, PharmD - TUSP 2014</a:t>
            </a:r>
            <a:endParaRPr lang="en-US"/>
          </a:p>
        </p:txBody>
      </p:sp>
      <p:sp>
        <p:nvSpPr>
          <p:cNvPr id="5" name="Slide Number Placeholder 4"/>
          <p:cNvSpPr>
            <a:spLocks noGrp="1"/>
          </p:cNvSpPr>
          <p:nvPr>
            <p:ph type="sldNum" sz="quarter" idx="12"/>
          </p:nvPr>
        </p:nvSpPr>
        <p:spPr>
          <a:xfrm>
            <a:off x="6553200" y="6416675"/>
            <a:ext cx="2133600" cy="365125"/>
          </a:xfrm>
        </p:spPr>
        <p:txBody>
          <a:bodyPr/>
          <a:lstStyle/>
          <a:p>
            <a:fld id="{071E6EE5-27B8-4630-8F7E-7016F5226738}" type="slidenum">
              <a:rPr lang="en-US" smtClean="0"/>
              <a:pPr/>
              <a:t>38</a:t>
            </a:fld>
            <a:endParaRPr lang="en-US"/>
          </a:p>
        </p:txBody>
      </p:sp>
      <p:sp>
        <p:nvSpPr>
          <p:cNvPr id="4" name="TextBox 3"/>
          <p:cNvSpPr txBox="1"/>
          <p:nvPr/>
        </p:nvSpPr>
        <p:spPr>
          <a:xfrm>
            <a:off x="-533400" y="1143000"/>
            <a:ext cx="1930223" cy="369332"/>
          </a:xfrm>
          <a:prstGeom prst="rect">
            <a:avLst/>
          </a:prstGeom>
          <a:noFill/>
        </p:spPr>
        <p:txBody>
          <a:bodyPr wrap="none" rtlCol="0">
            <a:spAutoFit/>
          </a:bodyPr>
          <a:lstStyle/>
          <a:p>
            <a:r>
              <a:rPr lang="en-US" dirty="0" smtClean="0"/>
              <a:t>Mouth to stomach</a:t>
            </a:r>
            <a:endParaRPr lang="en-US" dirty="0"/>
          </a:p>
        </p:txBody>
      </p:sp>
      <p:sp>
        <p:nvSpPr>
          <p:cNvPr id="7" name="TextBox 6"/>
          <p:cNvSpPr txBox="1"/>
          <p:nvPr/>
        </p:nvSpPr>
        <p:spPr>
          <a:xfrm>
            <a:off x="0" y="1981200"/>
            <a:ext cx="1197764" cy="369332"/>
          </a:xfrm>
          <a:prstGeom prst="rect">
            <a:avLst/>
          </a:prstGeom>
          <a:noFill/>
        </p:spPr>
        <p:txBody>
          <a:bodyPr wrap="none" rtlCol="0">
            <a:spAutoFit/>
          </a:bodyPr>
          <a:lstStyle/>
          <a:p>
            <a:r>
              <a:rPr lang="en-US" dirty="0" smtClean="0"/>
              <a:t>Nose to __</a:t>
            </a:r>
            <a:endParaRPr lang="en-US" dirty="0"/>
          </a:p>
        </p:txBody>
      </p:sp>
      <p:sp>
        <p:nvSpPr>
          <p:cNvPr id="9" name="TextBox 8"/>
          <p:cNvSpPr txBox="1"/>
          <p:nvPr/>
        </p:nvSpPr>
        <p:spPr>
          <a:xfrm>
            <a:off x="18266" y="3962400"/>
            <a:ext cx="1203913" cy="369332"/>
          </a:xfrm>
          <a:prstGeom prst="rect">
            <a:avLst/>
          </a:prstGeom>
          <a:noFill/>
        </p:spPr>
        <p:txBody>
          <a:bodyPr wrap="none" rtlCol="0">
            <a:spAutoFit/>
          </a:bodyPr>
          <a:lstStyle/>
          <a:p>
            <a:r>
              <a:rPr lang="en-US" dirty="0" smtClean="0"/>
              <a:t>Hole in gut</a:t>
            </a:r>
            <a:endParaRPr lang="en-US" dirty="0"/>
          </a:p>
        </p:txBody>
      </p:sp>
    </p:spTree>
    <p:extLst>
      <p:ext uri="{BB962C8B-B14F-4D97-AF65-F5344CB8AC3E}">
        <p14:creationId xmlns:p14="http://schemas.microsoft.com/office/powerpoint/2010/main" val="396291104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solidFill>
                  <a:srgbClr val="FFFF00"/>
                </a:solidFill>
              </a:rPr>
              <a:t>Routes of Enteral Feeding</a:t>
            </a:r>
            <a:endParaRPr lang="en-US" dirty="0">
              <a:solidFill>
                <a:srgbClr val="FFFF00"/>
              </a:solidFill>
            </a:endParaRPr>
          </a:p>
        </p:txBody>
      </p:sp>
      <p:sp>
        <p:nvSpPr>
          <p:cNvPr id="11" name="Text Placeholder 10"/>
          <p:cNvSpPr>
            <a:spLocks noGrp="1"/>
          </p:cNvSpPr>
          <p:nvPr>
            <p:ph type="body" idx="1"/>
          </p:nvPr>
        </p:nvSpPr>
        <p:spPr/>
        <p:txBody>
          <a:bodyPr/>
          <a:lstStyle/>
          <a:p>
            <a:r>
              <a:rPr lang="en-US" dirty="0" smtClean="0"/>
              <a:t>Anatomic Locations</a:t>
            </a:r>
            <a:endParaRPr lang="en-US" dirty="0"/>
          </a:p>
        </p:txBody>
      </p:sp>
      <p:sp>
        <p:nvSpPr>
          <p:cNvPr id="24" name="Content Placeholder 23"/>
          <p:cNvSpPr>
            <a:spLocks noGrp="1"/>
          </p:cNvSpPr>
          <p:nvPr>
            <p:ph sz="half" idx="2"/>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lgn="r">
              <a:buNone/>
            </a:pPr>
            <a:r>
              <a:rPr lang="en-US" sz="1700" u="sng" dirty="0" smtClean="0"/>
              <a:t>www. training.seer.cancer.gov/</a:t>
            </a:r>
            <a:r>
              <a:rPr lang="en-US" sz="1700" u="sng" dirty="0" err="1" smtClean="0"/>
              <a:t>ss</a:t>
            </a:r>
            <a:r>
              <a:rPr lang="en-US" sz="1700" u="sng" dirty="0" smtClean="0"/>
              <a:t>_    module07...anatomy.html </a:t>
            </a:r>
            <a:endParaRPr lang="en-US" sz="1700" u="sng" dirty="0"/>
          </a:p>
        </p:txBody>
      </p:sp>
      <p:sp>
        <p:nvSpPr>
          <p:cNvPr id="13" name="Text Placeholder 12"/>
          <p:cNvSpPr>
            <a:spLocks noGrp="1"/>
          </p:cNvSpPr>
          <p:nvPr>
            <p:ph type="body" sz="quarter" idx="3"/>
          </p:nvPr>
        </p:nvSpPr>
        <p:spPr/>
        <p:txBody>
          <a:bodyPr/>
          <a:lstStyle/>
          <a:p>
            <a:r>
              <a:rPr lang="en-US" dirty="0" smtClean="0"/>
              <a:t>Types of Tubes </a:t>
            </a:r>
            <a:endParaRPr lang="en-US" dirty="0"/>
          </a:p>
        </p:txBody>
      </p:sp>
      <p:sp>
        <p:nvSpPr>
          <p:cNvPr id="22" name="Content Placeholder 21"/>
          <p:cNvSpPr>
            <a:spLocks noGrp="1"/>
          </p:cNvSpPr>
          <p:nvPr>
            <p:ph sz="quarter" idx="4"/>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lgn="r">
              <a:buNone/>
            </a:pPr>
            <a:r>
              <a:rPr lang="en-US" sz="1700" dirty="0" err="1" smtClean="0"/>
              <a:t>Kumpf</a:t>
            </a:r>
            <a:r>
              <a:rPr lang="en-US" sz="1700" dirty="0" smtClean="0"/>
              <a:t> VJ.                                                             In </a:t>
            </a:r>
            <a:r>
              <a:rPr lang="en-US" sz="1700" i="1" dirty="0" smtClean="0"/>
              <a:t>Pharmacotherapy</a:t>
            </a:r>
            <a:r>
              <a:rPr lang="en-US" sz="1700" dirty="0" smtClean="0"/>
              <a:t>, 8</a:t>
            </a:r>
            <a:r>
              <a:rPr lang="en-US" sz="1700" baseline="30000" dirty="0" smtClean="0"/>
              <a:t>th</a:t>
            </a:r>
            <a:r>
              <a:rPr lang="en-US" sz="1700" dirty="0" smtClean="0"/>
              <a:t> edition, 2011.</a:t>
            </a:r>
            <a:endParaRPr lang="en-US" sz="1700" dirty="0"/>
          </a:p>
        </p:txBody>
      </p:sp>
      <p:sp>
        <p:nvSpPr>
          <p:cNvPr id="6" name="Footer Placeholder 5"/>
          <p:cNvSpPr>
            <a:spLocks noGrp="1"/>
          </p:cNvSpPr>
          <p:nvPr>
            <p:ph type="ftr" sz="quarter" idx="11"/>
          </p:nvPr>
        </p:nvSpPr>
        <p:spPr/>
        <p:txBody>
          <a:bodyPr/>
          <a:lstStyle/>
          <a:p>
            <a:r>
              <a:rPr lang="en-US" smtClean="0"/>
              <a:t>Lawrence Carey, PharmD - TUSP 2014</a:t>
            </a:r>
            <a:endParaRPr lang="en-US"/>
          </a:p>
        </p:txBody>
      </p:sp>
      <p:pic>
        <p:nvPicPr>
          <p:cNvPr id="23" name="Picture 22" descr="Dip001_Fig_152-0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4400" y="2667000"/>
            <a:ext cx="3938226" cy="23622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9" descr="Illu_small_intestine"/>
          <p:cNvPicPr>
            <a:picLocks noChangeAspect="1" noChangeArrowheads="1"/>
          </p:cNvPicPr>
          <p:nvPr/>
        </p:nvPicPr>
        <p:blipFill>
          <a:blip r:embed="rId4" cstate="print">
            <a:extLst>
              <a:ext uri="{28A0092B-C50C-407E-A947-70E740481C1C}">
                <a14:useLocalDpi xmlns:a14="http://schemas.microsoft.com/office/drawing/2010/main" val="0"/>
              </a:ext>
            </a:extLst>
          </a:blip>
          <a:srcRect l="1685" t="4646" r="3999"/>
          <a:stretch>
            <a:fillRect/>
          </a:stretch>
        </p:blipFill>
        <p:spPr bwMode="auto">
          <a:xfrm>
            <a:off x="533400" y="2500412"/>
            <a:ext cx="3677751" cy="269537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0" name="Slide Number Placeholder 9"/>
          <p:cNvSpPr>
            <a:spLocks noGrp="1"/>
          </p:cNvSpPr>
          <p:nvPr>
            <p:ph type="sldNum" sz="quarter" idx="12"/>
          </p:nvPr>
        </p:nvSpPr>
        <p:spPr/>
        <p:txBody>
          <a:bodyPr/>
          <a:lstStyle/>
          <a:p>
            <a:fld id="{071E6EE5-27B8-4630-8F7E-7016F5226738}" type="slidenum">
              <a:rPr lang="en-US" smtClean="0"/>
              <a:pPr/>
              <a:t>39</a:t>
            </a:fld>
            <a:endParaRPr lang="en-US"/>
          </a:p>
        </p:txBody>
      </p:sp>
    </p:spTree>
    <p:extLst>
      <p:ext uri="{BB962C8B-B14F-4D97-AF65-F5344CB8AC3E}">
        <p14:creationId xmlns:p14="http://schemas.microsoft.com/office/powerpoint/2010/main" val="391862081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FF00"/>
                </a:solidFill>
              </a:rPr>
              <a:t>The Basics</a:t>
            </a:r>
            <a:endParaRPr lang="en-US" dirty="0">
              <a:solidFill>
                <a:srgbClr val="FFFF00"/>
              </a:solidFill>
            </a:endParaRPr>
          </a:p>
        </p:txBody>
      </p:sp>
      <p:sp>
        <p:nvSpPr>
          <p:cNvPr id="3" name="Content Placeholder 2"/>
          <p:cNvSpPr>
            <a:spLocks noGrp="1"/>
          </p:cNvSpPr>
          <p:nvPr>
            <p:ph idx="1"/>
          </p:nvPr>
        </p:nvSpPr>
        <p:spPr/>
        <p:txBody>
          <a:bodyPr>
            <a:normAutofit lnSpcReduction="10000"/>
          </a:bodyPr>
          <a:lstStyle/>
          <a:p>
            <a:r>
              <a:rPr lang="en-US" dirty="0" smtClean="0"/>
              <a:t>Macronutrients: </a:t>
            </a:r>
          </a:p>
          <a:p>
            <a:pPr lvl="1"/>
            <a:r>
              <a:rPr lang="en-US" dirty="0" smtClean="0"/>
              <a:t>Protein: provided as amino acids</a:t>
            </a:r>
          </a:p>
          <a:p>
            <a:pPr lvl="1"/>
            <a:r>
              <a:rPr lang="en-US" dirty="0" smtClean="0"/>
              <a:t>CHO: provided as dextrose</a:t>
            </a:r>
          </a:p>
          <a:p>
            <a:pPr lvl="1"/>
            <a:r>
              <a:rPr lang="en-US" dirty="0" smtClean="0"/>
              <a:t>Fat: provided as lipids</a:t>
            </a:r>
          </a:p>
          <a:p>
            <a:r>
              <a:rPr lang="en-US" dirty="0" smtClean="0"/>
              <a:t>Calories (as kilocalories): provided by all 3 macronutrients</a:t>
            </a:r>
          </a:p>
          <a:p>
            <a:pPr lvl="1"/>
            <a:r>
              <a:rPr lang="en-US" dirty="0" smtClean="0"/>
              <a:t>Total  caloric needs can vary greatly</a:t>
            </a:r>
          </a:p>
          <a:p>
            <a:r>
              <a:rPr lang="en-US" dirty="0" smtClean="0"/>
              <a:t>Fluids: provided as sterile water with electrolytes</a:t>
            </a:r>
          </a:p>
          <a:p>
            <a:pPr lvl="1"/>
            <a:endParaRPr lang="en-US" dirty="0" smtClean="0"/>
          </a:p>
        </p:txBody>
      </p:sp>
      <p:sp>
        <p:nvSpPr>
          <p:cNvPr id="6" name="Footer Placeholder 5"/>
          <p:cNvSpPr>
            <a:spLocks noGrp="1"/>
          </p:cNvSpPr>
          <p:nvPr>
            <p:ph type="ftr" sz="quarter" idx="11"/>
          </p:nvPr>
        </p:nvSpPr>
        <p:spPr/>
        <p:txBody>
          <a:bodyPr/>
          <a:lstStyle/>
          <a:p>
            <a:r>
              <a:rPr lang="en-US" smtClean="0"/>
              <a:t>Lawrence Carey, PharmD - TUSP 2014</a:t>
            </a:r>
            <a:endParaRPr lang="en-US"/>
          </a:p>
        </p:txBody>
      </p:sp>
      <p:sp>
        <p:nvSpPr>
          <p:cNvPr id="5" name="Slide Number Placeholder 4"/>
          <p:cNvSpPr>
            <a:spLocks noGrp="1"/>
          </p:cNvSpPr>
          <p:nvPr>
            <p:ph type="sldNum" sz="quarter" idx="12"/>
          </p:nvPr>
        </p:nvSpPr>
        <p:spPr/>
        <p:txBody>
          <a:bodyPr/>
          <a:lstStyle/>
          <a:p>
            <a:fld id="{071E6EE5-27B8-4630-8F7E-7016F5226738}" type="slidenum">
              <a:rPr lang="en-US" smtClean="0"/>
              <a:pPr/>
              <a:t>4</a:t>
            </a:fld>
            <a:endParaRPr lang="en-US"/>
          </a:p>
        </p:txBody>
      </p:sp>
    </p:spTree>
    <p:extLst>
      <p:ext uri="{BB962C8B-B14F-4D97-AF65-F5344CB8AC3E}">
        <p14:creationId xmlns:p14="http://schemas.microsoft.com/office/powerpoint/2010/main" val="3194679312"/>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FF00"/>
                </a:solidFill>
              </a:rPr>
              <a:t>Nasoenteric</a:t>
            </a:r>
            <a:r>
              <a:rPr lang="en-US" dirty="0" smtClean="0">
                <a:solidFill>
                  <a:srgbClr val="FFFF00"/>
                </a:solidFill>
              </a:rPr>
              <a:t> versus </a:t>
            </a:r>
            <a:r>
              <a:rPr lang="en-US" dirty="0" err="1" smtClean="0">
                <a:solidFill>
                  <a:srgbClr val="FFFF00"/>
                </a:solidFill>
              </a:rPr>
              <a:t>Enterostomy</a:t>
            </a:r>
            <a:endParaRPr lang="en-US" dirty="0">
              <a:solidFill>
                <a:srgbClr val="FFFF00"/>
              </a:solidFill>
            </a:endParaRPr>
          </a:p>
        </p:txBody>
      </p:sp>
      <p:sp>
        <p:nvSpPr>
          <p:cNvPr id="10" name="Text Placeholder 9"/>
          <p:cNvSpPr>
            <a:spLocks noGrp="1"/>
          </p:cNvSpPr>
          <p:nvPr>
            <p:ph type="body" idx="1"/>
          </p:nvPr>
        </p:nvSpPr>
        <p:spPr>
          <a:xfrm>
            <a:off x="914400" y="1535113"/>
            <a:ext cx="3582988" cy="639762"/>
          </a:xfrm>
        </p:spPr>
        <p:txBody>
          <a:bodyPr>
            <a:normAutofit/>
          </a:bodyPr>
          <a:lstStyle/>
          <a:p>
            <a:r>
              <a:rPr lang="en-US" dirty="0" smtClean="0"/>
              <a:t>	</a:t>
            </a:r>
            <a:endParaRPr lang="en-US" dirty="0"/>
          </a:p>
        </p:txBody>
      </p:sp>
      <p:pic>
        <p:nvPicPr>
          <p:cNvPr id="14" name="Picture 3" descr="nasalgastro"/>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tretch>
            <a:fillRect/>
          </a:stretch>
        </p:blipFill>
        <p:spPr bwMode="auto">
          <a:xfrm>
            <a:off x="1181789" y="1304707"/>
            <a:ext cx="3161611" cy="4821456"/>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5" name="Picture 2" descr="gastro"/>
          <p:cNvPicPr>
            <a:picLocks noGrp="1" noChangeAspect="1" noChangeArrowheads="1"/>
          </p:cNvPicPr>
          <p:nvPr>
            <p:ph sz="quarter" idx="4"/>
          </p:nvPr>
        </p:nvPicPr>
        <p:blipFill>
          <a:blip r:embed="rId4" cstate="print">
            <a:extLst>
              <a:ext uri="{28A0092B-C50C-407E-A947-70E740481C1C}">
                <a14:useLocalDpi xmlns:a14="http://schemas.microsoft.com/office/drawing/2010/main" val="0"/>
              </a:ext>
            </a:extLst>
          </a:blip>
          <a:srcRect/>
          <a:stretch>
            <a:fillRect/>
          </a:stretch>
        </p:blipFill>
        <p:spPr bwMode="auto">
          <a:xfrm>
            <a:off x="4800600" y="1280477"/>
            <a:ext cx="3200400" cy="4880611"/>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11"/>
          </p:nvPr>
        </p:nvSpPr>
        <p:spPr/>
        <p:txBody>
          <a:bodyPr/>
          <a:lstStyle/>
          <a:p>
            <a:r>
              <a:rPr lang="en-US" smtClean="0"/>
              <a:t>Lawrence Carey, PharmD - TUSP 2014</a:t>
            </a:r>
            <a:endParaRPr lang="en-US"/>
          </a:p>
        </p:txBody>
      </p:sp>
      <p:sp>
        <p:nvSpPr>
          <p:cNvPr id="8" name="Slide Number Placeholder 7"/>
          <p:cNvSpPr>
            <a:spLocks noGrp="1"/>
          </p:cNvSpPr>
          <p:nvPr>
            <p:ph type="sldNum" sz="quarter" idx="12"/>
          </p:nvPr>
        </p:nvSpPr>
        <p:spPr/>
        <p:txBody>
          <a:bodyPr/>
          <a:lstStyle/>
          <a:p>
            <a:fld id="{071E6EE5-27B8-4630-8F7E-7016F5226738}" type="slidenum">
              <a:rPr lang="en-US" smtClean="0"/>
              <a:pPr/>
              <a:t>40</a:t>
            </a:fld>
            <a:endParaRPr lang="en-US"/>
          </a:p>
        </p:txBody>
      </p:sp>
    </p:spTree>
    <p:extLst>
      <p:ext uri="{BB962C8B-B14F-4D97-AF65-F5344CB8AC3E}">
        <p14:creationId xmlns:p14="http://schemas.microsoft.com/office/powerpoint/2010/main" val="302758964"/>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on Enteral Access</a:t>
            </a:r>
            <a:endParaRPr lang="en-US" dirty="0"/>
          </a:p>
        </p:txBody>
      </p:sp>
      <p:sp>
        <p:nvSpPr>
          <p:cNvPr id="3" name="Content Placeholder 2"/>
          <p:cNvSpPr>
            <a:spLocks noGrp="1"/>
          </p:cNvSpPr>
          <p:nvPr>
            <p:ph idx="1"/>
          </p:nvPr>
        </p:nvSpPr>
        <p:spPr>
          <a:xfrm>
            <a:off x="457200" y="1371600"/>
            <a:ext cx="8229600" cy="4525963"/>
          </a:xfrm>
        </p:spPr>
        <p:txBody>
          <a:bodyPr>
            <a:normAutofit fontScale="85000" lnSpcReduction="20000"/>
          </a:bodyPr>
          <a:lstStyle/>
          <a:p>
            <a:r>
              <a:rPr lang="en-US" dirty="0" smtClean="0"/>
              <a:t>Short-term or long-term?</a:t>
            </a:r>
          </a:p>
          <a:p>
            <a:pPr lvl="1"/>
            <a:r>
              <a:rPr lang="en-US" dirty="0" smtClean="0"/>
              <a:t>This decides whether nasal used or </a:t>
            </a:r>
            <a:r>
              <a:rPr lang="en-US" dirty="0" err="1" smtClean="0"/>
              <a:t>ostomy</a:t>
            </a:r>
            <a:r>
              <a:rPr lang="en-US" dirty="0" smtClean="0"/>
              <a:t> placed</a:t>
            </a:r>
          </a:p>
          <a:p>
            <a:r>
              <a:rPr lang="en-US" dirty="0" smtClean="0"/>
              <a:t>What regimen are we using?</a:t>
            </a:r>
          </a:p>
          <a:p>
            <a:pPr lvl="1"/>
            <a:r>
              <a:rPr lang="en-US" dirty="0" smtClean="0"/>
              <a:t>Continuous: either is fine </a:t>
            </a:r>
            <a:r>
              <a:rPr lang="en-US" b="1" i="1" dirty="0" smtClean="0">
                <a:effectLst>
                  <a:outerShdw blurRad="38100" dist="38100" dir="2700000" algn="tl">
                    <a:srgbClr val="000000">
                      <a:alpha val="43137"/>
                    </a:srgbClr>
                  </a:outerShdw>
                </a:effectLst>
              </a:rPr>
              <a:t>(preferred with duodenal)</a:t>
            </a:r>
          </a:p>
          <a:p>
            <a:pPr lvl="2"/>
            <a:r>
              <a:rPr lang="en-US" b="1" i="1" dirty="0" smtClean="0">
                <a:effectLst>
                  <a:outerShdw blurRad="38100" dist="38100" dir="2700000" algn="tl">
                    <a:srgbClr val="000000">
                      <a:alpha val="43137"/>
                    </a:srgbClr>
                  </a:outerShdw>
                </a:effectLst>
              </a:rPr>
              <a:t>Used in coma b/c pt has to be continuously connected. Coma is ok</a:t>
            </a:r>
          </a:p>
          <a:p>
            <a:pPr lvl="1"/>
            <a:r>
              <a:rPr lang="en-US" dirty="0" smtClean="0"/>
              <a:t>Gastric: better for bolus</a:t>
            </a:r>
          </a:p>
          <a:p>
            <a:pPr lvl="1"/>
            <a:r>
              <a:rPr lang="en-US" dirty="0" smtClean="0"/>
              <a:t>Intestinal: better for cyclic</a:t>
            </a:r>
          </a:p>
          <a:p>
            <a:pPr lvl="2"/>
            <a:r>
              <a:rPr lang="en-US" dirty="0" smtClean="0"/>
              <a:t>Cyclic tx 12 hrs at a time</a:t>
            </a:r>
          </a:p>
          <a:p>
            <a:r>
              <a:rPr lang="en-US" dirty="0" smtClean="0"/>
              <a:t>Patient parameters</a:t>
            </a:r>
          </a:p>
          <a:p>
            <a:pPr lvl="1"/>
            <a:r>
              <a:rPr lang="en-US" dirty="0" smtClean="0"/>
              <a:t>Surgical candidate?</a:t>
            </a:r>
          </a:p>
          <a:p>
            <a:pPr lvl="1"/>
            <a:r>
              <a:rPr lang="en-US" dirty="0" smtClean="0"/>
              <a:t>Visibility of tube a concern?</a:t>
            </a:r>
          </a:p>
          <a:p>
            <a:pPr lvl="1"/>
            <a:endParaRPr lang="en-US" dirty="0" smtClean="0"/>
          </a:p>
          <a:p>
            <a:pPr lvl="1"/>
            <a:endParaRPr lang="en-US" dirty="0"/>
          </a:p>
        </p:txBody>
      </p:sp>
      <p:sp>
        <p:nvSpPr>
          <p:cNvPr id="6" name="Footer Placeholder 5"/>
          <p:cNvSpPr>
            <a:spLocks noGrp="1"/>
          </p:cNvSpPr>
          <p:nvPr>
            <p:ph type="ftr" sz="quarter" idx="11"/>
          </p:nvPr>
        </p:nvSpPr>
        <p:spPr/>
        <p:txBody>
          <a:bodyPr/>
          <a:lstStyle/>
          <a:p>
            <a:r>
              <a:rPr lang="en-US" smtClean="0"/>
              <a:t>Lawrence Carey, PharmD - TUSP 2014</a:t>
            </a:r>
            <a:endParaRPr lang="en-US"/>
          </a:p>
        </p:txBody>
      </p:sp>
      <p:sp>
        <p:nvSpPr>
          <p:cNvPr id="5" name="Slide Number Placeholder 4"/>
          <p:cNvSpPr>
            <a:spLocks noGrp="1"/>
          </p:cNvSpPr>
          <p:nvPr>
            <p:ph type="sldNum" sz="quarter" idx="12"/>
          </p:nvPr>
        </p:nvSpPr>
        <p:spPr/>
        <p:txBody>
          <a:bodyPr/>
          <a:lstStyle/>
          <a:p>
            <a:fld id="{071E6EE5-27B8-4630-8F7E-7016F5226738}" type="slidenum">
              <a:rPr lang="en-US" smtClean="0"/>
              <a:pPr/>
              <a:t>41</a:t>
            </a:fld>
            <a:endParaRPr lang="en-US"/>
          </a:p>
        </p:txBody>
      </p:sp>
    </p:spTree>
    <p:extLst>
      <p:ext uri="{BB962C8B-B14F-4D97-AF65-F5344CB8AC3E}">
        <p14:creationId xmlns:p14="http://schemas.microsoft.com/office/powerpoint/2010/main" val="344610529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Enteral Access Options</a:t>
            </a:r>
            <a:endParaRPr lang="en-US" dirty="0"/>
          </a:p>
        </p:txBody>
      </p:sp>
      <p:sp>
        <p:nvSpPr>
          <p:cNvPr id="3" name="Content Placeholder 2"/>
          <p:cNvSpPr>
            <a:spLocks noGrp="1"/>
          </p:cNvSpPr>
          <p:nvPr>
            <p:ph idx="1"/>
          </p:nvPr>
        </p:nvSpPr>
        <p:spPr>
          <a:xfrm>
            <a:off x="457200" y="2027237"/>
            <a:ext cx="8229600" cy="4525963"/>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lgn="r">
              <a:buNone/>
            </a:pPr>
            <a:r>
              <a:rPr lang="en-US" sz="1700" dirty="0" err="1" smtClean="0"/>
              <a:t>Kumpf</a:t>
            </a:r>
            <a:r>
              <a:rPr lang="en-US" sz="1700" dirty="0" smtClean="0"/>
              <a:t> VJ. In </a:t>
            </a:r>
            <a:r>
              <a:rPr lang="en-US" sz="1700" i="1" dirty="0" smtClean="0"/>
              <a:t>Pharmacotherapy</a:t>
            </a:r>
            <a:r>
              <a:rPr lang="en-US" sz="1700" dirty="0" smtClean="0"/>
              <a:t>, 10</a:t>
            </a:r>
            <a:r>
              <a:rPr lang="en-US" sz="1700" baseline="30000" dirty="0" smtClean="0"/>
              <a:t>th</a:t>
            </a:r>
            <a:r>
              <a:rPr lang="en-US" sz="1700" dirty="0" smtClean="0"/>
              <a:t> edition, 2011. </a:t>
            </a:r>
          </a:p>
          <a:p>
            <a:pPr marL="0" indent="0" algn="r">
              <a:buNone/>
            </a:pPr>
            <a:endParaRPr lang="en-US" dirty="0"/>
          </a:p>
        </p:txBody>
      </p:sp>
      <p:sp>
        <p:nvSpPr>
          <p:cNvPr id="6" name="Footer Placeholder 5"/>
          <p:cNvSpPr>
            <a:spLocks noGrp="1"/>
          </p:cNvSpPr>
          <p:nvPr>
            <p:ph type="ftr" sz="quarter" idx="11"/>
          </p:nvPr>
        </p:nvSpPr>
        <p:spPr/>
        <p:txBody>
          <a:bodyPr/>
          <a:lstStyle/>
          <a:p>
            <a:r>
              <a:rPr lang="en-US" smtClean="0"/>
              <a:t>Lawrence Carey, PharmD - TUSP 2014</a:t>
            </a:r>
            <a:endParaRPr lang="en-US"/>
          </a:p>
        </p:txBody>
      </p:sp>
      <p:pic>
        <p:nvPicPr>
          <p:cNvPr id="8" name="Picture 7" descr="Dip001_Fig_152-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256776"/>
            <a:ext cx="8551862" cy="465031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071E6EE5-27B8-4630-8F7E-7016F5226738}" type="slidenum">
              <a:rPr lang="en-US" smtClean="0"/>
              <a:pPr/>
              <a:t>42</a:t>
            </a:fld>
            <a:endParaRPr lang="en-US"/>
          </a:p>
        </p:txBody>
      </p:sp>
    </p:spTree>
    <p:extLst>
      <p:ext uri="{BB962C8B-B14F-4D97-AF65-F5344CB8AC3E}">
        <p14:creationId xmlns:p14="http://schemas.microsoft.com/office/powerpoint/2010/main" val="148480519"/>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Delivery of Enteral Nutrition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Four methods of administration</a:t>
            </a:r>
          </a:p>
          <a:p>
            <a:pPr lvl="1"/>
            <a:r>
              <a:rPr lang="en-US" dirty="0" smtClean="0"/>
              <a:t>Gravity: no pump; infuse into stomach</a:t>
            </a:r>
          </a:p>
          <a:p>
            <a:pPr lvl="2"/>
            <a:r>
              <a:rPr lang="en-US" dirty="0" smtClean="0"/>
              <a:t>Not used in inpatient settings</a:t>
            </a:r>
          </a:p>
          <a:p>
            <a:pPr lvl="1"/>
            <a:r>
              <a:rPr lang="en-US" dirty="0" smtClean="0"/>
              <a:t>Continuous (over 24 </a:t>
            </a:r>
            <a:r>
              <a:rPr lang="en-US" dirty="0" err="1" smtClean="0"/>
              <a:t>hrs</a:t>
            </a:r>
            <a:r>
              <a:rPr lang="en-US" dirty="0" smtClean="0"/>
              <a:t>) via enteral feeding pump</a:t>
            </a:r>
          </a:p>
          <a:p>
            <a:pPr lvl="2"/>
            <a:r>
              <a:rPr lang="en-US" i="1" dirty="0" smtClean="0">
                <a:solidFill>
                  <a:srgbClr val="FF0000"/>
                </a:solidFill>
              </a:rPr>
              <a:t>Pros: Reduced risk of aspiration compared with bolus</a:t>
            </a:r>
          </a:p>
          <a:p>
            <a:pPr lvl="2"/>
            <a:r>
              <a:rPr lang="en-US" i="1" dirty="0" smtClean="0">
                <a:solidFill>
                  <a:srgbClr val="FF0000"/>
                </a:solidFill>
              </a:rPr>
              <a:t>Cons: always in bed</a:t>
            </a:r>
          </a:p>
          <a:p>
            <a:pPr lvl="2"/>
            <a:r>
              <a:rPr lang="en-US" dirty="0" smtClean="0"/>
              <a:t>Must be used for duodenal/</a:t>
            </a:r>
            <a:r>
              <a:rPr lang="en-US" dirty="0" err="1" smtClean="0"/>
              <a:t>jejeunal</a:t>
            </a:r>
            <a:r>
              <a:rPr lang="en-US" dirty="0" smtClean="0"/>
              <a:t> feeds</a:t>
            </a:r>
          </a:p>
          <a:p>
            <a:pPr lvl="1"/>
            <a:r>
              <a:rPr lang="en-US" dirty="0" smtClean="0"/>
              <a:t>Cyclic: continuously over 10-12 hours/day </a:t>
            </a:r>
          </a:p>
          <a:p>
            <a:pPr lvl="1"/>
            <a:r>
              <a:rPr lang="en-US" dirty="0" smtClean="0"/>
              <a:t>Bolus: 100-300 ml over 30-60 </a:t>
            </a:r>
            <a:r>
              <a:rPr lang="en-US" dirty="0" err="1" smtClean="0"/>
              <a:t>mins</a:t>
            </a:r>
            <a:r>
              <a:rPr lang="en-US" dirty="0" smtClean="0"/>
              <a:t> q 4-6h</a:t>
            </a:r>
          </a:p>
          <a:p>
            <a:pPr lvl="2"/>
            <a:r>
              <a:rPr lang="en-US" dirty="0" smtClean="0"/>
              <a:t>Only used for feeding tubes ending in stomach</a:t>
            </a:r>
          </a:p>
          <a:p>
            <a:pPr lvl="2"/>
            <a:r>
              <a:rPr lang="en-US" i="1" dirty="0" smtClean="0">
                <a:solidFill>
                  <a:srgbClr val="FF0000"/>
                </a:solidFill>
              </a:rPr>
              <a:t>Pros: easy on pancreas</a:t>
            </a:r>
          </a:p>
          <a:p>
            <a:pPr lvl="2"/>
            <a:r>
              <a:rPr lang="en-US" i="1" dirty="0" smtClean="0">
                <a:solidFill>
                  <a:srgbClr val="FF0000"/>
                </a:solidFill>
              </a:rPr>
              <a:t>Cons: risk of aspiration</a:t>
            </a:r>
          </a:p>
          <a:p>
            <a:pPr lvl="2"/>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Lawrence Carey, PharmD - TUSP 2014</a:t>
            </a:r>
            <a:endParaRPr lang="en-US"/>
          </a:p>
        </p:txBody>
      </p:sp>
      <p:sp>
        <p:nvSpPr>
          <p:cNvPr id="5" name="Slide Number Placeholder 4"/>
          <p:cNvSpPr>
            <a:spLocks noGrp="1"/>
          </p:cNvSpPr>
          <p:nvPr>
            <p:ph type="sldNum" sz="quarter" idx="12"/>
          </p:nvPr>
        </p:nvSpPr>
        <p:spPr/>
        <p:txBody>
          <a:bodyPr/>
          <a:lstStyle/>
          <a:p>
            <a:fld id="{071E6EE5-27B8-4630-8F7E-7016F5226738}" type="slidenum">
              <a:rPr lang="en-US" smtClean="0"/>
              <a:pPr/>
              <a:t>43</a:t>
            </a:fld>
            <a:endParaRPr lang="en-US"/>
          </a:p>
        </p:txBody>
      </p:sp>
    </p:spTree>
    <p:extLst>
      <p:ext uri="{BB962C8B-B14F-4D97-AF65-F5344CB8AC3E}">
        <p14:creationId xmlns:p14="http://schemas.microsoft.com/office/powerpoint/2010/main" val="3717729908"/>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Developing an EN Regimen</a:t>
            </a:r>
            <a:endParaRPr lang="en-US" dirty="0"/>
          </a:p>
        </p:txBody>
      </p:sp>
      <p:sp>
        <p:nvSpPr>
          <p:cNvPr id="3" name="Content Placeholder 2"/>
          <p:cNvSpPr>
            <a:spLocks noGrp="1"/>
          </p:cNvSpPr>
          <p:nvPr>
            <p:ph idx="1"/>
          </p:nvPr>
        </p:nvSpPr>
        <p:spPr/>
        <p:txBody>
          <a:bodyPr>
            <a:normAutofit/>
          </a:bodyPr>
          <a:lstStyle/>
          <a:p>
            <a:r>
              <a:rPr lang="en-US" dirty="0" smtClean="0"/>
              <a:t>Select formula on</a:t>
            </a:r>
          </a:p>
          <a:p>
            <a:pPr lvl="1"/>
            <a:r>
              <a:rPr lang="en-US" dirty="0" smtClean="0"/>
              <a:t>Calorie/nutrient/fluid requirements or restrictions</a:t>
            </a:r>
          </a:p>
          <a:p>
            <a:pPr lvl="1"/>
            <a:r>
              <a:rPr lang="en-US" dirty="0" smtClean="0"/>
              <a:t>Extent of impaired digestion and absorption</a:t>
            </a:r>
          </a:p>
          <a:p>
            <a:r>
              <a:rPr lang="en-US" dirty="0" smtClean="0"/>
              <a:t>Choose a formula and assess calories per ml</a:t>
            </a:r>
          </a:p>
          <a:p>
            <a:r>
              <a:rPr lang="en-US" dirty="0" smtClean="0"/>
              <a:t>Determine infusion rate (in ml per hour)</a:t>
            </a:r>
          </a:p>
          <a:p>
            <a:r>
              <a:rPr lang="en-US" dirty="0" smtClean="0"/>
              <a:t>Ensure protein needs are being met</a:t>
            </a:r>
          </a:p>
          <a:p>
            <a:r>
              <a:rPr lang="en-US" dirty="0" smtClean="0"/>
              <a:t>Ensure patient receives 1 ml of water for every calorie given</a:t>
            </a:r>
            <a:endParaRPr lang="en-US" dirty="0"/>
          </a:p>
        </p:txBody>
      </p:sp>
      <p:sp>
        <p:nvSpPr>
          <p:cNvPr id="6" name="Footer Placeholder 5"/>
          <p:cNvSpPr>
            <a:spLocks noGrp="1"/>
          </p:cNvSpPr>
          <p:nvPr>
            <p:ph type="ftr" sz="quarter" idx="11"/>
          </p:nvPr>
        </p:nvSpPr>
        <p:spPr/>
        <p:txBody>
          <a:bodyPr/>
          <a:lstStyle/>
          <a:p>
            <a:r>
              <a:rPr lang="en-US" smtClean="0"/>
              <a:t>Lawrence Carey, PharmD - TUSP 2014</a:t>
            </a:r>
            <a:endParaRPr lang="en-US"/>
          </a:p>
        </p:txBody>
      </p:sp>
      <p:sp>
        <p:nvSpPr>
          <p:cNvPr id="5" name="Slide Number Placeholder 4"/>
          <p:cNvSpPr>
            <a:spLocks noGrp="1"/>
          </p:cNvSpPr>
          <p:nvPr>
            <p:ph type="sldNum" sz="quarter" idx="12"/>
          </p:nvPr>
        </p:nvSpPr>
        <p:spPr/>
        <p:txBody>
          <a:bodyPr/>
          <a:lstStyle/>
          <a:p>
            <a:fld id="{071E6EE5-27B8-4630-8F7E-7016F5226738}" type="slidenum">
              <a:rPr lang="en-US" smtClean="0"/>
              <a:pPr/>
              <a:t>44</a:t>
            </a:fld>
            <a:endParaRPr lang="en-US"/>
          </a:p>
        </p:txBody>
      </p:sp>
    </p:spTree>
    <p:extLst>
      <p:ext uri="{BB962C8B-B14F-4D97-AF65-F5344CB8AC3E}">
        <p14:creationId xmlns:p14="http://schemas.microsoft.com/office/powerpoint/2010/main" val="1170057211"/>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Calculating an EN Regimen</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467661225"/>
              </p:ext>
            </p:extLst>
          </p:nvPr>
        </p:nvGraphicFramePr>
        <p:xfrm>
          <a:off x="533400" y="1447800"/>
          <a:ext cx="8229600" cy="4989322"/>
        </p:xfrm>
        <a:graphic>
          <a:graphicData uri="http://schemas.openxmlformats.org/drawingml/2006/table">
            <a:tbl>
              <a:tblPr firstRow="1" bandRow="1">
                <a:tableStyleId>{5C22544A-7EE6-4342-B048-85BDC9FD1C3A}</a:tableStyleId>
              </a:tblPr>
              <a:tblGrid>
                <a:gridCol w="2743200"/>
                <a:gridCol w="2743200"/>
                <a:gridCol w="2743200"/>
              </a:tblGrid>
              <a:tr h="361061">
                <a:tc>
                  <a:txBody>
                    <a:bodyPr/>
                    <a:lstStyle/>
                    <a:p>
                      <a:r>
                        <a:rPr lang="en-US" sz="1600" dirty="0" smtClean="0">
                          <a:solidFill>
                            <a:srgbClr val="FF0000"/>
                          </a:solidFill>
                        </a:rPr>
                        <a:t>Steps</a:t>
                      </a:r>
                      <a:endParaRPr lang="en-US" sz="1600" dirty="0">
                        <a:solidFill>
                          <a:srgbClr val="FF0000"/>
                        </a:solidFill>
                      </a:endParaRPr>
                    </a:p>
                  </a:txBody>
                  <a:tcPr/>
                </a:tc>
                <a:tc>
                  <a:txBody>
                    <a:bodyPr/>
                    <a:lstStyle/>
                    <a:p>
                      <a:r>
                        <a:rPr lang="en-US" sz="1600" dirty="0" smtClean="0">
                          <a:solidFill>
                            <a:srgbClr val="FF0000"/>
                          </a:solidFill>
                        </a:rPr>
                        <a:t>Calculation Guide</a:t>
                      </a:r>
                      <a:endParaRPr lang="en-US" sz="1600" dirty="0">
                        <a:solidFill>
                          <a:srgbClr val="FF0000"/>
                        </a:solidFill>
                      </a:endParaRPr>
                    </a:p>
                  </a:txBody>
                  <a:tcPr/>
                </a:tc>
                <a:tc>
                  <a:txBody>
                    <a:bodyPr/>
                    <a:lstStyle/>
                    <a:p>
                      <a:r>
                        <a:rPr lang="en-US" sz="1600" dirty="0" smtClean="0">
                          <a:solidFill>
                            <a:srgbClr val="FF0000"/>
                          </a:solidFill>
                        </a:rPr>
                        <a:t>Example</a:t>
                      </a:r>
                      <a:endParaRPr lang="en-US" sz="1600" dirty="0">
                        <a:solidFill>
                          <a:srgbClr val="FF0000"/>
                        </a:solidFill>
                      </a:endParaRPr>
                    </a:p>
                  </a:txBody>
                  <a:tcPr/>
                </a:tc>
              </a:tr>
              <a:tr h="563849">
                <a:tc>
                  <a:txBody>
                    <a:bodyPr/>
                    <a:lstStyle/>
                    <a:p>
                      <a:r>
                        <a:rPr lang="en-US" sz="1600" dirty="0" smtClean="0">
                          <a:solidFill>
                            <a:srgbClr val="FF0000"/>
                          </a:solidFill>
                        </a:rPr>
                        <a:t>Determine caloric requirements</a:t>
                      </a:r>
                      <a:endParaRPr lang="en-US" sz="1600" dirty="0">
                        <a:solidFill>
                          <a:srgbClr val="FF0000"/>
                        </a:solidFill>
                      </a:endParaRPr>
                    </a:p>
                  </a:txBody>
                  <a:tcPr/>
                </a:tc>
                <a:tc>
                  <a:txBody>
                    <a:bodyPr/>
                    <a:lstStyle/>
                    <a:p>
                      <a:r>
                        <a:rPr lang="en-US" sz="1600" dirty="0" smtClean="0">
                          <a:solidFill>
                            <a:srgbClr val="FF0000"/>
                          </a:solidFill>
                        </a:rPr>
                        <a:t>Use 25-</a:t>
                      </a:r>
                      <a:r>
                        <a:rPr lang="en-US" sz="1600" b="1" dirty="0" smtClean="0">
                          <a:solidFill>
                            <a:srgbClr val="FF0000"/>
                          </a:solidFill>
                        </a:rPr>
                        <a:t>30 </a:t>
                      </a:r>
                      <a:r>
                        <a:rPr lang="en-US" sz="1600" dirty="0" smtClean="0">
                          <a:solidFill>
                            <a:srgbClr val="FF0000"/>
                          </a:solidFill>
                        </a:rPr>
                        <a:t>kcal/kg/day or Harris-Benedict equation</a:t>
                      </a:r>
                      <a:endParaRPr lang="en-US" sz="1600" dirty="0">
                        <a:solidFill>
                          <a:srgbClr val="FF0000"/>
                        </a:solidFill>
                      </a:endParaRPr>
                    </a:p>
                  </a:txBody>
                  <a:tcPr/>
                </a:tc>
                <a:tc>
                  <a:txBody>
                    <a:bodyPr/>
                    <a:lstStyle/>
                    <a:p>
                      <a:r>
                        <a:rPr lang="en-US" sz="1600" dirty="0" smtClean="0">
                          <a:solidFill>
                            <a:srgbClr val="FF0000"/>
                          </a:solidFill>
                        </a:rPr>
                        <a:t>60 kg patient</a:t>
                      </a:r>
                      <a:r>
                        <a:rPr lang="en-US" sz="1600" baseline="0" dirty="0" smtClean="0">
                          <a:solidFill>
                            <a:srgbClr val="FF0000"/>
                          </a:solidFill>
                        </a:rPr>
                        <a:t>  multiplied by                             25 kcal/kg/day = 1500 kcal</a:t>
                      </a:r>
                      <a:endParaRPr lang="en-US" sz="1600" dirty="0">
                        <a:solidFill>
                          <a:srgbClr val="FF0000"/>
                        </a:solidFill>
                      </a:endParaRPr>
                    </a:p>
                  </a:txBody>
                  <a:tcPr/>
                </a:tc>
              </a:tr>
              <a:tr h="563849">
                <a:tc>
                  <a:txBody>
                    <a:bodyPr/>
                    <a:lstStyle/>
                    <a:p>
                      <a:r>
                        <a:rPr lang="en-US" sz="1600" dirty="0" smtClean="0">
                          <a:solidFill>
                            <a:srgbClr val="FF0000"/>
                          </a:solidFill>
                        </a:rPr>
                        <a:t>Choose a formula; assess</a:t>
                      </a:r>
                      <a:r>
                        <a:rPr lang="en-US" sz="1600" baseline="0" dirty="0" smtClean="0">
                          <a:solidFill>
                            <a:srgbClr val="FF0000"/>
                          </a:solidFill>
                        </a:rPr>
                        <a:t> calories per milliliter</a:t>
                      </a:r>
                      <a:endParaRPr lang="en-US" sz="1600" dirty="0">
                        <a:solidFill>
                          <a:srgbClr val="FF0000"/>
                        </a:solidFill>
                      </a:endParaRPr>
                    </a:p>
                  </a:txBody>
                  <a:tcPr/>
                </a:tc>
                <a:tc>
                  <a:txBody>
                    <a:bodyPr/>
                    <a:lstStyle/>
                    <a:p>
                      <a:r>
                        <a:rPr lang="en-US" sz="1600" dirty="0" smtClean="0">
                          <a:solidFill>
                            <a:srgbClr val="FF0000"/>
                          </a:solidFill>
                        </a:rPr>
                        <a:t>Can be 1, 1.2, 1.5, or                   2 kcal/ml</a:t>
                      </a:r>
                      <a:endParaRPr lang="en-US" sz="1600" dirty="0">
                        <a:solidFill>
                          <a:srgbClr val="FF0000"/>
                        </a:solidFill>
                      </a:endParaRPr>
                    </a:p>
                  </a:txBody>
                  <a:tcPr/>
                </a:tc>
                <a:tc>
                  <a:txBody>
                    <a:bodyPr/>
                    <a:lstStyle/>
                    <a:p>
                      <a:r>
                        <a:rPr lang="en-US" sz="1600" dirty="0" smtClean="0">
                          <a:solidFill>
                            <a:srgbClr val="FF0000"/>
                          </a:solidFill>
                        </a:rPr>
                        <a:t>Example: </a:t>
                      </a:r>
                      <a:r>
                        <a:rPr lang="en-US" sz="1600" dirty="0" err="1" smtClean="0">
                          <a:solidFill>
                            <a:srgbClr val="FF0000"/>
                          </a:solidFill>
                        </a:rPr>
                        <a:t>TempleCal</a:t>
                      </a:r>
                      <a:r>
                        <a:rPr lang="en-US" sz="1600" dirty="0" smtClean="0">
                          <a:solidFill>
                            <a:srgbClr val="FF0000"/>
                          </a:solidFill>
                        </a:rPr>
                        <a:t> is 1 kcal per ml, so 1500 kcal = 1500 ml</a:t>
                      </a:r>
                      <a:endParaRPr lang="en-US" sz="1600" dirty="0">
                        <a:solidFill>
                          <a:srgbClr val="FF0000"/>
                        </a:solidFill>
                      </a:endParaRPr>
                    </a:p>
                  </a:txBody>
                  <a:tcPr/>
                </a:tc>
              </a:tr>
              <a:tr h="361061">
                <a:tc>
                  <a:txBody>
                    <a:bodyPr/>
                    <a:lstStyle/>
                    <a:p>
                      <a:r>
                        <a:rPr lang="en-US" sz="1600" dirty="0" smtClean="0">
                          <a:solidFill>
                            <a:srgbClr val="FF0000"/>
                          </a:solidFill>
                        </a:rPr>
                        <a:t>Determine</a:t>
                      </a:r>
                      <a:r>
                        <a:rPr lang="en-US" sz="1600" baseline="0" dirty="0" smtClean="0">
                          <a:solidFill>
                            <a:srgbClr val="FF0000"/>
                          </a:solidFill>
                        </a:rPr>
                        <a:t> infusion rate</a:t>
                      </a:r>
                      <a:endParaRPr lang="en-US" sz="1600" dirty="0">
                        <a:solidFill>
                          <a:srgbClr val="FF0000"/>
                        </a:solidFill>
                      </a:endParaRPr>
                    </a:p>
                  </a:txBody>
                  <a:tcPr/>
                </a:tc>
                <a:tc>
                  <a:txBody>
                    <a:bodyPr/>
                    <a:lstStyle/>
                    <a:p>
                      <a:r>
                        <a:rPr lang="en-US" sz="1600" dirty="0" smtClean="0">
                          <a:solidFill>
                            <a:srgbClr val="FF0000"/>
                          </a:solidFill>
                        </a:rPr>
                        <a:t>Volume of EN formula/24 </a:t>
                      </a:r>
                      <a:r>
                        <a:rPr lang="en-US" sz="1600" dirty="0" err="1" smtClean="0">
                          <a:solidFill>
                            <a:srgbClr val="FF0000"/>
                          </a:solidFill>
                        </a:rPr>
                        <a:t>hrs</a:t>
                      </a:r>
                      <a:endParaRPr lang="en-US" sz="1600" dirty="0">
                        <a:solidFill>
                          <a:srgbClr val="FF0000"/>
                        </a:solidFill>
                      </a:endParaRPr>
                    </a:p>
                  </a:txBody>
                  <a:tcPr/>
                </a:tc>
                <a:tc>
                  <a:txBody>
                    <a:bodyPr/>
                    <a:lstStyle/>
                    <a:p>
                      <a:r>
                        <a:rPr lang="en-US" sz="1600" dirty="0" smtClean="0">
                          <a:solidFill>
                            <a:srgbClr val="FF0000"/>
                          </a:solidFill>
                        </a:rPr>
                        <a:t>1500 ml/24 </a:t>
                      </a:r>
                      <a:r>
                        <a:rPr lang="en-US" sz="1600" dirty="0" err="1" smtClean="0">
                          <a:solidFill>
                            <a:srgbClr val="FF0000"/>
                          </a:solidFill>
                        </a:rPr>
                        <a:t>hr</a:t>
                      </a:r>
                      <a:r>
                        <a:rPr lang="en-US" sz="1600" dirty="0" smtClean="0">
                          <a:solidFill>
                            <a:srgbClr val="FF0000"/>
                          </a:solidFill>
                        </a:rPr>
                        <a:t> = 62.5</a:t>
                      </a:r>
                      <a:r>
                        <a:rPr lang="en-US" sz="1600" baseline="0" dirty="0" smtClean="0">
                          <a:solidFill>
                            <a:srgbClr val="FF0000"/>
                          </a:solidFill>
                        </a:rPr>
                        <a:t> ml/</a:t>
                      </a:r>
                      <a:r>
                        <a:rPr lang="en-US" sz="1600" baseline="0" dirty="0" err="1" smtClean="0">
                          <a:solidFill>
                            <a:srgbClr val="FF0000"/>
                          </a:solidFill>
                        </a:rPr>
                        <a:t>hr</a:t>
                      </a:r>
                      <a:r>
                        <a:rPr lang="en-US" sz="1600" baseline="0" dirty="0" smtClean="0">
                          <a:solidFill>
                            <a:srgbClr val="FF0000"/>
                          </a:solidFill>
                        </a:rPr>
                        <a:t> </a:t>
                      </a:r>
                      <a:endParaRPr lang="en-US" sz="1600" dirty="0">
                        <a:solidFill>
                          <a:srgbClr val="FF0000"/>
                        </a:solidFill>
                      </a:endParaRPr>
                    </a:p>
                  </a:txBody>
                  <a:tcPr/>
                </a:tc>
              </a:tr>
              <a:tr h="1513490">
                <a:tc>
                  <a:txBody>
                    <a:bodyPr/>
                    <a:lstStyle/>
                    <a:p>
                      <a:r>
                        <a:rPr lang="en-US" sz="1600" dirty="0" smtClean="0">
                          <a:solidFill>
                            <a:srgbClr val="FF0000"/>
                          </a:solidFill>
                        </a:rPr>
                        <a:t>Ensure</a:t>
                      </a:r>
                      <a:r>
                        <a:rPr lang="en-US" sz="1600" baseline="0" dirty="0" smtClean="0">
                          <a:solidFill>
                            <a:srgbClr val="FF0000"/>
                          </a:solidFill>
                        </a:rPr>
                        <a:t> protein needs are met (in grams per kilogram)</a:t>
                      </a:r>
                      <a:endParaRPr lang="en-US" sz="1600" dirty="0">
                        <a:solidFill>
                          <a:srgbClr val="FF0000"/>
                        </a:solidFill>
                      </a:endParaRPr>
                    </a:p>
                  </a:txBody>
                  <a:tcPr/>
                </a:tc>
                <a:tc>
                  <a:txBody>
                    <a:bodyPr/>
                    <a:lstStyle/>
                    <a:p>
                      <a:r>
                        <a:rPr lang="en-US" sz="1600" dirty="0" smtClean="0">
                          <a:solidFill>
                            <a:srgbClr val="FF0000"/>
                          </a:solidFill>
                        </a:rPr>
                        <a:t>Read the label</a:t>
                      </a:r>
                      <a:r>
                        <a:rPr lang="en-US" sz="1600" baseline="0" dirty="0" smtClean="0">
                          <a:solidFill>
                            <a:srgbClr val="FF0000"/>
                          </a:solidFill>
                        </a:rPr>
                        <a:t> to determine protein amount in formula</a:t>
                      </a:r>
                      <a:endParaRPr lang="en-US" sz="1600" dirty="0">
                        <a:solidFill>
                          <a:srgbClr val="FF0000"/>
                        </a:solidFill>
                      </a:endParaRPr>
                    </a:p>
                  </a:txBody>
                  <a:tcPr/>
                </a:tc>
                <a:tc>
                  <a:txBody>
                    <a:bodyPr/>
                    <a:lstStyle/>
                    <a:p>
                      <a:r>
                        <a:rPr lang="en-US" sz="1600" dirty="0" err="1" smtClean="0">
                          <a:solidFill>
                            <a:srgbClr val="FF0000"/>
                          </a:solidFill>
                        </a:rPr>
                        <a:t>TempleCal</a:t>
                      </a:r>
                      <a:r>
                        <a:rPr lang="en-US" sz="1600" baseline="0" dirty="0" smtClean="0">
                          <a:solidFill>
                            <a:srgbClr val="FF0000"/>
                          </a:solidFill>
                        </a:rPr>
                        <a:t> provides 45 g of protein per liter, so 1500 ml = 67.5 grams of protein;                   divide 67.5 g by 60 kg bodyweight and patient is getting 1.1 grams per kg</a:t>
                      </a:r>
                      <a:endParaRPr lang="en-US" sz="1600" dirty="0">
                        <a:solidFill>
                          <a:srgbClr val="FF0000"/>
                        </a:solidFill>
                      </a:endParaRPr>
                    </a:p>
                  </a:txBody>
                  <a:tcPr/>
                </a:tc>
              </a:tr>
              <a:tr h="1513490">
                <a:tc>
                  <a:txBody>
                    <a:bodyPr/>
                    <a:lstStyle/>
                    <a:p>
                      <a:r>
                        <a:rPr lang="en-US" sz="1600" dirty="0" smtClean="0">
                          <a:solidFill>
                            <a:srgbClr val="FF0000"/>
                          </a:solidFill>
                        </a:rPr>
                        <a:t>Make sure patient gets 1 ml of</a:t>
                      </a:r>
                      <a:r>
                        <a:rPr lang="en-US" sz="1600" baseline="0" dirty="0" smtClean="0">
                          <a:solidFill>
                            <a:srgbClr val="FF0000"/>
                          </a:solidFill>
                        </a:rPr>
                        <a:t> water for each calorie</a:t>
                      </a:r>
                      <a:endParaRPr lang="en-US" sz="1600"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Read the label</a:t>
                      </a:r>
                      <a:r>
                        <a:rPr lang="en-US" sz="1600" baseline="0" dirty="0" smtClean="0">
                          <a:solidFill>
                            <a:srgbClr val="FF0000"/>
                          </a:solidFill>
                        </a:rPr>
                        <a:t> to determine water amount in formula</a:t>
                      </a:r>
                      <a:endParaRPr lang="en-US" sz="1600" dirty="0" smtClean="0">
                        <a:solidFill>
                          <a:srgbClr val="FF0000"/>
                        </a:solidFill>
                      </a:endParaRPr>
                    </a:p>
                    <a:p>
                      <a:endParaRPr lang="en-US" sz="1600" dirty="0">
                        <a:solidFill>
                          <a:srgbClr val="FF0000"/>
                        </a:solidFill>
                      </a:endParaRPr>
                    </a:p>
                  </a:txBody>
                  <a:tcPr/>
                </a:tc>
                <a:tc>
                  <a:txBody>
                    <a:bodyPr/>
                    <a:lstStyle/>
                    <a:p>
                      <a:r>
                        <a:rPr lang="en-US" sz="1600" dirty="0" err="1" smtClean="0">
                          <a:solidFill>
                            <a:srgbClr val="FF0000"/>
                          </a:solidFill>
                        </a:rPr>
                        <a:t>TempleCal</a:t>
                      </a:r>
                      <a:r>
                        <a:rPr lang="en-US" sz="1600" baseline="0" dirty="0" smtClean="0">
                          <a:solidFill>
                            <a:srgbClr val="FF0000"/>
                          </a:solidFill>
                        </a:rPr>
                        <a:t> has 830 ml of water per liter; 1500 ml </a:t>
                      </a:r>
                      <a:r>
                        <a:rPr lang="en-US" sz="1600" baseline="0" dirty="0" err="1" smtClean="0">
                          <a:solidFill>
                            <a:srgbClr val="FF0000"/>
                          </a:solidFill>
                        </a:rPr>
                        <a:t>TempleCal</a:t>
                      </a:r>
                      <a:r>
                        <a:rPr lang="en-US" sz="1600" baseline="0" dirty="0" smtClean="0">
                          <a:solidFill>
                            <a:srgbClr val="FF0000"/>
                          </a:solidFill>
                        </a:rPr>
                        <a:t> = 1215 ml of water.  Patient needs total 1500 ml of water, so need 250-300 ml additional water divided as q6h flushes</a:t>
                      </a:r>
                      <a:endParaRPr lang="en-US" sz="1600" dirty="0">
                        <a:solidFill>
                          <a:srgbClr val="FF0000"/>
                        </a:solidFill>
                      </a:endParaRPr>
                    </a:p>
                  </a:txBody>
                  <a:tcPr/>
                </a:tc>
              </a:tr>
            </a:tbl>
          </a:graphicData>
        </a:graphic>
      </p:graphicFrame>
      <p:sp>
        <p:nvSpPr>
          <p:cNvPr id="6" name="Footer Placeholder 5"/>
          <p:cNvSpPr>
            <a:spLocks noGrp="1"/>
          </p:cNvSpPr>
          <p:nvPr>
            <p:ph type="ftr" sz="quarter" idx="11"/>
          </p:nvPr>
        </p:nvSpPr>
        <p:spPr>
          <a:xfrm>
            <a:off x="3200400" y="6324600"/>
            <a:ext cx="2895600" cy="365125"/>
          </a:xfrm>
        </p:spPr>
        <p:txBody>
          <a:bodyPr/>
          <a:lstStyle/>
          <a:p>
            <a:r>
              <a:rPr lang="en-US" smtClean="0"/>
              <a:t>Lawrence Carey, PharmD - TUSP 2014</a:t>
            </a:r>
            <a:endParaRPr lang="en-US"/>
          </a:p>
        </p:txBody>
      </p:sp>
      <p:sp>
        <p:nvSpPr>
          <p:cNvPr id="5" name="Slide Number Placeholder 4"/>
          <p:cNvSpPr>
            <a:spLocks noGrp="1"/>
          </p:cNvSpPr>
          <p:nvPr>
            <p:ph type="sldNum" sz="quarter" idx="12"/>
          </p:nvPr>
        </p:nvSpPr>
        <p:spPr/>
        <p:txBody>
          <a:bodyPr/>
          <a:lstStyle/>
          <a:p>
            <a:fld id="{071E6EE5-27B8-4630-8F7E-7016F5226738}" type="slidenum">
              <a:rPr lang="en-US" smtClean="0"/>
              <a:pPr/>
              <a:t>45</a:t>
            </a:fld>
            <a:endParaRPr lang="en-US"/>
          </a:p>
        </p:txBody>
      </p:sp>
      <p:sp>
        <p:nvSpPr>
          <p:cNvPr id="3" name="5-Point Star 2"/>
          <p:cNvSpPr/>
          <p:nvPr/>
        </p:nvSpPr>
        <p:spPr>
          <a:xfrm>
            <a:off x="-914400" y="457200"/>
            <a:ext cx="914400" cy="8382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1005098"/>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229600" cy="1143000"/>
          </a:xfrm>
        </p:spPr>
        <p:txBody>
          <a:bodyPr/>
          <a:lstStyle/>
          <a:p>
            <a:pPr algn="l"/>
            <a:r>
              <a:rPr lang="en-US" dirty="0" smtClean="0"/>
              <a:t>Enteral Formula Categories</a:t>
            </a:r>
            <a:endParaRPr lang="en-US" dirty="0"/>
          </a:p>
        </p:txBody>
      </p:sp>
      <p:sp>
        <p:nvSpPr>
          <p:cNvPr id="3" name="Content Placeholder 2"/>
          <p:cNvSpPr>
            <a:spLocks noGrp="1"/>
          </p:cNvSpPr>
          <p:nvPr>
            <p:ph idx="1"/>
          </p:nvPr>
        </p:nvSpPr>
        <p:spPr/>
        <p:txBody>
          <a:bodyPr>
            <a:normAutofit fontScale="92500"/>
          </a:bodyPr>
          <a:lstStyle/>
          <a:p>
            <a:r>
              <a:rPr lang="en-US" dirty="0" smtClean="0"/>
              <a:t>Over 100 formulas commercially available</a:t>
            </a:r>
          </a:p>
          <a:p>
            <a:r>
              <a:rPr lang="en-US" dirty="0" smtClean="0"/>
              <a:t>Polymeric formulas most common</a:t>
            </a:r>
          </a:p>
          <a:p>
            <a:pPr lvl="1"/>
            <a:r>
              <a:rPr lang="en-US" dirty="0" smtClean="0"/>
              <a:t>Intact protein (as AAs), carbohydrates (as dextrose), and fat (as lipids)</a:t>
            </a:r>
          </a:p>
          <a:p>
            <a:pPr lvl="1"/>
            <a:r>
              <a:rPr lang="en-US" dirty="0" smtClean="0"/>
              <a:t>Require a functional GIT for digestion and absorption</a:t>
            </a:r>
          </a:p>
          <a:p>
            <a:r>
              <a:rPr lang="en-US" dirty="0" smtClean="0"/>
              <a:t>Monomeric (a/k/a monomeric or predigested) formulas</a:t>
            </a:r>
          </a:p>
          <a:p>
            <a:pPr lvl="1"/>
            <a:r>
              <a:rPr lang="en-US" dirty="0" smtClean="0"/>
              <a:t>Partially hydrolyzed protein, carbohydrate, fat</a:t>
            </a:r>
          </a:p>
          <a:p>
            <a:pPr lvl="1"/>
            <a:r>
              <a:rPr lang="en-US" dirty="0" smtClean="0"/>
              <a:t>Require less digestive and absorptive capability</a:t>
            </a:r>
          </a:p>
        </p:txBody>
      </p:sp>
      <p:sp>
        <p:nvSpPr>
          <p:cNvPr id="6" name="Footer Placeholder 5"/>
          <p:cNvSpPr>
            <a:spLocks noGrp="1"/>
          </p:cNvSpPr>
          <p:nvPr>
            <p:ph type="ftr" sz="quarter" idx="11"/>
          </p:nvPr>
        </p:nvSpPr>
        <p:spPr/>
        <p:txBody>
          <a:bodyPr/>
          <a:lstStyle/>
          <a:p>
            <a:r>
              <a:rPr lang="en-US" smtClean="0"/>
              <a:t>Lawrence Carey, PharmD - TUSP 2014</a:t>
            </a:r>
            <a:endParaRPr lang="en-US"/>
          </a:p>
        </p:txBody>
      </p:sp>
      <p:sp>
        <p:nvSpPr>
          <p:cNvPr id="5" name="Slide Number Placeholder 4"/>
          <p:cNvSpPr>
            <a:spLocks noGrp="1"/>
          </p:cNvSpPr>
          <p:nvPr>
            <p:ph type="sldNum" sz="quarter" idx="12"/>
          </p:nvPr>
        </p:nvSpPr>
        <p:spPr/>
        <p:txBody>
          <a:bodyPr/>
          <a:lstStyle/>
          <a:p>
            <a:fld id="{071E6EE5-27B8-4630-8F7E-7016F5226738}" type="slidenum">
              <a:rPr lang="en-US" smtClean="0"/>
              <a:pPr/>
              <a:t>46</a:t>
            </a:fld>
            <a:endParaRPr lang="en-US"/>
          </a:p>
        </p:txBody>
      </p:sp>
      <p:sp>
        <p:nvSpPr>
          <p:cNvPr id="4" name="TextBox 3"/>
          <p:cNvSpPr txBox="1"/>
          <p:nvPr/>
        </p:nvSpPr>
        <p:spPr>
          <a:xfrm>
            <a:off x="4724400" y="0"/>
            <a:ext cx="4446951" cy="646331"/>
          </a:xfrm>
          <a:prstGeom prst="rect">
            <a:avLst/>
          </a:prstGeom>
          <a:noFill/>
        </p:spPr>
        <p:txBody>
          <a:bodyPr wrap="none" rtlCol="0">
            <a:spAutoFit/>
          </a:bodyPr>
          <a:lstStyle/>
          <a:p>
            <a:r>
              <a:rPr lang="en-US" i="1" dirty="0" smtClean="0"/>
              <a:t>Polymeric: not broken down food</a:t>
            </a:r>
          </a:p>
          <a:p>
            <a:r>
              <a:rPr lang="en-US" i="1" dirty="0" smtClean="0"/>
              <a:t>Monomeric: broken down food to monomers</a:t>
            </a:r>
            <a:endParaRPr lang="en-US" i="1" dirty="0"/>
          </a:p>
        </p:txBody>
      </p:sp>
    </p:spTree>
    <p:extLst>
      <p:ext uri="{BB962C8B-B14F-4D97-AF65-F5344CB8AC3E}">
        <p14:creationId xmlns:p14="http://schemas.microsoft.com/office/powerpoint/2010/main" val="4012927331"/>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FF00"/>
                </a:solidFill>
              </a:rPr>
              <a:t>Formulations</a:t>
            </a:r>
            <a:endParaRPr lang="en-US" dirty="0">
              <a:solidFill>
                <a:srgbClr val="FFFF00"/>
              </a:solidFill>
            </a:endParaRPr>
          </a:p>
        </p:txBody>
      </p:sp>
      <p:sp>
        <p:nvSpPr>
          <p:cNvPr id="3" name="Content Placeholder 2"/>
          <p:cNvSpPr>
            <a:spLocks noGrp="1"/>
          </p:cNvSpPr>
          <p:nvPr>
            <p:ph sz="half" idx="1"/>
          </p:nvPr>
        </p:nvSpPr>
        <p:spPr>
          <a:xfrm>
            <a:off x="76200" y="1600200"/>
            <a:ext cx="4038600" cy="4525963"/>
          </a:xfrm>
        </p:spPr>
        <p:txBody>
          <a:bodyPr>
            <a:normAutofit lnSpcReduction="10000"/>
          </a:bodyPr>
          <a:lstStyle/>
          <a:p>
            <a:r>
              <a:rPr lang="en-US" dirty="0" smtClean="0"/>
              <a:t>When choosing a formula, look at several parameters:</a:t>
            </a:r>
          </a:p>
          <a:p>
            <a:pPr lvl="1"/>
            <a:r>
              <a:rPr lang="en-US" dirty="0" smtClean="0"/>
              <a:t>Caloric density</a:t>
            </a:r>
          </a:p>
          <a:p>
            <a:pPr lvl="2"/>
            <a:r>
              <a:rPr lang="en-US" dirty="0" smtClean="0"/>
              <a:t>Range from 1-2 kcal/ml</a:t>
            </a:r>
          </a:p>
          <a:p>
            <a:pPr lvl="1"/>
            <a:r>
              <a:rPr lang="en-US" dirty="0" smtClean="0"/>
              <a:t>Fiber content</a:t>
            </a:r>
          </a:p>
          <a:p>
            <a:pPr lvl="2"/>
            <a:r>
              <a:rPr lang="en-US" dirty="0" smtClean="0"/>
              <a:t>For constipated patients</a:t>
            </a:r>
          </a:p>
          <a:p>
            <a:pPr lvl="2"/>
            <a:r>
              <a:rPr lang="en-US" dirty="0" smtClean="0"/>
              <a:t>Cause gas/bloating</a:t>
            </a:r>
          </a:p>
          <a:p>
            <a:pPr lvl="1"/>
            <a:r>
              <a:rPr lang="en-US" dirty="0" smtClean="0"/>
              <a:t>Osmolality</a:t>
            </a:r>
          </a:p>
          <a:p>
            <a:pPr lvl="2"/>
            <a:r>
              <a:rPr lang="en-US" dirty="0" smtClean="0"/>
              <a:t>See higher </a:t>
            </a:r>
            <a:r>
              <a:rPr lang="en-US" dirty="0" err="1" smtClean="0"/>
              <a:t>osmos</a:t>
            </a:r>
            <a:r>
              <a:rPr lang="en-US" dirty="0" smtClean="0"/>
              <a:t> with higher kcal/ml formulas</a:t>
            </a:r>
          </a:p>
          <a:p>
            <a:pPr marL="457200" lvl="1" indent="0">
              <a:buNone/>
            </a:pPr>
            <a:endParaRPr lang="en-US" dirty="0"/>
          </a:p>
        </p:txBody>
      </p:sp>
      <p:sp>
        <p:nvSpPr>
          <p:cNvPr id="8" name="Content Placeholder 7"/>
          <p:cNvSpPr>
            <a:spLocks noGrp="1"/>
          </p:cNvSpPr>
          <p:nvPr>
            <p:ph sz="half" idx="2"/>
          </p:nvPr>
        </p:nvSpPr>
        <p:spPr>
          <a:xfrm>
            <a:off x="4267200" y="1600200"/>
            <a:ext cx="4724400" cy="4525963"/>
          </a:xfrm>
        </p:spPr>
        <p:txBody>
          <a:bodyPr>
            <a:normAutofit lnSpcReduction="10000"/>
          </a:bodyPr>
          <a:lstStyle/>
          <a:p>
            <a:r>
              <a:rPr lang="en-US" dirty="0" smtClean="0"/>
              <a:t>Disease-specific forms</a:t>
            </a:r>
          </a:p>
          <a:p>
            <a:pPr lvl="1"/>
            <a:r>
              <a:rPr lang="en-US" dirty="0" smtClean="0"/>
              <a:t>Renal: concentrated for fluid restriction; ↓PRO</a:t>
            </a:r>
          </a:p>
          <a:p>
            <a:pPr lvl="1"/>
            <a:r>
              <a:rPr lang="en-US" dirty="0" smtClean="0"/>
              <a:t>Respiratory: more fat, less carbs (↓ CO2 ?)</a:t>
            </a:r>
          </a:p>
          <a:p>
            <a:pPr lvl="1"/>
            <a:r>
              <a:rPr lang="en-US" dirty="0" smtClean="0"/>
              <a:t>DM: less carbs, more fiber</a:t>
            </a:r>
          </a:p>
          <a:p>
            <a:pPr lvl="1"/>
            <a:r>
              <a:rPr lang="en-US" dirty="0" smtClean="0">
                <a:solidFill>
                  <a:schemeClr val="tx1">
                    <a:lumMod val="65000"/>
                  </a:schemeClr>
                </a:solidFill>
              </a:rPr>
              <a:t>Hepatic: branched chain AAs (controversial)</a:t>
            </a:r>
          </a:p>
          <a:p>
            <a:pPr lvl="1"/>
            <a:r>
              <a:rPr lang="en-US" dirty="0" smtClean="0">
                <a:solidFill>
                  <a:schemeClr val="tx1">
                    <a:lumMod val="65000"/>
                  </a:schemeClr>
                </a:solidFill>
              </a:rPr>
              <a:t>“Stressed”: immunomodulators   (i.e., glutamine)</a:t>
            </a:r>
            <a:endParaRPr lang="en-US" dirty="0">
              <a:solidFill>
                <a:schemeClr val="tx1">
                  <a:lumMod val="65000"/>
                </a:schemeClr>
              </a:solidFill>
            </a:endParaRPr>
          </a:p>
        </p:txBody>
      </p:sp>
      <p:sp>
        <p:nvSpPr>
          <p:cNvPr id="6" name="Footer Placeholder 5"/>
          <p:cNvSpPr>
            <a:spLocks noGrp="1"/>
          </p:cNvSpPr>
          <p:nvPr>
            <p:ph type="ftr" sz="quarter" idx="11"/>
          </p:nvPr>
        </p:nvSpPr>
        <p:spPr/>
        <p:txBody>
          <a:bodyPr/>
          <a:lstStyle/>
          <a:p>
            <a:r>
              <a:rPr lang="en-US" smtClean="0"/>
              <a:t>Lawrence Carey, PharmD - TUSP 2014</a:t>
            </a:r>
            <a:endParaRPr lang="en-US"/>
          </a:p>
        </p:txBody>
      </p:sp>
      <p:sp>
        <p:nvSpPr>
          <p:cNvPr id="7" name="Slide Number Placeholder 6"/>
          <p:cNvSpPr>
            <a:spLocks noGrp="1"/>
          </p:cNvSpPr>
          <p:nvPr>
            <p:ph type="sldNum" sz="quarter" idx="12"/>
          </p:nvPr>
        </p:nvSpPr>
        <p:spPr/>
        <p:txBody>
          <a:bodyPr/>
          <a:lstStyle/>
          <a:p>
            <a:fld id="{071E6EE5-27B8-4630-8F7E-7016F5226738}" type="slidenum">
              <a:rPr lang="en-US" smtClean="0"/>
              <a:pPr/>
              <a:t>47</a:t>
            </a:fld>
            <a:endParaRPr lang="en-US"/>
          </a:p>
        </p:txBody>
      </p:sp>
      <p:sp>
        <p:nvSpPr>
          <p:cNvPr id="4" name="TextBox 3"/>
          <p:cNvSpPr txBox="1"/>
          <p:nvPr/>
        </p:nvSpPr>
        <p:spPr>
          <a:xfrm>
            <a:off x="5638800" y="228600"/>
            <a:ext cx="3129144" cy="646331"/>
          </a:xfrm>
          <a:prstGeom prst="rect">
            <a:avLst/>
          </a:prstGeom>
          <a:noFill/>
        </p:spPr>
        <p:txBody>
          <a:bodyPr wrap="none" rtlCol="0">
            <a:spAutoFit/>
          </a:bodyPr>
          <a:lstStyle/>
          <a:p>
            <a:r>
              <a:rPr lang="en-US" i="1" dirty="0" smtClean="0"/>
              <a:t>Respiratory:</a:t>
            </a:r>
          </a:p>
          <a:p>
            <a:r>
              <a:rPr lang="en-US" i="1" dirty="0" smtClean="0"/>
              <a:t>Break down carbs, release CO2</a:t>
            </a:r>
            <a:endParaRPr lang="en-US" i="1" dirty="0"/>
          </a:p>
        </p:txBody>
      </p:sp>
    </p:spTree>
    <p:extLst>
      <p:ext uri="{BB962C8B-B14F-4D97-AF65-F5344CB8AC3E}">
        <p14:creationId xmlns:p14="http://schemas.microsoft.com/office/powerpoint/2010/main" val="180075030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Classes of Enteral Formulas</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lgn="r">
              <a:buNone/>
            </a:pPr>
            <a:r>
              <a:rPr lang="en-US" sz="1700" dirty="0" err="1" smtClean="0"/>
              <a:t>Kumpf</a:t>
            </a:r>
            <a:r>
              <a:rPr lang="en-US" sz="1700" dirty="0" smtClean="0"/>
              <a:t> VJ. In </a:t>
            </a:r>
            <a:r>
              <a:rPr lang="en-US" sz="1700" i="1" dirty="0" smtClean="0"/>
              <a:t>Pharmacotherapy</a:t>
            </a:r>
            <a:r>
              <a:rPr lang="en-US" sz="1700" dirty="0" smtClean="0"/>
              <a:t>, 8</a:t>
            </a:r>
            <a:r>
              <a:rPr lang="en-US" sz="1700" baseline="30000" dirty="0" smtClean="0"/>
              <a:t>th</a:t>
            </a:r>
            <a:r>
              <a:rPr lang="en-US" sz="1700" dirty="0" smtClean="0"/>
              <a:t> edition, 2011. </a:t>
            </a:r>
          </a:p>
          <a:p>
            <a:pPr marL="0" indent="0" algn="r">
              <a:buNone/>
            </a:pPr>
            <a:endParaRPr lang="en-US" dirty="0"/>
          </a:p>
        </p:txBody>
      </p:sp>
      <p:sp>
        <p:nvSpPr>
          <p:cNvPr id="6" name="Footer Placeholder 5"/>
          <p:cNvSpPr>
            <a:spLocks noGrp="1"/>
          </p:cNvSpPr>
          <p:nvPr>
            <p:ph type="ftr" sz="quarter" idx="11"/>
          </p:nvPr>
        </p:nvSpPr>
        <p:spPr/>
        <p:txBody>
          <a:bodyPr/>
          <a:lstStyle/>
          <a:p>
            <a:r>
              <a:rPr lang="en-US" smtClean="0"/>
              <a:t>Lawrence Carey, PharmD - TUSP 2014</a:t>
            </a:r>
            <a:endParaRPr lang="en-US"/>
          </a:p>
        </p:txBody>
      </p:sp>
      <p:pic>
        <p:nvPicPr>
          <p:cNvPr id="8" name="Picture 7" descr="Dip001_Fig_152-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026"/>
          <a:stretch/>
        </p:blipFill>
        <p:spPr bwMode="auto">
          <a:xfrm>
            <a:off x="1295400" y="1066799"/>
            <a:ext cx="6553200" cy="4561337"/>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071E6EE5-27B8-4630-8F7E-7016F5226738}" type="slidenum">
              <a:rPr lang="en-US" smtClean="0"/>
              <a:pPr/>
              <a:t>48</a:t>
            </a:fld>
            <a:endParaRPr lang="en-US"/>
          </a:p>
        </p:txBody>
      </p:sp>
    </p:spTree>
    <p:extLst>
      <p:ext uri="{BB962C8B-B14F-4D97-AF65-F5344CB8AC3E}">
        <p14:creationId xmlns:p14="http://schemas.microsoft.com/office/powerpoint/2010/main" val="1762799805"/>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Examples of EN Formulas</a:t>
            </a:r>
            <a:endParaRPr lang="en-US" dirty="0">
              <a:solidFill>
                <a:srgbClr val="FFFF00"/>
              </a:solidFill>
            </a:endParaRPr>
          </a:p>
        </p:txBody>
      </p:sp>
      <p:sp>
        <p:nvSpPr>
          <p:cNvPr id="3" name="Content Placeholder 2"/>
          <p:cNvSpPr>
            <a:spLocks noGrp="1"/>
          </p:cNvSpPr>
          <p:nvPr>
            <p:ph sz="half"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lgn="r">
              <a:buNone/>
            </a:pPr>
            <a:r>
              <a:rPr lang="en-US" sz="1600" dirty="0" smtClean="0"/>
              <a:t>Rollins CJ, </a:t>
            </a:r>
            <a:r>
              <a:rPr lang="en-US" sz="1600" dirty="0" err="1" smtClean="0"/>
              <a:t>Baggs</a:t>
            </a:r>
            <a:r>
              <a:rPr lang="en-US" sz="1600" dirty="0" smtClean="0"/>
              <a:t> JH. In </a:t>
            </a:r>
            <a:r>
              <a:rPr lang="en-US" sz="1600" i="1" dirty="0" smtClean="0"/>
              <a:t>Applied Therapeutics</a:t>
            </a:r>
            <a:r>
              <a:rPr lang="en-US" sz="1600" dirty="0" smtClean="0"/>
              <a:t>, 10th edition, 2013.</a:t>
            </a:r>
            <a:endParaRPr lang="en-US" sz="1600" dirty="0"/>
          </a:p>
        </p:txBody>
      </p:sp>
      <p:pic>
        <p:nvPicPr>
          <p:cNvPr id="10" name="Picture 4"/>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t="1440"/>
          <a:stretch>
            <a:fillRect/>
          </a:stretch>
        </p:blipFill>
        <p:spPr bwMode="auto">
          <a:xfrm>
            <a:off x="4572000" y="1937969"/>
            <a:ext cx="4038600" cy="256933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11"/>
          </p:nvPr>
        </p:nvSpPr>
        <p:spPr/>
        <p:txBody>
          <a:bodyPr/>
          <a:lstStyle/>
          <a:p>
            <a:r>
              <a:rPr lang="en-US" smtClean="0"/>
              <a:t>Lawrence Carey, PharmD - TUSP 2014</a:t>
            </a:r>
            <a:endParaRPr lang="en-US"/>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1600200"/>
            <a:ext cx="3771216" cy="3244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12"/>
          </p:nvPr>
        </p:nvSpPr>
        <p:spPr/>
        <p:txBody>
          <a:bodyPr/>
          <a:lstStyle/>
          <a:p>
            <a:fld id="{071E6EE5-27B8-4630-8F7E-7016F5226738}" type="slidenum">
              <a:rPr lang="en-US" smtClean="0"/>
              <a:pPr/>
              <a:t>49</a:t>
            </a:fld>
            <a:endParaRPr lang="en-US"/>
          </a:p>
        </p:txBody>
      </p:sp>
    </p:spTree>
    <p:extLst>
      <p:ext uri="{BB962C8B-B14F-4D97-AF65-F5344CB8AC3E}">
        <p14:creationId xmlns:p14="http://schemas.microsoft.com/office/powerpoint/2010/main" val="247140527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219200" y="381000"/>
            <a:ext cx="7162800" cy="944562"/>
          </a:xfrm>
        </p:spPr>
        <p:txBody>
          <a:bodyPr>
            <a:normAutofit fontScale="90000"/>
          </a:bodyPr>
          <a:lstStyle/>
          <a:p>
            <a:pPr eaLnBrk="1" hangingPunct="1"/>
            <a:r>
              <a:rPr lang="en-US" sz="4600" dirty="0" smtClean="0">
                <a:solidFill>
                  <a:srgbClr val="FFFF00"/>
                </a:solidFill>
              </a:rPr>
              <a:t>Nutrient Requirements: Calories</a:t>
            </a:r>
          </a:p>
        </p:txBody>
      </p:sp>
      <p:sp>
        <p:nvSpPr>
          <p:cNvPr id="26627" name="Rectangle 3"/>
          <p:cNvSpPr>
            <a:spLocks noGrp="1" noChangeArrowheads="1"/>
          </p:cNvSpPr>
          <p:nvPr>
            <p:ph type="body" sz="half" idx="1"/>
          </p:nvPr>
        </p:nvSpPr>
        <p:spPr>
          <a:xfrm>
            <a:off x="457200" y="1447800"/>
            <a:ext cx="7848600" cy="5029200"/>
          </a:xfrm>
        </p:spPr>
        <p:txBody>
          <a:bodyPr/>
          <a:lstStyle/>
          <a:p>
            <a:pPr eaLnBrk="1" hangingPunct="1"/>
            <a:endParaRPr lang="en-US" sz="2800" dirty="0" smtClean="0"/>
          </a:p>
        </p:txBody>
      </p:sp>
      <p:graphicFrame>
        <p:nvGraphicFramePr>
          <p:cNvPr id="73773" name="Group 45"/>
          <p:cNvGraphicFramePr>
            <a:graphicFrameLocks noGrp="1"/>
          </p:cNvGraphicFramePr>
          <p:nvPr>
            <p:ph sz="half" idx="2"/>
            <p:extLst>
              <p:ext uri="{D42A27DB-BD31-4B8C-83A1-F6EECF244321}">
                <p14:modId xmlns:p14="http://schemas.microsoft.com/office/powerpoint/2010/main" val="3794943887"/>
              </p:ext>
            </p:extLst>
          </p:nvPr>
        </p:nvGraphicFramePr>
        <p:xfrm>
          <a:off x="228600" y="2133600"/>
          <a:ext cx="8763000" cy="3505203"/>
        </p:xfrm>
        <a:graphic>
          <a:graphicData uri="http://schemas.openxmlformats.org/drawingml/2006/table">
            <a:tbl>
              <a:tblPr/>
              <a:tblGrid>
                <a:gridCol w="6142038"/>
                <a:gridCol w="2620962"/>
              </a:tblGrid>
              <a:tr h="579438">
                <a:tc gridSpan="2">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400" b="1" i="0" u="none" strike="noStrike" cap="none" normalizeH="0" baseline="0" dirty="0" smtClean="0">
                          <a:ln>
                            <a:noFill/>
                          </a:ln>
                          <a:solidFill>
                            <a:srgbClr val="000000"/>
                          </a:solidFill>
                          <a:effectLst/>
                          <a:latin typeface="+mn-lt"/>
                        </a:rPr>
                        <a:t>Estimate by kcals/kg/day</a:t>
                      </a:r>
                      <a:r>
                        <a:rPr kumimoji="0" lang="en-US" sz="2200" b="0" i="0" u="none" strike="noStrike" cap="none" normalizeH="0" baseline="0" dirty="0" smtClean="0">
                          <a:ln>
                            <a:noFill/>
                          </a:ln>
                          <a:solidFill>
                            <a:srgbClr val="000000"/>
                          </a:solidFill>
                          <a:effectLst/>
                          <a:latin typeface="+mn-lt"/>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66"/>
                    </a:solidFill>
                  </a:tcPr>
                </a:tc>
                <a:tc hMerge="1">
                  <a:txBody>
                    <a:bodyPr/>
                    <a:lstStyle/>
                    <a:p>
                      <a:endParaRPr lang="en-US"/>
                    </a:p>
                  </a:txBody>
                  <a:tcPr/>
                </a:tc>
              </a:tr>
              <a:tr h="488950">
                <a:tc>
                  <a:txBody>
                    <a:bodyPr/>
                    <a:lstStyle/>
                    <a:p>
                      <a:pPr marL="0" marR="0" lvl="0" indent="0" algn="l"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400" b="0" i="0" u="none" strike="noStrike" cap="none" normalizeH="0" baseline="0" dirty="0" smtClean="0">
                          <a:ln>
                            <a:noFill/>
                          </a:ln>
                          <a:solidFill>
                            <a:schemeClr val="bg1"/>
                          </a:solidFill>
                          <a:effectLst/>
                          <a:latin typeface="+mn-lt"/>
                        </a:rPr>
                        <a:t>Basal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300" b="0" i="0" u="none" strike="noStrike" cap="none" normalizeH="0" baseline="0" smtClean="0">
                          <a:ln>
                            <a:noFill/>
                          </a:ln>
                          <a:solidFill>
                            <a:schemeClr val="bg1"/>
                          </a:solidFill>
                          <a:effectLst/>
                          <a:latin typeface="+mn-lt"/>
                        </a:rPr>
                        <a:t>20-25 kcal/kg/day</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487363">
                <a:tc>
                  <a:txBody>
                    <a:bodyPr/>
                    <a:lstStyle/>
                    <a:p>
                      <a:pPr marL="0" marR="0" lvl="0" indent="0" algn="l"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400" b="0" i="0" u="none" strike="noStrike" cap="none" normalizeH="0" baseline="0" dirty="0" smtClean="0">
                          <a:ln>
                            <a:noFill/>
                          </a:ln>
                          <a:solidFill>
                            <a:schemeClr val="bg1"/>
                          </a:solidFill>
                          <a:effectLst/>
                          <a:latin typeface="+mn-lt"/>
                        </a:rPr>
                        <a:t>Healthy, normal nutritional status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300" b="0" i="0" u="none" strike="noStrike" cap="none" normalizeH="0" baseline="0" smtClean="0">
                          <a:ln>
                            <a:noFill/>
                          </a:ln>
                          <a:solidFill>
                            <a:schemeClr val="bg1"/>
                          </a:solidFill>
                          <a:effectLst/>
                          <a:latin typeface="+mn-lt"/>
                        </a:rPr>
                        <a:t>25 kcal/kg/day</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487363">
                <a:tc>
                  <a:txBody>
                    <a:bodyPr/>
                    <a:lstStyle/>
                    <a:p>
                      <a:pPr marL="0" marR="0" lvl="0" indent="0" algn="l"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400" b="0" i="0" u="none" strike="noStrike" cap="none" normalizeH="0" baseline="0" dirty="0" smtClean="0">
                          <a:ln>
                            <a:noFill/>
                          </a:ln>
                          <a:solidFill>
                            <a:schemeClr val="bg1"/>
                          </a:solidFill>
                          <a:effectLst/>
                          <a:latin typeface="+mn-lt"/>
                        </a:rPr>
                        <a:t>Malnourished, mild metabolic stress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300" b="0" i="0" u="none" strike="noStrike" cap="none" normalizeH="0" baseline="0" dirty="0" smtClean="0">
                          <a:ln>
                            <a:noFill/>
                          </a:ln>
                          <a:solidFill>
                            <a:schemeClr val="bg1"/>
                          </a:solidFill>
                          <a:effectLst/>
                          <a:latin typeface="+mn-lt"/>
                        </a:rPr>
                        <a:t>28 kcal/kg/day</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487363">
                <a:tc>
                  <a:txBody>
                    <a:bodyPr/>
                    <a:lstStyle/>
                    <a:p>
                      <a:pPr marL="0" marR="0" lvl="0" indent="0" algn="l"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400" b="0" i="0" u="none" strike="noStrike" cap="none" normalizeH="0" baseline="0" dirty="0" smtClean="0">
                          <a:ln>
                            <a:noFill/>
                          </a:ln>
                          <a:solidFill>
                            <a:schemeClr val="bg1"/>
                          </a:solidFill>
                          <a:effectLst/>
                          <a:latin typeface="+mn-lt"/>
                        </a:rPr>
                        <a:t>Malnourished, moderate metabolic stress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300" b="0" i="0" u="none" strike="noStrike" cap="none" normalizeH="0" baseline="0" dirty="0" smtClean="0">
                          <a:ln>
                            <a:noFill/>
                          </a:ln>
                          <a:solidFill>
                            <a:schemeClr val="bg1"/>
                          </a:solidFill>
                          <a:effectLst/>
                          <a:latin typeface="+mn-lt"/>
                        </a:rPr>
                        <a:t>30 kcal/kg/day</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487363">
                <a:tc>
                  <a:txBody>
                    <a:bodyPr/>
                    <a:lstStyle/>
                    <a:p>
                      <a:pPr marL="0" marR="0" lvl="0" indent="0" algn="l"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400" b="0" i="0" u="none" strike="noStrike" cap="none" normalizeH="0" baseline="0" dirty="0" smtClean="0">
                          <a:ln>
                            <a:noFill/>
                          </a:ln>
                          <a:solidFill>
                            <a:schemeClr val="bg1"/>
                          </a:solidFill>
                          <a:effectLst/>
                          <a:latin typeface="+mn-lt"/>
                        </a:rPr>
                        <a:t>Critically ill, </a:t>
                      </a:r>
                      <a:r>
                        <a:rPr kumimoji="0" lang="en-US" sz="2400" b="0" i="0" u="none" strike="noStrike" cap="none" normalizeH="0" baseline="0" dirty="0" err="1" smtClean="0">
                          <a:ln>
                            <a:noFill/>
                          </a:ln>
                          <a:solidFill>
                            <a:schemeClr val="bg1"/>
                          </a:solidFill>
                          <a:effectLst/>
                          <a:latin typeface="+mn-lt"/>
                        </a:rPr>
                        <a:t>hypermetabolic</a:t>
                      </a:r>
                      <a:endParaRPr kumimoji="0" lang="en-US" sz="2400" b="0" i="0" u="none" strike="noStrike" cap="none" normalizeH="0" baseline="0" dirty="0" smtClean="0">
                        <a:ln>
                          <a:noFill/>
                        </a:ln>
                        <a:solidFill>
                          <a:schemeClr val="bg1"/>
                        </a:solidFill>
                        <a:effectLst/>
                        <a:latin typeface="+mn-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300" b="0" i="0" u="none" strike="noStrike" cap="none" normalizeH="0" baseline="0" dirty="0" smtClean="0">
                          <a:ln>
                            <a:noFill/>
                          </a:ln>
                          <a:solidFill>
                            <a:schemeClr val="bg1"/>
                          </a:solidFill>
                          <a:effectLst/>
                          <a:latin typeface="+mn-lt"/>
                        </a:rPr>
                        <a:t>30-35 kcal/kg/day</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487363">
                <a:tc>
                  <a:txBody>
                    <a:bodyPr/>
                    <a:lstStyle/>
                    <a:p>
                      <a:pPr marL="0" marR="0" lvl="0" indent="0" algn="l"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400" b="0" i="0" u="none" strike="noStrike" cap="none" normalizeH="0" baseline="0" smtClean="0">
                          <a:ln>
                            <a:noFill/>
                          </a:ln>
                          <a:solidFill>
                            <a:schemeClr val="bg1"/>
                          </a:solidFill>
                          <a:effectLst/>
                          <a:latin typeface="+mn-lt"/>
                        </a:rPr>
                        <a:t>Major burn injury</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300" b="0" i="0" u="none" strike="noStrike" cap="none" normalizeH="0" baseline="0" dirty="0" smtClean="0">
                          <a:ln>
                            <a:noFill/>
                          </a:ln>
                          <a:solidFill>
                            <a:schemeClr val="bg1"/>
                          </a:solidFill>
                          <a:effectLst/>
                          <a:latin typeface="+mn-lt"/>
                        </a:rPr>
                        <a:t>40 kcal/kg/day</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bl>
          </a:graphicData>
        </a:graphic>
      </p:graphicFrame>
      <p:sp>
        <p:nvSpPr>
          <p:cNvPr id="26653" name="Text Box 46"/>
          <p:cNvSpPr txBox="1">
            <a:spLocks noChangeArrowheads="1"/>
          </p:cNvSpPr>
          <p:nvPr/>
        </p:nvSpPr>
        <p:spPr bwMode="auto">
          <a:xfrm>
            <a:off x="0" y="6461125"/>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1000" dirty="0"/>
              <a:t>Rollins CJ. </a:t>
            </a:r>
            <a:r>
              <a:rPr lang="en-US" sz="1000" dirty="0" smtClean="0"/>
              <a:t>In Applied </a:t>
            </a:r>
            <a:r>
              <a:rPr lang="en-US" sz="1000" dirty="0"/>
              <a:t>Therapeutics: </a:t>
            </a:r>
            <a:r>
              <a:rPr lang="en-US" sz="1000" dirty="0" smtClean="0"/>
              <a:t>10</a:t>
            </a:r>
            <a:r>
              <a:rPr lang="en-US" sz="1000" baseline="30000" dirty="0" smtClean="0"/>
              <a:t>th</a:t>
            </a:r>
            <a:r>
              <a:rPr lang="en-US" sz="1000" dirty="0" smtClean="0"/>
              <a:t> Edition, 2013. </a:t>
            </a:r>
            <a:endParaRPr lang="en-US" sz="1000" dirty="0"/>
          </a:p>
        </p:txBody>
      </p:sp>
      <p:sp>
        <p:nvSpPr>
          <p:cNvPr id="26654" name="Text Box 47"/>
          <p:cNvSpPr txBox="1">
            <a:spLocks noChangeArrowheads="1"/>
          </p:cNvSpPr>
          <p:nvPr/>
        </p:nvSpPr>
        <p:spPr bwMode="auto">
          <a:xfrm>
            <a:off x="228600" y="6553200"/>
            <a:ext cx="891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1000" dirty="0"/>
              <a:t>A.S.P.E.N Board of Directors and the Clinical Guideline Task Force. Guidelines for the use of parenteral and enteral nutrition in adult and pediatric patients. </a:t>
            </a:r>
            <a:r>
              <a:rPr lang="en-US" sz="1000" i="1" dirty="0"/>
              <a:t>JPEN</a:t>
            </a:r>
            <a:r>
              <a:rPr lang="en-US" sz="1000" dirty="0"/>
              <a:t> 2002;26:9SA-12SA.</a:t>
            </a:r>
          </a:p>
        </p:txBody>
      </p:sp>
      <p:sp>
        <p:nvSpPr>
          <p:cNvPr id="26655" name="Text Box 48"/>
          <p:cNvSpPr txBox="1">
            <a:spLocks noChangeArrowheads="1"/>
          </p:cNvSpPr>
          <p:nvPr/>
        </p:nvSpPr>
        <p:spPr bwMode="auto">
          <a:xfrm>
            <a:off x="838200" y="5612243"/>
            <a:ext cx="7543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000" dirty="0">
                <a:latin typeface="+mn-lt"/>
              </a:rPr>
              <a:t>*If patient has BMI &gt; 30, adjusted body weight should be used</a:t>
            </a:r>
          </a:p>
        </p:txBody>
      </p:sp>
      <p:sp>
        <p:nvSpPr>
          <p:cNvPr id="8" name="Slide Number Placeholder 7"/>
          <p:cNvSpPr>
            <a:spLocks noGrp="1"/>
          </p:cNvSpPr>
          <p:nvPr>
            <p:ph type="sldNum" sz="quarter" idx="10"/>
          </p:nvPr>
        </p:nvSpPr>
        <p:spPr/>
        <p:txBody>
          <a:bodyPr/>
          <a:lstStyle/>
          <a:p>
            <a:pPr>
              <a:defRPr/>
            </a:pPr>
            <a:fld id="{EADADE5E-1B4B-43C1-A36F-A38500534DA4}" type="slidenum">
              <a:rPr lang="en-US" smtClean="0"/>
              <a:pPr>
                <a:defRPr/>
              </a:pPr>
              <a:t>5</a:t>
            </a:fld>
            <a:endParaRPr lang="en-US"/>
          </a:p>
        </p:txBody>
      </p:sp>
    </p:spTree>
    <p:custDataLst>
      <p:tags r:id="rId1"/>
    </p:custDataLst>
    <p:extLst>
      <p:ext uri="{BB962C8B-B14F-4D97-AF65-F5344CB8AC3E}">
        <p14:creationId xmlns:p14="http://schemas.microsoft.com/office/powerpoint/2010/main" val="2957589204"/>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Drug-Nutrient Issues</a:t>
            </a:r>
            <a:endParaRPr lang="en-US" dirty="0"/>
          </a:p>
        </p:txBody>
      </p:sp>
      <p:sp>
        <p:nvSpPr>
          <p:cNvPr id="3" name="Content Placeholder 2"/>
          <p:cNvSpPr>
            <a:spLocks noGrp="1"/>
          </p:cNvSpPr>
          <p:nvPr>
            <p:ph idx="1"/>
          </p:nvPr>
        </p:nvSpPr>
        <p:spPr/>
        <p:txBody>
          <a:bodyPr>
            <a:normAutofit/>
          </a:bodyPr>
          <a:lstStyle/>
          <a:p>
            <a:r>
              <a:rPr lang="en-US" dirty="0" smtClean="0"/>
              <a:t>Liquid dosage forms are preferred!!!</a:t>
            </a:r>
          </a:p>
          <a:p>
            <a:pPr lvl="1"/>
            <a:r>
              <a:rPr lang="en-US" dirty="0" smtClean="0"/>
              <a:t>Dilute with SW for irrigation prior to flushing </a:t>
            </a:r>
          </a:p>
          <a:p>
            <a:pPr lvl="1"/>
            <a:r>
              <a:rPr lang="en-US" dirty="0" smtClean="0"/>
              <a:t>Flush tube with 20 ml water before/after meds</a:t>
            </a:r>
          </a:p>
          <a:p>
            <a:pPr lvl="1"/>
            <a:r>
              <a:rPr lang="en-US" dirty="0" smtClean="0"/>
              <a:t>Acidic solutions are very likely to occlude tubes</a:t>
            </a:r>
          </a:p>
          <a:p>
            <a:r>
              <a:rPr lang="en-US" dirty="0" smtClean="0"/>
              <a:t>Solid dosage forms</a:t>
            </a:r>
          </a:p>
          <a:p>
            <a:pPr lvl="1"/>
            <a:r>
              <a:rPr lang="en-US" dirty="0" smtClean="0"/>
              <a:t>Must be crushed and mixed with water</a:t>
            </a:r>
          </a:p>
          <a:p>
            <a:pPr lvl="1"/>
            <a:r>
              <a:rPr lang="en-US" dirty="0" smtClean="0"/>
              <a:t>Capsules should be dissolved first </a:t>
            </a:r>
          </a:p>
          <a:p>
            <a:pPr lvl="1"/>
            <a:r>
              <a:rPr lang="en-US" dirty="0" smtClean="0"/>
              <a:t>Not feasible with __</a:t>
            </a:r>
            <a:r>
              <a:rPr lang="en-US" u="sng" dirty="0" smtClean="0"/>
              <a:t>_PPI___</a:t>
            </a:r>
            <a:r>
              <a:rPr lang="en-US" dirty="0" smtClean="0"/>
              <a:t>_________________</a:t>
            </a:r>
          </a:p>
          <a:p>
            <a:pPr>
              <a:spcBef>
                <a:spcPts val="0"/>
              </a:spcBef>
            </a:pPr>
            <a:endParaRPr lang="en-US" dirty="0"/>
          </a:p>
        </p:txBody>
      </p:sp>
      <p:sp>
        <p:nvSpPr>
          <p:cNvPr id="6" name="Footer Placeholder 5"/>
          <p:cNvSpPr>
            <a:spLocks noGrp="1"/>
          </p:cNvSpPr>
          <p:nvPr>
            <p:ph type="ftr" sz="quarter" idx="11"/>
          </p:nvPr>
        </p:nvSpPr>
        <p:spPr/>
        <p:txBody>
          <a:bodyPr/>
          <a:lstStyle/>
          <a:p>
            <a:r>
              <a:rPr lang="en-US" smtClean="0"/>
              <a:t>Lawrence Carey, PharmD - TUSP 2014</a:t>
            </a:r>
            <a:endParaRPr lang="en-US"/>
          </a:p>
        </p:txBody>
      </p:sp>
      <p:sp>
        <p:nvSpPr>
          <p:cNvPr id="5" name="Slide Number Placeholder 4"/>
          <p:cNvSpPr>
            <a:spLocks noGrp="1"/>
          </p:cNvSpPr>
          <p:nvPr>
            <p:ph type="sldNum" sz="quarter" idx="12"/>
          </p:nvPr>
        </p:nvSpPr>
        <p:spPr/>
        <p:txBody>
          <a:bodyPr/>
          <a:lstStyle/>
          <a:p>
            <a:fld id="{071E6EE5-27B8-4630-8F7E-7016F5226738}" type="slidenum">
              <a:rPr lang="en-US" smtClean="0"/>
              <a:pPr/>
              <a:t>50</a:t>
            </a:fld>
            <a:endParaRPr lang="en-US"/>
          </a:p>
        </p:txBody>
      </p:sp>
      <p:sp>
        <p:nvSpPr>
          <p:cNvPr id="4" name="TextBox 3"/>
          <p:cNvSpPr txBox="1"/>
          <p:nvPr/>
        </p:nvSpPr>
        <p:spPr>
          <a:xfrm>
            <a:off x="6400800" y="304800"/>
            <a:ext cx="2223160" cy="646331"/>
          </a:xfrm>
          <a:prstGeom prst="rect">
            <a:avLst/>
          </a:prstGeom>
          <a:noFill/>
        </p:spPr>
        <p:txBody>
          <a:bodyPr wrap="none" rtlCol="0">
            <a:spAutoFit/>
          </a:bodyPr>
          <a:lstStyle/>
          <a:p>
            <a:r>
              <a:rPr lang="en-US" dirty="0" smtClean="0"/>
              <a:t>Drugs down the tube:</a:t>
            </a:r>
          </a:p>
          <a:p>
            <a:r>
              <a:rPr lang="en-US" dirty="0" smtClean="0"/>
              <a:t>Flush with water</a:t>
            </a:r>
            <a:endParaRPr lang="en-US" dirty="0"/>
          </a:p>
        </p:txBody>
      </p:sp>
    </p:spTree>
    <p:extLst>
      <p:ext uri="{BB962C8B-B14F-4D97-AF65-F5344CB8AC3E}">
        <p14:creationId xmlns:p14="http://schemas.microsoft.com/office/powerpoint/2010/main" val="3979339411"/>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Drug Issues with Enteral Feedings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Direct interactions</a:t>
            </a:r>
          </a:p>
          <a:p>
            <a:pPr lvl="1"/>
            <a:r>
              <a:rPr lang="en-US" dirty="0" smtClean="0"/>
              <a:t>Fluoroquinolones: </a:t>
            </a:r>
            <a:r>
              <a:rPr lang="en-US" i="1" dirty="0" smtClean="0"/>
              <a:t>Ca binding</a:t>
            </a:r>
          </a:p>
          <a:p>
            <a:pPr lvl="1"/>
            <a:r>
              <a:rPr lang="en-US" dirty="0" smtClean="0"/>
              <a:t> tetracycline </a:t>
            </a:r>
            <a:r>
              <a:rPr lang="en-US" i="1" dirty="0" smtClean="0"/>
              <a:t>Ca binding</a:t>
            </a:r>
          </a:p>
          <a:p>
            <a:pPr lvl="1"/>
            <a:r>
              <a:rPr lang="en-US" dirty="0" smtClean="0"/>
              <a:t> levothyroxine </a:t>
            </a:r>
            <a:r>
              <a:rPr lang="en-US" i="1" dirty="0" smtClean="0"/>
              <a:t>affects absorption</a:t>
            </a:r>
          </a:p>
          <a:p>
            <a:r>
              <a:rPr lang="en-US" dirty="0" smtClean="0"/>
              <a:t>Alteration in bioavailability</a:t>
            </a:r>
          </a:p>
          <a:p>
            <a:pPr lvl="1"/>
            <a:r>
              <a:rPr lang="en-US" dirty="0" smtClean="0"/>
              <a:t>Warfarin, phenytoin, bisphosphonates</a:t>
            </a:r>
          </a:p>
          <a:p>
            <a:r>
              <a:rPr lang="en-US" dirty="0" smtClean="0"/>
              <a:t>Adhesion to feeding tube</a:t>
            </a:r>
          </a:p>
          <a:p>
            <a:pPr lvl="1"/>
            <a:r>
              <a:rPr lang="en-US" dirty="0" smtClean="0"/>
              <a:t>PPI capsules</a:t>
            </a:r>
          </a:p>
          <a:p>
            <a:r>
              <a:rPr lang="en-US" dirty="0" smtClean="0"/>
              <a:t>Clogging of tube</a:t>
            </a:r>
          </a:p>
          <a:p>
            <a:pPr lvl="1"/>
            <a:r>
              <a:rPr lang="en-US" dirty="0" smtClean="0"/>
              <a:t>PPI capsules</a:t>
            </a:r>
          </a:p>
          <a:p>
            <a:pPr marL="457200" lvl="1" indent="0" algn="r">
              <a:buNone/>
            </a:pPr>
            <a:r>
              <a:rPr lang="en-US" sz="1600" dirty="0" smtClean="0"/>
              <a:t>Dickerson RN. </a:t>
            </a:r>
            <a:r>
              <a:rPr lang="en-US" sz="1600" i="1" dirty="0" err="1" smtClean="0"/>
              <a:t>Nutr</a:t>
            </a:r>
            <a:r>
              <a:rPr lang="en-US" sz="1600" i="1" dirty="0" smtClean="0"/>
              <a:t> </a:t>
            </a:r>
            <a:r>
              <a:rPr lang="en-US" sz="1600" i="1" dirty="0" err="1" smtClean="0"/>
              <a:t>Clin</a:t>
            </a:r>
            <a:r>
              <a:rPr lang="en-US" sz="1600" i="1" dirty="0" smtClean="0"/>
              <a:t> </a:t>
            </a:r>
            <a:r>
              <a:rPr lang="en-US" sz="1600" i="1" dirty="0" err="1" smtClean="0"/>
              <a:t>Pract</a:t>
            </a:r>
            <a:r>
              <a:rPr lang="en-US" sz="1600" i="1" dirty="0" smtClean="0"/>
              <a:t> </a:t>
            </a:r>
            <a:r>
              <a:rPr lang="en-US" sz="1600" dirty="0" smtClean="0"/>
              <a:t>2010;25:646-52</a:t>
            </a:r>
            <a:r>
              <a:rPr lang="en-US" dirty="0" smtClean="0"/>
              <a:t>.</a:t>
            </a:r>
          </a:p>
          <a:p>
            <a:pPr lvl="1"/>
            <a:endParaRPr lang="en-US" dirty="0"/>
          </a:p>
          <a:p>
            <a:pPr lvl="1"/>
            <a:endParaRPr lang="en-US" dirty="0"/>
          </a:p>
        </p:txBody>
      </p:sp>
      <p:sp>
        <p:nvSpPr>
          <p:cNvPr id="6" name="Footer Placeholder 5"/>
          <p:cNvSpPr>
            <a:spLocks noGrp="1"/>
          </p:cNvSpPr>
          <p:nvPr>
            <p:ph type="ftr" sz="quarter" idx="11"/>
          </p:nvPr>
        </p:nvSpPr>
        <p:spPr/>
        <p:txBody>
          <a:bodyPr/>
          <a:lstStyle/>
          <a:p>
            <a:r>
              <a:rPr lang="en-US" smtClean="0"/>
              <a:t>Lawrence Carey, PharmD - TUSP 2014</a:t>
            </a:r>
            <a:endParaRPr lang="en-US"/>
          </a:p>
        </p:txBody>
      </p:sp>
      <p:sp>
        <p:nvSpPr>
          <p:cNvPr id="5" name="Slide Number Placeholder 4"/>
          <p:cNvSpPr>
            <a:spLocks noGrp="1"/>
          </p:cNvSpPr>
          <p:nvPr>
            <p:ph type="sldNum" sz="quarter" idx="12"/>
          </p:nvPr>
        </p:nvSpPr>
        <p:spPr/>
        <p:txBody>
          <a:bodyPr/>
          <a:lstStyle/>
          <a:p>
            <a:fld id="{071E6EE5-27B8-4630-8F7E-7016F5226738}" type="slidenum">
              <a:rPr lang="en-US" smtClean="0"/>
              <a:pPr/>
              <a:t>51</a:t>
            </a:fld>
            <a:endParaRPr lang="en-US"/>
          </a:p>
        </p:txBody>
      </p:sp>
    </p:spTree>
    <p:extLst>
      <p:ext uri="{BB962C8B-B14F-4D97-AF65-F5344CB8AC3E}">
        <p14:creationId xmlns:p14="http://schemas.microsoft.com/office/powerpoint/2010/main" val="1170212842"/>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Drug-Nutrient Interactions</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lgn="r">
              <a:buNone/>
            </a:pPr>
            <a:r>
              <a:rPr lang="en-US" sz="1700" dirty="0" err="1" smtClean="0"/>
              <a:t>Kumpf</a:t>
            </a:r>
            <a:r>
              <a:rPr lang="en-US" sz="1700" dirty="0" smtClean="0"/>
              <a:t> VJ. In </a:t>
            </a:r>
            <a:r>
              <a:rPr lang="en-US" sz="1700" i="1" dirty="0" smtClean="0"/>
              <a:t>Pharmacotherapy</a:t>
            </a:r>
            <a:r>
              <a:rPr lang="en-US" sz="1700" dirty="0" smtClean="0"/>
              <a:t>, 10</a:t>
            </a:r>
            <a:r>
              <a:rPr lang="en-US" sz="1700" baseline="30000" dirty="0" smtClean="0"/>
              <a:t>th</a:t>
            </a:r>
            <a:r>
              <a:rPr lang="en-US" sz="1700" dirty="0" smtClean="0"/>
              <a:t> edition, 2011. </a:t>
            </a:r>
          </a:p>
          <a:p>
            <a:pPr algn="r"/>
            <a:endParaRPr lang="en-US" sz="1700" dirty="0"/>
          </a:p>
        </p:txBody>
      </p:sp>
      <p:sp>
        <p:nvSpPr>
          <p:cNvPr id="6" name="Footer Placeholder 5"/>
          <p:cNvSpPr>
            <a:spLocks noGrp="1"/>
          </p:cNvSpPr>
          <p:nvPr>
            <p:ph type="ftr" sz="quarter" idx="11"/>
          </p:nvPr>
        </p:nvSpPr>
        <p:spPr/>
        <p:txBody>
          <a:bodyPr/>
          <a:lstStyle/>
          <a:p>
            <a:r>
              <a:rPr lang="en-US" smtClean="0"/>
              <a:t>Lawrence Carey, PharmD - TUSP 2014</a:t>
            </a:r>
            <a:endParaRPr lang="en-US"/>
          </a:p>
        </p:txBody>
      </p:sp>
      <p:pic>
        <p:nvPicPr>
          <p:cNvPr id="8" name="Picture 7" descr="Dip001_Fig_15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7569" y="1808162"/>
            <a:ext cx="7408863" cy="324167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071E6EE5-27B8-4630-8F7E-7016F5226738}" type="slidenum">
              <a:rPr lang="en-US" smtClean="0"/>
              <a:pPr/>
              <a:t>52</a:t>
            </a:fld>
            <a:endParaRPr lang="en-US"/>
          </a:p>
        </p:txBody>
      </p:sp>
    </p:spTree>
    <p:extLst>
      <p:ext uri="{BB962C8B-B14F-4D97-AF65-F5344CB8AC3E}">
        <p14:creationId xmlns:p14="http://schemas.microsoft.com/office/powerpoint/2010/main" val="1624440021"/>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Monitoring Plan for Enteral Feedings</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lgn="r">
              <a:buNone/>
            </a:pPr>
            <a:r>
              <a:rPr lang="en-US" sz="1700" dirty="0" err="1" smtClean="0"/>
              <a:t>Kumpf</a:t>
            </a:r>
            <a:r>
              <a:rPr lang="en-US" sz="1700" dirty="0" smtClean="0"/>
              <a:t> VJ. In </a:t>
            </a:r>
            <a:r>
              <a:rPr lang="en-US" sz="1700" i="1" dirty="0" smtClean="0"/>
              <a:t>Pharmacotherapy</a:t>
            </a:r>
            <a:r>
              <a:rPr lang="en-US" sz="1700" dirty="0" smtClean="0"/>
              <a:t>, 10</a:t>
            </a:r>
            <a:r>
              <a:rPr lang="en-US" sz="1700" baseline="30000" dirty="0" smtClean="0"/>
              <a:t>th</a:t>
            </a:r>
            <a:r>
              <a:rPr lang="en-US" sz="1700" dirty="0" smtClean="0"/>
              <a:t> edition, 2011. </a:t>
            </a:r>
          </a:p>
          <a:p>
            <a:pPr marL="0" indent="0" algn="r">
              <a:buNone/>
            </a:pPr>
            <a:endParaRPr lang="en-US" dirty="0"/>
          </a:p>
        </p:txBody>
      </p:sp>
      <p:sp>
        <p:nvSpPr>
          <p:cNvPr id="6" name="Footer Placeholder 5"/>
          <p:cNvSpPr>
            <a:spLocks noGrp="1"/>
          </p:cNvSpPr>
          <p:nvPr>
            <p:ph type="ftr" sz="quarter" idx="11"/>
          </p:nvPr>
        </p:nvSpPr>
        <p:spPr/>
        <p:txBody>
          <a:bodyPr/>
          <a:lstStyle/>
          <a:p>
            <a:r>
              <a:rPr lang="en-US" smtClean="0"/>
              <a:t>Lawrence Carey, PharmD - TUSP 2014</a:t>
            </a:r>
            <a:endParaRPr lang="en-US"/>
          </a:p>
        </p:txBody>
      </p:sp>
      <p:pic>
        <p:nvPicPr>
          <p:cNvPr id="8" name="Picture 7" descr="Dip001_Fig_152-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2800" y="1600200"/>
            <a:ext cx="2571750" cy="3924136"/>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071E6EE5-27B8-4630-8F7E-7016F5226738}" type="slidenum">
              <a:rPr lang="en-US" smtClean="0"/>
              <a:pPr/>
              <a:t>53</a:t>
            </a:fld>
            <a:endParaRPr lang="en-US"/>
          </a:p>
        </p:txBody>
      </p:sp>
    </p:spTree>
    <p:extLst>
      <p:ext uri="{BB962C8B-B14F-4D97-AF65-F5344CB8AC3E}">
        <p14:creationId xmlns:p14="http://schemas.microsoft.com/office/powerpoint/2010/main" val="1446318687"/>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Enteral Nutrition Complications</a:t>
            </a:r>
            <a:endParaRPr lang="en-US" dirty="0"/>
          </a:p>
        </p:txBody>
      </p:sp>
      <p:sp>
        <p:nvSpPr>
          <p:cNvPr id="3" name="Content Placeholder 2"/>
          <p:cNvSpPr>
            <a:spLocks noGrp="1"/>
          </p:cNvSpPr>
          <p:nvPr>
            <p:ph idx="1"/>
          </p:nvPr>
        </p:nvSpPr>
        <p:spPr/>
        <p:txBody>
          <a:bodyPr>
            <a:normAutofit lnSpcReduction="10000"/>
          </a:bodyPr>
          <a:lstStyle/>
          <a:p>
            <a:r>
              <a:rPr lang="en-US" dirty="0" smtClean="0"/>
              <a:t>Aspiration</a:t>
            </a:r>
          </a:p>
          <a:p>
            <a:pPr lvl="1"/>
            <a:r>
              <a:rPr lang="en-US" dirty="0" smtClean="0"/>
              <a:t>Highest risk with gastric feeds</a:t>
            </a:r>
          </a:p>
          <a:p>
            <a:pPr lvl="1"/>
            <a:r>
              <a:rPr lang="en-US" dirty="0" smtClean="0"/>
              <a:t>Complications: pneumonia, death</a:t>
            </a:r>
          </a:p>
          <a:p>
            <a:pPr lvl="1"/>
            <a:r>
              <a:rPr lang="en-US" dirty="0" smtClean="0"/>
              <a:t>Treatment:</a:t>
            </a:r>
          </a:p>
          <a:p>
            <a:pPr lvl="2"/>
            <a:r>
              <a:rPr lang="en-US" dirty="0" smtClean="0"/>
              <a:t>Keep head of bed elevated @ 30-45 degrees </a:t>
            </a:r>
          </a:p>
          <a:p>
            <a:pPr lvl="2"/>
            <a:r>
              <a:rPr lang="en-US" dirty="0" smtClean="0"/>
              <a:t>Monitor gastric residuals </a:t>
            </a:r>
          </a:p>
          <a:p>
            <a:pPr lvl="3"/>
            <a:r>
              <a:rPr lang="en-US" dirty="0" smtClean="0"/>
              <a:t>Hold feeds if residuals are &gt; 250 – 500 mL </a:t>
            </a:r>
          </a:p>
          <a:p>
            <a:pPr lvl="3"/>
            <a:r>
              <a:rPr lang="en-US" dirty="0" smtClean="0"/>
              <a:t>Titrate to goal at slower rate (20 ml/</a:t>
            </a:r>
            <a:r>
              <a:rPr lang="en-US" dirty="0" err="1" smtClean="0"/>
              <a:t>hr</a:t>
            </a:r>
            <a:r>
              <a:rPr lang="en-US" dirty="0" smtClean="0"/>
              <a:t>); advance as tolerated </a:t>
            </a:r>
          </a:p>
          <a:p>
            <a:pPr lvl="3"/>
            <a:r>
              <a:rPr lang="en-US" dirty="0" smtClean="0"/>
              <a:t>Decrease bolus size of feeds </a:t>
            </a:r>
          </a:p>
          <a:p>
            <a:pPr lvl="3"/>
            <a:r>
              <a:rPr lang="en-US" smtClean="0"/>
              <a:t>Consider metoclopramide</a:t>
            </a:r>
            <a:endParaRPr lang="en-US" dirty="0" smtClean="0"/>
          </a:p>
          <a:p>
            <a:pPr lvl="2"/>
            <a:r>
              <a:rPr lang="en-US" dirty="0" smtClean="0"/>
              <a:t>Post-pyloric tube placement</a:t>
            </a:r>
          </a:p>
          <a:p>
            <a:endParaRPr lang="en-US" dirty="0"/>
          </a:p>
        </p:txBody>
      </p:sp>
      <p:sp>
        <p:nvSpPr>
          <p:cNvPr id="6" name="Footer Placeholder 5"/>
          <p:cNvSpPr>
            <a:spLocks noGrp="1"/>
          </p:cNvSpPr>
          <p:nvPr>
            <p:ph type="ftr" sz="quarter" idx="11"/>
          </p:nvPr>
        </p:nvSpPr>
        <p:spPr/>
        <p:txBody>
          <a:bodyPr/>
          <a:lstStyle/>
          <a:p>
            <a:r>
              <a:rPr lang="en-US" smtClean="0"/>
              <a:t>Lawrence Carey, PharmD - TUSP 2014</a:t>
            </a:r>
            <a:endParaRPr lang="en-US"/>
          </a:p>
        </p:txBody>
      </p:sp>
      <p:sp>
        <p:nvSpPr>
          <p:cNvPr id="5" name="Slide Number Placeholder 4"/>
          <p:cNvSpPr>
            <a:spLocks noGrp="1"/>
          </p:cNvSpPr>
          <p:nvPr>
            <p:ph type="sldNum" sz="quarter" idx="12"/>
          </p:nvPr>
        </p:nvSpPr>
        <p:spPr/>
        <p:txBody>
          <a:bodyPr/>
          <a:lstStyle/>
          <a:p>
            <a:fld id="{071E6EE5-27B8-4630-8F7E-7016F5226738}" type="slidenum">
              <a:rPr lang="en-US" smtClean="0"/>
              <a:pPr/>
              <a:t>54</a:t>
            </a:fld>
            <a:endParaRPr lang="en-US"/>
          </a:p>
        </p:txBody>
      </p:sp>
    </p:spTree>
    <p:extLst>
      <p:ext uri="{BB962C8B-B14F-4D97-AF65-F5344CB8AC3E}">
        <p14:creationId xmlns:p14="http://schemas.microsoft.com/office/powerpoint/2010/main" val="3013789500"/>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Enteral Nutrition Complications</a:t>
            </a:r>
            <a:endParaRPr lang="en-US" dirty="0"/>
          </a:p>
        </p:txBody>
      </p:sp>
      <p:sp>
        <p:nvSpPr>
          <p:cNvPr id="3" name="Content Placeholder 2"/>
          <p:cNvSpPr>
            <a:spLocks noGrp="1"/>
          </p:cNvSpPr>
          <p:nvPr>
            <p:ph idx="1"/>
          </p:nvPr>
        </p:nvSpPr>
        <p:spPr/>
        <p:txBody>
          <a:bodyPr>
            <a:normAutofit lnSpcReduction="10000"/>
          </a:bodyPr>
          <a:lstStyle/>
          <a:p>
            <a:pPr>
              <a:lnSpc>
                <a:spcPct val="90000"/>
              </a:lnSpc>
            </a:pPr>
            <a:r>
              <a:rPr lang="en-US" dirty="0" smtClean="0"/>
              <a:t>GI complaints</a:t>
            </a:r>
          </a:p>
          <a:p>
            <a:pPr lvl="1">
              <a:lnSpc>
                <a:spcPct val="90000"/>
              </a:lnSpc>
            </a:pPr>
            <a:r>
              <a:rPr lang="en-US" dirty="0" smtClean="0"/>
              <a:t>Diarrhea (21-72% of patients)</a:t>
            </a:r>
          </a:p>
          <a:p>
            <a:pPr lvl="2">
              <a:lnSpc>
                <a:spcPct val="90000"/>
              </a:lnSpc>
            </a:pPr>
            <a:r>
              <a:rPr lang="en-US" dirty="0" smtClean="0"/>
              <a:t>Fiber content, lactose content, </a:t>
            </a:r>
            <a:r>
              <a:rPr lang="en-US" dirty="0" err="1" smtClean="0"/>
              <a:t>malabsorption</a:t>
            </a:r>
            <a:endParaRPr lang="en-US" dirty="0" smtClean="0"/>
          </a:p>
          <a:p>
            <a:pPr lvl="2">
              <a:lnSpc>
                <a:spcPct val="90000"/>
              </a:lnSpc>
            </a:pPr>
            <a:r>
              <a:rPr lang="en-US" dirty="0" smtClean="0"/>
              <a:t>High osmolality feeds, high rate of administration</a:t>
            </a:r>
          </a:p>
          <a:p>
            <a:pPr>
              <a:lnSpc>
                <a:spcPct val="90000"/>
              </a:lnSpc>
            </a:pPr>
            <a:r>
              <a:rPr lang="en-US" dirty="0" smtClean="0"/>
              <a:t>Clogged tube</a:t>
            </a:r>
          </a:p>
          <a:p>
            <a:pPr lvl="1">
              <a:lnSpc>
                <a:spcPct val="90000"/>
              </a:lnSpc>
            </a:pPr>
            <a:r>
              <a:rPr lang="en-US" dirty="0" smtClean="0"/>
              <a:t>Flush before/after feeds </a:t>
            </a:r>
          </a:p>
          <a:p>
            <a:pPr lvl="1">
              <a:lnSpc>
                <a:spcPct val="90000"/>
              </a:lnSpc>
            </a:pPr>
            <a:r>
              <a:rPr lang="en-US" dirty="0" smtClean="0"/>
              <a:t>Flush before/between/after medications</a:t>
            </a:r>
          </a:p>
          <a:p>
            <a:pPr lvl="2">
              <a:lnSpc>
                <a:spcPct val="90000"/>
              </a:lnSpc>
            </a:pPr>
            <a:r>
              <a:rPr lang="en-US" dirty="0" smtClean="0"/>
              <a:t>Warm water flushes</a:t>
            </a:r>
          </a:p>
          <a:p>
            <a:pPr lvl="2">
              <a:lnSpc>
                <a:spcPct val="90000"/>
              </a:lnSpc>
            </a:pPr>
            <a:r>
              <a:rPr lang="en-US" dirty="0" smtClean="0"/>
              <a:t>Pancreatic enzymes</a:t>
            </a:r>
          </a:p>
          <a:p>
            <a:pPr lvl="2">
              <a:lnSpc>
                <a:spcPct val="90000"/>
              </a:lnSpc>
            </a:pPr>
            <a:r>
              <a:rPr lang="en-US" dirty="0" smtClean="0"/>
              <a:t>Sodium </a:t>
            </a:r>
            <a:r>
              <a:rPr lang="en-US" dirty="0" err="1" smtClean="0"/>
              <a:t>bicarb</a:t>
            </a:r>
            <a:r>
              <a:rPr lang="en-US" dirty="0" smtClean="0"/>
              <a:t> flushes</a:t>
            </a:r>
          </a:p>
          <a:p>
            <a:pPr lvl="2">
              <a:lnSpc>
                <a:spcPct val="90000"/>
              </a:lnSpc>
            </a:pPr>
            <a:r>
              <a:rPr lang="en-US" dirty="0" smtClean="0"/>
              <a:t>Cola flushes</a:t>
            </a:r>
          </a:p>
          <a:p>
            <a:endParaRPr lang="en-US" dirty="0"/>
          </a:p>
        </p:txBody>
      </p:sp>
      <p:sp>
        <p:nvSpPr>
          <p:cNvPr id="6" name="Footer Placeholder 5"/>
          <p:cNvSpPr>
            <a:spLocks noGrp="1"/>
          </p:cNvSpPr>
          <p:nvPr>
            <p:ph type="ftr" sz="quarter" idx="11"/>
          </p:nvPr>
        </p:nvSpPr>
        <p:spPr/>
        <p:txBody>
          <a:bodyPr/>
          <a:lstStyle/>
          <a:p>
            <a:r>
              <a:rPr lang="en-US" smtClean="0"/>
              <a:t>Lawrence Carey, PharmD - TUSP 2014</a:t>
            </a:r>
            <a:endParaRPr lang="en-US"/>
          </a:p>
        </p:txBody>
      </p:sp>
      <p:sp>
        <p:nvSpPr>
          <p:cNvPr id="5" name="Slide Number Placeholder 4"/>
          <p:cNvSpPr>
            <a:spLocks noGrp="1"/>
          </p:cNvSpPr>
          <p:nvPr>
            <p:ph type="sldNum" sz="quarter" idx="12"/>
          </p:nvPr>
        </p:nvSpPr>
        <p:spPr/>
        <p:txBody>
          <a:bodyPr/>
          <a:lstStyle/>
          <a:p>
            <a:fld id="{071E6EE5-27B8-4630-8F7E-7016F5226738}" type="slidenum">
              <a:rPr lang="en-US" smtClean="0"/>
              <a:pPr/>
              <a:t>55</a:t>
            </a:fld>
            <a:endParaRPr lang="en-US"/>
          </a:p>
        </p:txBody>
      </p:sp>
    </p:spTree>
    <p:extLst>
      <p:ext uri="{BB962C8B-B14F-4D97-AF65-F5344CB8AC3E}">
        <p14:creationId xmlns:p14="http://schemas.microsoft.com/office/powerpoint/2010/main" val="1379039123"/>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Enteral Nutrition Complications</a:t>
            </a:r>
            <a:endParaRPr lang="en-US" dirty="0"/>
          </a:p>
        </p:txBody>
      </p:sp>
      <p:sp>
        <p:nvSpPr>
          <p:cNvPr id="3" name="Content Placeholder 2"/>
          <p:cNvSpPr>
            <a:spLocks noGrp="1"/>
          </p:cNvSpPr>
          <p:nvPr>
            <p:ph idx="1"/>
          </p:nvPr>
        </p:nvSpPr>
        <p:spPr/>
        <p:txBody>
          <a:bodyPr>
            <a:normAutofit lnSpcReduction="10000"/>
          </a:bodyPr>
          <a:lstStyle/>
          <a:p>
            <a:r>
              <a:rPr lang="en-US" dirty="0" smtClean="0"/>
              <a:t>Metabolic complications</a:t>
            </a:r>
          </a:p>
          <a:p>
            <a:pPr lvl="1"/>
            <a:r>
              <a:rPr lang="en-US" dirty="0" smtClean="0"/>
              <a:t>Hyperglycemia</a:t>
            </a:r>
          </a:p>
          <a:p>
            <a:pPr lvl="1"/>
            <a:r>
              <a:rPr lang="en-US" dirty="0" smtClean="0"/>
              <a:t>Dehydration</a:t>
            </a:r>
          </a:p>
          <a:p>
            <a:pPr lvl="2"/>
            <a:r>
              <a:rPr lang="en-US" dirty="0" smtClean="0"/>
              <a:t>Watch for hypernatremia</a:t>
            </a:r>
          </a:p>
          <a:p>
            <a:pPr lvl="1"/>
            <a:r>
              <a:rPr lang="en-US" dirty="0" err="1" smtClean="0"/>
              <a:t>Refeeding</a:t>
            </a:r>
            <a:r>
              <a:rPr lang="en-US" dirty="0" smtClean="0"/>
              <a:t> syndrome</a:t>
            </a:r>
          </a:p>
          <a:p>
            <a:pPr lvl="1"/>
            <a:r>
              <a:rPr lang="en-US" dirty="0" smtClean="0"/>
              <a:t>Electrolyte abnormalities</a:t>
            </a:r>
          </a:p>
          <a:p>
            <a:r>
              <a:rPr lang="en-US" dirty="0" err="1" smtClean="0"/>
              <a:t>Miscelleaneous</a:t>
            </a:r>
            <a:r>
              <a:rPr lang="en-US" dirty="0" smtClean="0"/>
              <a:t> </a:t>
            </a:r>
          </a:p>
          <a:p>
            <a:pPr lvl="1"/>
            <a:r>
              <a:rPr lang="en-US" dirty="0" smtClean="0"/>
              <a:t>Improper tube placement/dislodgement</a:t>
            </a:r>
          </a:p>
          <a:p>
            <a:pPr lvl="1"/>
            <a:r>
              <a:rPr lang="en-US" dirty="0" smtClean="0"/>
              <a:t>Nasopharyngeal discomfort, sinusitis</a:t>
            </a:r>
            <a:endParaRPr lang="en-US" dirty="0"/>
          </a:p>
        </p:txBody>
      </p:sp>
      <p:sp>
        <p:nvSpPr>
          <p:cNvPr id="6" name="Footer Placeholder 5"/>
          <p:cNvSpPr>
            <a:spLocks noGrp="1"/>
          </p:cNvSpPr>
          <p:nvPr>
            <p:ph type="ftr" sz="quarter" idx="11"/>
          </p:nvPr>
        </p:nvSpPr>
        <p:spPr/>
        <p:txBody>
          <a:bodyPr/>
          <a:lstStyle/>
          <a:p>
            <a:r>
              <a:rPr lang="en-US" smtClean="0"/>
              <a:t>Lawrence Carey, PharmD - TUSP 2014</a:t>
            </a:r>
            <a:endParaRPr lang="en-US"/>
          </a:p>
        </p:txBody>
      </p:sp>
      <p:sp>
        <p:nvSpPr>
          <p:cNvPr id="5" name="Slide Number Placeholder 4"/>
          <p:cNvSpPr>
            <a:spLocks noGrp="1"/>
          </p:cNvSpPr>
          <p:nvPr>
            <p:ph type="sldNum" sz="quarter" idx="12"/>
          </p:nvPr>
        </p:nvSpPr>
        <p:spPr/>
        <p:txBody>
          <a:bodyPr/>
          <a:lstStyle/>
          <a:p>
            <a:fld id="{071E6EE5-27B8-4630-8F7E-7016F5226738}" type="slidenum">
              <a:rPr lang="en-US" smtClean="0"/>
              <a:pPr/>
              <a:t>56</a:t>
            </a:fld>
            <a:endParaRPr lang="en-US"/>
          </a:p>
        </p:txBody>
      </p:sp>
    </p:spTree>
    <p:extLst>
      <p:ext uri="{BB962C8B-B14F-4D97-AF65-F5344CB8AC3E}">
        <p14:creationId xmlns:p14="http://schemas.microsoft.com/office/powerpoint/2010/main" val="555834320"/>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Enteral Nutrition</a:t>
            </a:r>
            <a:endParaRPr lang="en-US" dirty="0"/>
          </a:p>
        </p:txBody>
      </p:sp>
      <p:sp>
        <p:nvSpPr>
          <p:cNvPr id="3" name="Content Placeholder 2"/>
          <p:cNvSpPr>
            <a:spLocks noGrp="1"/>
          </p:cNvSpPr>
          <p:nvPr>
            <p:ph idx="1"/>
          </p:nvPr>
        </p:nvSpPr>
        <p:spPr/>
        <p:txBody>
          <a:bodyPr/>
          <a:lstStyle/>
          <a:p>
            <a:r>
              <a:rPr lang="en-US" dirty="0" smtClean="0"/>
              <a:t>Determine best product based on needs</a:t>
            </a:r>
          </a:p>
          <a:p>
            <a:r>
              <a:rPr lang="en-US" dirty="0" smtClean="0"/>
              <a:t>Educate patient on</a:t>
            </a:r>
          </a:p>
          <a:p>
            <a:pPr lvl="1"/>
            <a:r>
              <a:rPr lang="en-US" dirty="0" smtClean="0"/>
              <a:t>Fluid requirements</a:t>
            </a:r>
          </a:p>
          <a:p>
            <a:pPr lvl="1"/>
            <a:r>
              <a:rPr lang="en-US" dirty="0" smtClean="0"/>
              <a:t>Drug interactions</a:t>
            </a:r>
          </a:p>
          <a:p>
            <a:r>
              <a:rPr lang="en-US" dirty="0" smtClean="0"/>
              <a:t>Monitor regularly</a:t>
            </a:r>
          </a:p>
          <a:p>
            <a:pPr lvl="1"/>
            <a:r>
              <a:rPr lang="en-US" dirty="0" smtClean="0"/>
              <a:t>Residuals</a:t>
            </a:r>
          </a:p>
          <a:p>
            <a:pPr lvl="1"/>
            <a:r>
              <a:rPr lang="en-US" dirty="0" smtClean="0"/>
              <a:t>Labs (especially glucose, sodium)</a:t>
            </a:r>
          </a:p>
          <a:p>
            <a:pPr lvl="1"/>
            <a:r>
              <a:rPr lang="en-US" dirty="0" smtClean="0"/>
              <a:t>Wound healing (good healing = good nutrition )</a:t>
            </a:r>
            <a:endParaRPr lang="en-US" dirty="0"/>
          </a:p>
        </p:txBody>
      </p:sp>
      <p:sp>
        <p:nvSpPr>
          <p:cNvPr id="6" name="Footer Placeholder 5"/>
          <p:cNvSpPr>
            <a:spLocks noGrp="1"/>
          </p:cNvSpPr>
          <p:nvPr>
            <p:ph type="ftr" sz="quarter" idx="11"/>
          </p:nvPr>
        </p:nvSpPr>
        <p:spPr/>
        <p:txBody>
          <a:bodyPr/>
          <a:lstStyle/>
          <a:p>
            <a:r>
              <a:rPr lang="en-US" smtClean="0"/>
              <a:t>Lawrence Carey, PharmD - TUSP 2014</a:t>
            </a:r>
            <a:endParaRPr lang="en-US"/>
          </a:p>
        </p:txBody>
      </p:sp>
      <p:sp>
        <p:nvSpPr>
          <p:cNvPr id="5" name="Slide Number Placeholder 4"/>
          <p:cNvSpPr>
            <a:spLocks noGrp="1"/>
          </p:cNvSpPr>
          <p:nvPr>
            <p:ph type="sldNum" sz="quarter" idx="12"/>
          </p:nvPr>
        </p:nvSpPr>
        <p:spPr/>
        <p:txBody>
          <a:bodyPr/>
          <a:lstStyle/>
          <a:p>
            <a:fld id="{071E6EE5-27B8-4630-8F7E-7016F5226738}" type="slidenum">
              <a:rPr lang="en-US" smtClean="0"/>
              <a:pPr/>
              <a:t>57</a:t>
            </a:fld>
            <a:endParaRPr lang="en-US"/>
          </a:p>
        </p:txBody>
      </p:sp>
    </p:spTree>
    <p:extLst>
      <p:ext uri="{BB962C8B-B14F-4D97-AF65-F5344CB8AC3E}">
        <p14:creationId xmlns:p14="http://schemas.microsoft.com/office/powerpoint/2010/main" val="229554018"/>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smtClean="0">
                <a:solidFill>
                  <a:srgbClr val="FFFF00"/>
                </a:solidFill>
              </a:rPr>
              <a:t>Parenteral Nutrition</a:t>
            </a:r>
            <a:endParaRPr lang="en-US" dirty="0">
              <a:solidFill>
                <a:srgbClr val="FFFF00"/>
              </a:solidFill>
            </a:endParaRPr>
          </a:p>
        </p:txBody>
      </p:sp>
      <p:sp>
        <p:nvSpPr>
          <p:cNvPr id="9" name="Subtitle 8"/>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23900943"/>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Parenteral Nutrition (PN)</a:t>
            </a:r>
          </a:p>
        </p:txBody>
      </p:sp>
      <p:sp>
        <p:nvSpPr>
          <p:cNvPr id="35843" name="Rectangle 3"/>
          <p:cNvSpPr>
            <a:spLocks noGrp="1" noChangeArrowheads="1"/>
          </p:cNvSpPr>
          <p:nvPr>
            <p:ph idx="1"/>
          </p:nvPr>
        </p:nvSpPr>
        <p:spPr>
          <a:xfrm>
            <a:off x="304800" y="1371600"/>
            <a:ext cx="4953000" cy="5029200"/>
          </a:xfrm>
        </p:spPr>
        <p:txBody>
          <a:bodyPr/>
          <a:lstStyle/>
          <a:p>
            <a:pPr eaLnBrk="1" hangingPunct="1">
              <a:spcBef>
                <a:spcPct val="50000"/>
              </a:spcBef>
            </a:pPr>
            <a:r>
              <a:rPr lang="en-US" smtClean="0"/>
              <a:t>Provision of nutrients intravenously</a:t>
            </a:r>
          </a:p>
          <a:p>
            <a:pPr eaLnBrk="1" hangingPunct="1">
              <a:spcBef>
                <a:spcPct val="50000"/>
              </a:spcBef>
            </a:pPr>
            <a:r>
              <a:rPr lang="en-US" smtClean="0"/>
              <a:t>Indicated when patients cannot meet nutritional needs by oral or enteral feedings</a:t>
            </a:r>
          </a:p>
        </p:txBody>
      </p:sp>
      <p:sp>
        <p:nvSpPr>
          <p:cNvPr id="6" name="Footer Placeholder 5"/>
          <p:cNvSpPr>
            <a:spLocks noGrp="1"/>
          </p:cNvSpPr>
          <p:nvPr>
            <p:ph type="ftr" sz="quarter" idx="11"/>
          </p:nvPr>
        </p:nvSpPr>
        <p:spPr/>
        <p:txBody>
          <a:bodyPr/>
          <a:lstStyle/>
          <a:p>
            <a:r>
              <a:rPr lang="en-US" smtClean="0"/>
              <a:t>Lawrence Carey, PharmD - TUSP 2014</a:t>
            </a:r>
            <a:endParaRPr lang="en-US"/>
          </a:p>
        </p:txBody>
      </p:sp>
      <p:pic>
        <p:nvPicPr>
          <p:cNvPr id="35844" name="Picture 5" descr="tp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8300" y="1295400"/>
            <a:ext cx="3543300" cy="28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Rectangle 8"/>
          <p:cNvSpPr>
            <a:spLocks noChangeArrowheads="1"/>
          </p:cNvSpPr>
          <p:nvPr/>
        </p:nvSpPr>
        <p:spPr bwMode="auto">
          <a:xfrm>
            <a:off x="304800" y="4800600"/>
            <a:ext cx="83058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50000"/>
              </a:spcBef>
              <a:buSzPct val="80000"/>
              <a:buFont typeface="Arial" pitchFamily="34" charset="0"/>
              <a:buChar char="•"/>
            </a:pPr>
            <a:r>
              <a:rPr lang="en-US" sz="3200" dirty="0"/>
              <a:t>Patient specific formulas or “recipes” </a:t>
            </a:r>
          </a:p>
          <a:p>
            <a:pPr marL="742950" lvl="1" indent="-285750">
              <a:spcBef>
                <a:spcPct val="15000"/>
              </a:spcBef>
              <a:buSzPct val="110000"/>
              <a:buFont typeface="Wingdings" pitchFamily="2" charset="2"/>
              <a:buChar char="ü"/>
            </a:pPr>
            <a:r>
              <a:rPr lang="en-US" sz="2800" dirty="0"/>
              <a:t>Based on nutritional status and disease</a:t>
            </a:r>
          </a:p>
        </p:txBody>
      </p:sp>
      <p:sp>
        <p:nvSpPr>
          <p:cNvPr id="7" name="Slide Number Placeholder 6"/>
          <p:cNvSpPr>
            <a:spLocks noGrp="1"/>
          </p:cNvSpPr>
          <p:nvPr>
            <p:ph type="sldNum" sz="quarter" idx="12"/>
          </p:nvPr>
        </p:nvSpPr>
        <p:spPr/>
        <p:txBody>
          <a:bodyPr/>
          <a:lstStyle/>
          <a:p>
            <a:fld id="{071E6EE5-27B8-4630-8F7E-7016F5226738}" type="slidenum">
              <a:rPr lang="en-US" smtClean="0"/>
              <a:pPr/>
              <a:t>59</a:t>
            </a:fld>
            <a:endParaRPr lang="en-US"/>
          </a:p>
        </p:txBody>
      </p:sp>
    </p:spTree>
    <p:extLst>
      <p:ext uri="{BB962C8B-B14F-4D97-AF65-F5344CB8AC3E}">
        <p14:creationId xmlns:p14="http://schemas.microsoft.com/office/powerpoint/2010/main" val="122969911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smtClean="0">
                <a:solidFill>
                  <a:srgbClr val="FFFF00"/>
                </a:solidFill>
              </a:rPr>
              <a:t>Fluid Requirements</a:t>
            </a:r>
          </a:p>
        </p:txBody>
      </p:sp>
      <p:sp>
        <p:nvSpPr>
          <p:cNvPr id="29699" name="Rectangle 3"/>
          <p:cNvSpPr>
            <a:spLocks noGrp="1" noChangeArrowheads="1"/>
          </p:cNvSpPr>
          <p:nvPr>
            <p:ph idx="1"/>
          </p:nvPr>
        </p:nvSpPr>
        <p:spPr>
          <a:xfrm>
            <a:off x="304800" y="1371600"/>
            <a:ext cx="6172200" cy="5029200"/>
          </a:xfrm>
        </p:spPr>
        <p:txBody>
          <a:bodyPr/>
          <a:lstStyle/>
          <a:p>
            <a:pPr eaLnBrk="1" hangingPunct="1"/>
            <a:r>
              <a:rPr lang="en-US" dirty="0" smtClean="0"/>
              <a:t>Increased fluid requirements</a:t>
            </a:r>
          </a:p>
          <a:p>
            <a:pPr lvl="1" eaLnBrk="1" hangingPunct="1">
              <a:lnSpc>
                <a:spcPct val="90000"/>
              </a:lnSpc>
            </a:pPr>
            <a:r>
              <a:rPr lang="en-US" dirty="0" smtClean="0"/>
              <a:t>Fever, sweating</a:t>
            </a:r>
          </a:p>
          <a:p>
            <a:pPr lvl="1" eaLnBrk="1" hangingPunct="1">
              <a:lnSpc>
                <a:spcPct val="90000"/>
              </a:lnSpc>
            </a:pPr>
            <a:r>
              <a:rPr lang="en-US" dirty="0" smtClean="0"/>
              <a:t>Increased respiratory rate</a:t>
            </a:r>
          </a:p>
          <a:p>
            <a:pPr lvl="1" eaLnBrk="1" hangingPunct="1">
              <a:lnSpc>
                <a:spcPct val="90000"/>
              </a:lnSpc>
            </a:pPr>
            <a:r>
              <a:rPr lang="en-US" dirty="0" smtClean="0"/>
              <a:t>Hyperthyroid, </a:t>
            </a:r>
            <a:r>
              <a:rPr lang="en-US" dirty="0" err="1" smtClean="0"/>
              <a:t>hypermetabolic</a:t>
            </a:r>
            <a:endParaRPr lang="en-US" dirty="0" smtClean="0"/>
          </a:p>
          <a:p>
            <a:pPr lvl="1" eaLnBrk="1" hangingPunct="1">
              <a:lnSpc>
                <a:spcPct val="90000"/>
              </a:lnSpc>
            </a:pPr>
            <a:r>
              <a:rPr lang="en-US" dirty="0" smtClean="0"/>
              <a:t>Drains, fistulas</a:t>
            </a:r>
          </a:p>
          <a:p>
            <a:pPr eaLnBrk="1" hangingPunct="1">
              <a:spcBef>
                <a:spcPct val="50000"/>
              </a:spcBef>
            </a:pPr>
            <a:r>
              <a:rPr lang="en-US" dirty="0" smtClean="0"/>
              <a:t>Decreased fluid requirements</a:t>
            </a:r>
          </a:p>
          <a:p>
            <a:pPr lvl="1" eaLnBrk="1" hangingPunct="1">
              <a:lnSpc>
                <a:spcPct val="90000"/>
              </a:lnSpc>
            </a:pPr>
            <a:r>
              <a:rPr lang="en-US" dirty="0" smtClean="0"/>
              <a:t>Renal failure (if fluid overloaded)</a:t>
            </a:r>
          </a:p>
          <a:p>
            <a:pPr lvl="1" eaLnBrk="1" hangingPunct="1">
              <a:lnSpc>
                <a:spcPct val="90000"/>
              </a:lnSpc>
            </a:pPr>
            <a:r>
              <a:rPr lang="en-US" dirty="0" smtClean="0"/>
              <a:t>Heart failure</a:t>
            </a:r>
          </a:p>
          <a:p>
            <a:pPr lvl="1" eaLnBrk="1" hangingPunct="1">
              <a:lnSpc>
                <a:spcPct val="90000"/>
              </a:lnSpc>
            </a:pPr>
            <a:r>
              <a:rPr lang="en-US" dirty="0" smtClean="0"/>
              <a:t>Cirrhosis with severe ascites</a:t>
            </a:r>
          </a:p>
        </p:txBody>
      </p:sp>
      <p:sp>
        <p:nvSpPr>
          <p:cNvPr id="2" name="Footer Placeholder 1"/>
          <p:cNvSpPr>
            <a:spLocks noGrp="1"/>
          </p:cNvSpPr>
          <p:nvPr>
            <p:ph type="ftr" sz="quarter" idx="11"/>
          </p:nvPr>
        </p:nvSpPr>
        <p:spPr/>
        <p:txBody>
          <a:bodyPr/>
          <a:lstStyle/>
          <a:p>
            <a:r>
              <a:rPr lang="en-US" smtClean="0"/>
              <a:t>Lawrence Carey, PharmD - TUSP 2014</a:t>
            </a:r>
            <a:endParaRPr lang="en-US"/>
          </a:p>
        </p:txBody>
      </p:sp>
      <p:sp>
        <p:nvSpPr>
          <p:cNvPr id="29700" name="AutoShape 4"/>
          <p:cNvSpPr>
            <a:spLocks noChangeArrowheads="1"/>
          </p:cNvSpPr>
          <p:nvPr/>
        </p:nvSpPr>
        <p:spPr bwMode="auto">
          <a:xfrm>
            <a:off x="6858000" y="1676400"/>
            <a:ext cx="838200" cy="2057400"/>
          </a:xfrm>
          <a:prstGeom prst="upArrow">
            <a:avLst>
              <a:gd name="adj1" fmla="val 50000"/>
              <a:gd name="adj2" fmla="val 61364"/>
            </a:avLst>
          </a:prstGeom>
          <a:gradFill rotWithShape="1">
            <a:gsLst>
              <a:gs pos="0">
                <a:srgbClr val="374A00"/>
              </a:gs>
              <a:gs pos="50000">
                <a:srgbClr val="99CC00"/>
              </a:gs>
              <a:gs pos="100000">
                <a:srgbClr val="374A00"/>
              </a:gs>
            </a:gsLst>
            <a:lin ang="0" scaled="1"/>
          </a:gradFill>
          <a:ln w="9525">
            <a:solidFill>
              <a:schemeClr val="tx1"/>
            </a:solidFill>
            <a:miter lim="800000"/>
            <a:headEnd/>
            <a:tailEnd/>
          </a:ln>
        </p:spPr>
        <p:txBody>
          <a:bodyPr vert="eaVert" wrap="none" anchor="ctr"/>
          <a:lstStyle/>
          <a:p>
            <a:endParaRPr lang="en-US"/>
          </a:p>
        </p:txBody>
      </p:sp>
      <p:sp>
        <p:nvSpPr>
          <p:cNvPr id="29701" name="AutoShape 5"/>
          <p:cNvSpPr>
            <a:spLocks noChangeArrowheads="1"/>
          </p:cNvSpPr>
          <p:nvPr/>
        </p:nvSpPr>
        <p:spPr bwMode="auto">
          <a:xfrm rot="10800000">
            <a:off x="6858000" y="4343400"/>
            <a:ext cx="838200" cy="2057400"/>
          </a:xfrm>
          <a:prstGeom prst="upArrow">
            <a:avLst>
              <a:gd name="adj1" fmla="val 50000"/>
              <a:gd name="adj2" fmla="val 61364"/>
            </a:avLst>
          </a:prstGeom>
          <a:gradFill rotWithShape="1">
            <a:gsLst>
              <a:gs pos="0">
                <a:srgbClr val="5E1800"/>
              </a:gs>
              <a:gs pos="50000">
                <a:srgbClr val="CC3300"/>
              </a:gs>
              <a:gs pos="100000">
                <a:srgbClr val="5E1800"/>
              </a:gs>
            </a:gsLst>
            <a:lin ang="0" scaled="1"/>
          </a:gradFill>
          <a:ln w="9525">
            <a:solidFill>
              <a:schemeClr val="tx1"/>
            </a:solidFill>
            <a:miter lim="800000"/>
            <a:headEnd/>
            <a:tailEnd/>
          </a:ln>
        </p:spPr>
        <p:txBody>
          <a:bodyPr rot="10800000" vert="eaVert" wrap="none" anchor="ctr"/>
          <a:lstStyle/>
          <a:p>
            <a:endParaRPr lang="en-US"/>
          </a:p>
        </p:txBody>
      </p:sp>
      <p:sp>
        <p:nvSpPr>
          <p:cNvPr id="29702" name="Text Box 6"/>
          <p:cNvSpPr txBox="1">
            <a:spLocks noChangeArrowheads="1"/>
          </p:cNvSpPr>
          <p:nvPr/>
        </p:nvSpPr>
        <p:spPr bwMode="auto">
          <a:xfrm>
            <a:off x="7696200" y="2574925"/>
            <a:ext cx="1219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3000"/>
              <a:t>Fluid</a:t>
            </a:r>
          </a:p>
        </p:txBody>
      </p:sp>
      <p:sp>
        <p:nvSpPr>
          <p:cNvPr id="29703" name="Text Box 7"/>
          <p:cNvSpPr txBox="1">
            <a:spLocks noChangeArrowheads="1"/>
          </p:cNvSpPr>
          <p:nvPr/>
        </p:nvSpPr>
        <p:spPr bwMode="auto">
          <a:xfrm>
            <a:off x="7696200" y="5105400"/>
            <a:ext cx="1219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3000"/>
              <a:t>Fluid</a:t>
            </a:r>
          </a:p>
        </p:txBody>
      </p:sp>
      <p:sp>
        <p:nvSpPr>
          <p:cNvPr id="29704" name="Line 8"/>
          <p:cNvSpPr>
            <a:spLocks noChangeShapeType="1"/>
          </p:cNvSpPr>
          <p:nvPr/>
        </p:nvSpPr>
        <p:spPr bwMode="auto">
          <a:xfrm>
            <a:off x="6172200" y="4038600"/>
            <a:ext cx="236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5" name="Rectangle 3"/>
          <p:cNvSpPr>
            <a:spLocks noChangeArrowheads="1"/>
          </p:cNvSpPr>
          <p:nvPr/>
        </p:nvSpPr>
        <p:spPr bwMode="auto">
          <a:xfrm>
            <a:off x="1066800" y="5791200"/>
            <a:ext cx="480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SzPct val="80000"/>
              <a:buFont typeface="Wingdings" pitchFamily="2" charset="2"/>
              <a:buNone/>
            </a:pPr>
            <a:r>
              <a:rPr lang="en-US" sz="2800" dirty="0"/>
              <a:t>or </a:t>
            </a:r>
            <a:r>
              <a:rPr lang="en-US" sz="2800" dirty="0" err="1"/>
              <a:t>hyponatremia</a:t>
            </a:r>
            <a:r>
              <a:rPr lang="en-US" sz="2800" dirty="0"/>
              <a:t> (Na &lt; 120)</a:t>
            </a:r>
          </a:p>
        </p:txBody>
      </p:sp>
      <p:sp>
        <p:nvSpPr>
          <p:cNvPr id="11" name="Slide Number Placeholder 10"/>
          <p:cNvSpPr>
            <a:spLocks noGrp="1"/>
          </p:cNvSpPr>
          <p:nvPr>
            <p:ph type="sldNum" sz="quarter" idx="12"/>
          </p:nvPr>
        </p:nvSpPr>
        <p:spPr/>
        <p:txBody>
          <a:bodyPr/>
          <a:lstStyle/>
          <a:p>
            <a:fld id="{071E6EE5-27B8-4630-8F7E-7016F5226738}" type="slidenum">
              <a:rPr lang="en-US" smtClean="0"/>
              <a:pPr/>
              <a:t>6</a:t>
            </a:fld>
            <a:endParaRPr lang="en-US"/>
          </a:p>
        </p:txBody>
      </p:sp>
    </p:spTree>
    <p:extLst>
      <p:ext uri="{BB962C8B-B14F-4D97-AF65-F5344CB8AC3E}">
        <p14:creationId xmlns:p14="http://schemas.microsoft.com/office/powerpoint/2010/main" val="1800629980"/>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Parenteral Nutrition</a:t>
            </a:r>
          </a:p>
        </p:txBody>
      </p:sp>
      <p:sp>
        <p:nvSpPr>
          <p:cNvPr id="36867" name="Rectangle 3"/>
          <p:cNvSpPr>
            <a:spLocks noGrp="1" noChangeArrowheads="1"/>
          </p:cNvSpPr>
          <p:nvPr>
            <p:ph idx="1"/>
          </p:nvPr>
        </p:nvSpPr>
        <p:spPr/>
        <p:txBody>
          <a:bodyPr/>
          <a:lstStyle/>
          <a:p>
            <a:pPr eaLnBrk="1" hangingPunct="1"/>
            <a:r>
              <a:rPr lang="en-US" dirty="0" smtClean="0"/>
              <a:t>Indications for PN:</a:t>
            </a:r>
          </a:p>
          <a:p>
            <a:pPr lvl="1" eaLnBrk="1" hangingPunct="1"/>
            <a:r>
              <a:rPr lang="en-US" dirty="0" smtClean="0">
                <a:solidFill>
                  <a:srgbClr val="FF0000"/>
                </a:solidFill>
              </a:rPr>
              <a:t>GI tract non-functional for &gt;7 days</a:t>
            </a:r>
          </a:p>
          <a:p>
            <a:pPr lvl="1" eaLnBrk="1" hangingPunct="1"/>
            <a:r>
              <a:rPr lang="en-US" dirty="0" smtClean="0"/>
              <a:t>Diffuse peritonitis</a:t>
            </a:r>
          </a:p>
          <a:p>
            <a:pPr lvl="1" eaLnBrk="1" hangingPunct="1"/>
            <a:r>
              <a:rPr lang="en-US" dirty="0" smtClean="0"/>
              <a:t>Intestinal obstruction, paralytic ileus</a:t>
            </a:r>
          </a:p>
          <a:p>
            <a:pPr lvl="1" eaLnBrk="1" hangingPunct="1"/>
            <a:r>
              <a:rPr lang="en-US" dirty="0" smtClean="0"/>
              <a:t>Intractable vomiting/diarrhea (&gt;</a:t>
            </a:r>
            <a:r>
              <a:rPr lang="en-US" dirty="0" smtClean="0">
                <a:solidFill>
                  <a:srgbClr val="FF0000"/>
                </a:solidFill>
              </a:rPr>
              <a:t>7</a:t>
            </a:r>
            <a:r>
              <a:rPr lang="en-US" dirty="0" smtClean="0"/>
              <a:t> days)</a:t>
            </a:r>
          </a:p>
          <a:p>
            <a:pPr lvl="1" eaLnBrk="1" hangingPunct="1"/>
            <a:r>
              <a:rPr lang="en-US" dirty="0" smtClean="0"/>
              <a:t>Perioperative</a:t>
            </a:r>
          </a:p>
          <a:p>
            <a:pPr lvl="1" eaLnBrk="1" hangingPunct="1"/>
            <a:r>
              <a:rPr lang="en-US" dirty="0" smtClean="0"/>
              <a:t>GI tract ischemia</a:t>
            </a:r>
          </a:p>
          <a:p>
            <a:pPr lvl="1" eaLnBrk="1" hangingPunct="1"/>
            <a:r>
              <a:rPr lang="en-US" dirty="0" smtClean="0"/>
              <a:t>Severe malabsorption &amp;/or short gut syndrome</a:t>
            </a:r>
          </a:p>
        </p:txBody>
      </p:sp>
      <p:sp>
        <p:nvSpPr>
          <p:cNvPr id="6" name="Footer Placeholder 5"/>
          <p:cNvSpPr>
            <a:spLocks noGrp="1"/>
          </p:cNvSpPr>
          <p:nvPr>
            <p:ph type="ftr" sz="quarter" idx="11"/>
          </p:nvPr>
        </p:nvSpPr>
        <p:spPr>
          <a:xfrm>
            <a:off x="3124200" y="6172200"/>
            <a:ext cx="2895600" cy="365125"/>
          </a:xfrm>
        </p:spPr>
        <p:txBody>
          <a:bodyPr/>
          <a:lstStyle/>
          <a:p>
            <a:r>
              <a:rPr lang="en-US" smtClean="0"/>
              <a:t>Lawrence Carey, PharmD - TUSP 2014</a:t>
            </a:r>
            <a:endParaRPr lang="en-US"/>
          </a:p>
        </p:txBody>
      </p:sp>
      <p:sp>
        <p:nvSpPr>
          <p:cNvPr id="36868" name="Text Box 4"/>
          <p:cNvSpPr txBox="1">
            <a:spLocks noChangeArrowheads="1"/>
          </p:cNvSpPr>
          <p:nvPr/>
        </p:nvSpPr>
        <p:spPr bwMode="auto">
          <a:xfrm>
            <a:off x="0" y="6477000"/>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1000"/>
              <a:t>Rollins CJ. Applied Therapeutics: The Clinical Use of Drugs. Koda-Kimble. 8</a:t>
            </a:r>
            <a:r>
              <a:rPr lang="en-US" sz="1000" baseline="30000"/>
              <a:t>th</a:t>
            </a:r>
            <a:r>
              <a:rPr lang="en-US" sz="1000"/>
              <a:t> Edition</a:t>
            </a:r>
          </a:p>
        </p:txBody>
      </p:sp>
      <p:sp>
        <p:nvSpPr>
          <p:cNvPr id="36869" name="Text Box 5"/>
          <p:cNvSpPr txBox="1">
            <a:spLocks noChangeArrowheads="1"/>
          </p:cNvSpPr>
          <p:nvPr/>
        </p:nvSpPr>
        <p:spPr bwMode="auto">
          <a:xfrm>
            <a:off x="228600" y="6613525"/>
            <a:ext cx="891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1000"/>
              <a:t>A.S.P.E.N Board of Directors and the Clinical Guideline Task Force. Guidelines for the use of parenteral and enteral nutrition in adult and pediatric patients. </a:t>
            </a:r>
            <a:r>
              <a:rPr lang="en-US" sz="1000" i="1"/>
              <a:t>JPEN</a:t>
            </a:r>
            <a:r>
              <a:rPr lang="en-US" sz="1000"/>
              <a:t> 2002;26:9SA-12SA.</a:t>
            </a:r>
          </a:p>
        </p:txBody>
      </p:sp>
      <p:sp>
        <p:nvSpPr>
          <p:cNvPr id="7" name="Slide Number Placeholder 6"/>
          <p:cNvSpPr>
            <a:spLocks noGrp="1"/>
          </p:cNvSpPr>
          <p:nvPr>
            <p:ph type="sldNum" sz="quarter" idx="12"/>
          </p:nvPr>
        </p:nvSpPr>
        <p:spPr/>
        <p:txBody>
          <a:bodyPr/>
          <a:lstStyle/>
          <a:p>
            <a:fld id="{071E6EE5-27B8-4630-8F7E-7016F5226738}" type="slidenum">
              <a:rPr lang="en-US" smtClean="0"/>
              <a:pPr/>
              <a:t>60</a:t>
            </a:fld>
            <a:endParaRPr lang="en-US"/>
          </a:p>
        </p:txBody>
      </p:sp>
    </p:spTree>
    <p:extLst>
      <p:ext uri="{BB962C8B-B14F-4D97-AF65-F5344CB8AC3E}">
        <p14:creationId xmlns:p14="http://schemas.microsoft.com/office/powerpoint/2010/main" val="2898607227"/>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pPr eaLnBrk="1" hangingPunct="1">
              <a:lnSpc>
                <a:spcPct val="80000"/>
              </a:lnSpc>
            </a:pPr>
            <a:r>
              <a:rPr lang="en-US" sz="4200" dirty="0" smtClean="0">
                <a:solidFill>
                  <a:srgbClr val="FFFF00"/>
                </a:solidFill>
              </a:rPr>
              <a:t>Parenteral Nutrition</a:t>
            </a:r>
            <a:br>
              <a:rPr lang="en-US" sz="4200" dirty="0" smtClean="0">
                <a:solidFill>
                  <a:srgbClr val="FFFF00"/>
                </a:solidFill>
              </a:rPr>
            </a:br>
            <a:r>
              <a:rPr lang="en-US" sz="2800" dirty="0" smtClean="0">
                <a:solidFill>
                  <a:srgbClr val="FFFF00"/>
                </a:solidFill>
              </a:rPr>
              <a:t>Routes of Administration</a:t>
            </a:r>
          </a:p>
        </p:txBody>
      </p:sp>
      <p:graphicFrame>
        <p:nvGraphicFramePr>
          <p:cNvPr id="116921" name="Group 185"/>
          <p:cNvGraphicFramePr>
            <a:graphicFrameLocks noGrp="1"/>
          </p:cNvGraphicFramePr>
          <p:nvPr>
            <p:ph type="tbl" idx="1"/>
            <p:extLst>
              <p:ext uri="{D42A27DB-BD31-4B8C-83A1-F6EECF244321}">
                <p14:modId xmlns:p14="http://schemas.microsoft.com/office/powerpoint/2010/main" val="176676902"/>
              </p:ext>
            </p:extLst>
          </p:nvPr>
        </p:nvGraphicFramePr>
        <p:xfrm>
          <a:off x="381000" y="1219200"/>
          <a:ext cx="8458200" cy="5149851"/>
        </p:xfrm>
        <a:graphic>
          <a:graphicData uri="http://schemas.openxmlformats.org/drawingml/2006/table">
            <a:tbl>
              <a:tblPr/>
              <a:tblGrid>
                <a:gridCol w="1981200"/>
                <a:gridCol w="3048000"/>
                <a:gridCol w="3429000"/>
              </a:tblGrid>
              <a:tr h="1066892">
                <a:tc>
                  <a:txBody>
                    <a:bodyPr/>
                    <a:lstStyle/>
                    <a:p>
                      <a:pPr marL="0" marR="0" lvl="0" indent="0" algn="l" defTabSz="914400" rtl="0" eaLnBrk="1" fontAlgn="base" latinLnBrk="0" hangingPunct="1">
                        <a:lnSpc>
                          <a:spcPct val="80000"/>
                        </a:lnSpc>
                        <a:spcBef>
                          <a:spcPct val="20000"/>
                        </a:spcBef>
                        <a:spcAft>
                          <a:spcPct val="0"/>
                        </a:spcAft>
                        <a:buClrTx/>
                        <a:buSzPct val="80000"/>
                        <a:buFont typeface="Wingdings" pitchFamily="2" charset="2"/>
                        <a:buNone/>
                        <a:tabLst/>
                      </a:pPr>
                      <a:endParaRPr kumimoji="0" lang="en-US" sz="2400" b="0" i="0" u="none" strike="noStrike" cap="none" normalizeH="0" baseline="0" dirty="0" smtClean="0">
                        <a:ln>
                          <a:noFill/>
                        </a:ln>
                        <a:solidFill>
                          <a:srgbClr val="000000"/>
                        </a:solidFill>
                        <a:effectLst/>
                        <a:latin typeface="Arial" charset="0"/>
                      </a:endParaRPr>
                    </a:p>
                  </a:txBody>
                  <a:tcPr marT="45731" marB="45731" anchor="ct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Pct val="80000"/>
                        <a:buFont typeface="Wingdings" pitchFamily="2" charset="2"/>
                        <a:buNone/>
                        <a:tabLst/>
                      </a:pPr>
                      <a:r>
                        <a:rPr kumimoji="0" lang="en-US" sz="2400" b="0" i="0" u="none" strike="noStrike" cap="none" normalizeH="0" baseline="0" dirty="0" smtClean="0">
                          <a:ln>
                            <a:noFill/>
                          </a:ln>
                          <a:solidFill>
                            <a:srgbClr val="FF0000"/>
                          </a:solidFill>
                          <a:effectLst/>
                          <a:latin typeface="Arial" charset="0"/>
                        </a:rPr>
                        <a:t>Central</a:t>
                      </a:r>
                      <a:r>
                        <a:rPr kumimoji="0" lang="en-US" sz="2400" b="0" i="0" u="none" strike="noStrike" cap="none" normalizeH="0" baseline="0" dirty="0" smtClean="0">
                          <a:ln>
                            <a:noFill/>
                          </a:ln>
                          <a:solidFill>
                            <a:srgbClr val="000000"/>
                          </a:solidFill>
                          <a:effectLst/>
                          <a:latin typeface="Arial" charset="0"/>
                        </a:rPr>
                        <a:t> Administration</a:t>
                      </a:r>
                    </a:p>
                    <a:p>
                      <a:pPr marL="0" marR="0" lvl="0" indent="0" algn="ctr" defTabSz="914400" rtl="0" eaLnBrk="1" fontAlgn="base" latinLnBrk="0" hangingPunct="1">
                        <a:lnSpc>
                          <a:spcPct val="70000"/>
                        </a:lnSpc>
                        <a:spcBef>
                          <a:spcPct val="20000"/>
                        </a:spcBef>
                        <a:spcAft>
                          <a:spcPct val="0"/>
                        </a:spcAft>
                        <a:buClrTx/>
                        <a:buSzPct val="80000"/>
                        <a:buFont typeface="Wingdings" pitchFamily="2" charset="2"/>
                        <a:buNone/>
                        <a:tabLst/>
                      </a:pPr>
                      <a:r>
                        <a:rPr kumimoji="0" lang="en-US" sz="2400" b="0" i="0" u="none" strike="noStrike" cap="none" normalizeH="0" baseline="0" dirty="0" smtClean="0">
                          <a:ln>
                            <a:noFill/>
                          </a:ln>
                          <a:solidFill>
                            <a:srgbClr val="000000"/>
                          </a:solidFill>
                          <a:effectLst/>
                          <a:latin typeface="Arial" charset="0"/>
                        </a:rPr>
                        <a:t>(</a:t>
                      </a:r>
                      <a:r>
                        <a:rPr kumimoji="0" lang="en-US" sz="2400" b="0" i="0" u="none" strike="noStrike" cap="none" normalizeH="0" baseline="0" dirty="0" smtClean="0">
                          <a:ln>
                            <a:noFill/>
                          </a:ln>
                          <a:solidFill>
                            <a:srgbClr val="FF0000"/>
                          </a:solidFill>
                          <a:effectLst/>
                          <a:latin typeface="Arial" charset="0"/>
                        </a:rPr>
                        <a:t>TPN</a:t>
                      </a:r>
                      <a:r>
                        <a:rPr kumimoji="0" lang="en-US" sz="2400" b="0" i="0" u="none" strike="noStrike" cap="none" normalizeH="0" baseline="0" dirty="0" smtClean="0">
                          <a:ln>
                            <a:noFill/>
                          </a:ln>
                          <a:solidFill>
                            <a:srgbClr val="000000"/>
                          </a:solidFill>
                          <a:effectLst/>
                          <a:latin typeface="Arial" charset="0"/>
                        </a:rPr>
                        <a:t>)</a:t>
                      </a: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Pct val="80000"/>
                        <a:buFont typeface="Wingdings" pitchFamily="2" charset="2"/>
                        <a:buNone/>
                        <a:tabLst/>
                      </a:pPr>
                      <a:r>
                        <a:rPr kumimoji="0" lang="en-US" sz="2400" b="0" i="0" u="none" strike="noStrike" cap="none" normalizeH="0" baseline="0" dirty="0" smtClean="0">
                          <a:ln>
                            <a:noFill/>
                          </a:ln>
                          <a:solidFill>
                            <a:srgbClr val="FF0000"/>
                          </a:solidFill>
                          <a:effectLst/>
                          <a:latin typeface="Arial" charset="0"/>
                        </a:rPr>
                        <a:t>Peripheral</a:t>
                      </a:r>
                      <a:r>
                        <a:rPr kumimoji="0" lang="en-US" sz="2400" b="0" i="0" u="none" strike="noStrike" cap="none" normalizeH="0" baseline="0" dirty="0" smtClean="0">
                          <a:ln>
                            <a:noFill/>
                          </a:ln>
                          <a:solidFill>
                            <a:srgbClr val="000000"/>
                          </a:solidFill>
                          <a:effectLst/>
                          <a:latin typeface="Arial" charset="0"/>
                        </a:rPr>
                        <a:t> Administration</a:t>
                      </a:r>
                    </a:p>
                    <a:p>
                      <a:pPr marL="0" marR="0" lvl="0" indent="0" algn="ctr" defTabSz="914400" rtl="0" eaLnBrk="1" fontAlgn="base" latinLnBrk="0" hangingPunct="1">
                        <a:lnSpc>
                          <a:spcPct val="70000"/>
                        </a:lnSpc>
                        <a:spcBef>
                          <a:spcPct val="20000"/>
                        </a:spcBef>
                        <a:spcAft>
                          <a:spcPct val="0"/>
                        </a:spcAft>
                        <a:buClrTx/>
                        <a:buSzPct val="80000"/>
                        <a:buFont typeface="Wingdings" pitchFamily="2" charset="2"/>
                        <a:buNone/>
                        <a:tabLst/>
                      </a:pPr>
                      <a:r>
                        <a:rPr kumimoji="0" lang="en-US" sz="2400" b="0" i="0" u="none" strike="noStrike" cap="none" normalizeH="0" baseline="0" dirty="0" smtClean="0">
                          <a:ln>
                            <a:noFill/>
                          </a:ln>
                          <a:solidFill>
                            <a:srgbClr val="000000"/>
                          </a:solidFill>
                          <a:effectLst/>
                          <a:latin typeface="Arial" charset="0"/>
                        </a:rPr>
                        <a:t>(</a:t>
                      </a:r>
                      <a:r>
                        <a:rPr kumimoji="0" lang="en-US" sz="2400" b="0" i="0" u="none" strike="noStrike" cap="none" normalizeH="0" baseline="0" dirty="0" smtClean="0">
                          <a:ln>
                            <a:noFill/>
                          </a:ln>
                          <a:solidFill>
                            <a:srgbClr val="FF0000"/>
                          </a:solidFill>
                          <a:effectLst/>
                          <a:latin typeface="Arial" charset="0"/>
                        </a:rPr>
                        <a:t>PPN</a:t>
                      </a:r>
                      <a:r>
                        <a:rPr kumimoji="0" lang="en-US" sz="2400" b="0" i="0" u="none" strike="noStrike" cap="none" normalizeH="0" baseline="0" dirty="0" smtClean="0">
                          <a:ln>
                            <a:noFill/>
                          </a:ln>
                          <a:solidFill>
                            <a:srgbClr val="000000"/>
                          </a:solidFill>
                          <a:effectLst/>
                          <a:latin typeface="Arial" charset="0"/>
                        </a:rPr>
                        <a:t>)</a:t>
                      </a:r>
                    </a:p>
                  </a:txBody>
                  <a:tcPr marT="45731" marB="45731" anchor="ct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557241">
                <a:tc>
                  <a:txBody>
                    <a:bodyPr/>
                    <a:lstStyle/>
                    <a:p>
                      <a:pPr marL="0" marR="0" lvl="0" indent="0" algn="l"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400" b="0" i="0" u="none" strike="noStrike" cap="none" normalizeH="0" baseline="0" dirty="0" smtClean="0">
                          <a:ln>
                            <a:noFill/>
                          </a:ln>
                          <a:solidFill>
                            <a:schemeClr val="bg1"/>
                          </a:solidFill>
                          <a:effectLst/>
                          <a:latin typeface="+mn-lt"/>
                        </a:rPr>
                        <a:t>  Where</a:t>
                      </a:r>
                    </a:p>
                  </a:txBody>
                  <a:tcPr marT="45731" marB="45731" anchor="ct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400" b="0" i="0" u="none" strike="noStrike" cap="none" normalizeH="0" baseline="0" dirty="0" smtClean="0">
                          <a:ln>
                            <a:noFill/>
                          </a:ln>
                          <a:solidFill>
                            <a:schemeClr val="bg1"/>
                          </a:solidFill>
                          <a:effectLst/>
                          <a:latin typeface="+mn-lt"/>
                        </a:rPr>
                        <a:t>Large central vein</a:t>
                      </a: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400" b="0" i="0" u="none" strike="noStrike" cap="none" normalizeH="0" baseline="0" smtClean="0">
                          <a:ln>
                            <a:noFill/>
                          </a:ln>
                          <a:solidFill>
                            <a:schemeClr val="bg1"/>
                          </a:solidFill>
                          <a:effectLst/>
                          <a:latin typeface="+mn-lt"/>
                        </a:rPr>
                        <a:t>Small peripheral vein</a:t>
                      </a:r>
                    </a:p>
                  </a:txBody>
                  <a:tcPr marT="45731" marB="45731" anchor="ct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553943">
                <a:tc>
                  <a:txBody>
                    <a:bodyPr/>
                    <a:lstStyle/>
                    <a:p>
                      <a:pPr marL="0" marR="0" lvl="0" indent="0" algn="l"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400" b="0" i="0" u="none" strike="noStrike" cap="none" normalizeH="0" baseline="0" smtClean="0">
                          <a:ln>
                            <a:noFill/>
                          </a:ln>
                          <a:solidFill>
                            <a:schemeClr val="bg1"/>
                          </a:solidFill>
                          <a:effectLst/>
                          <a:latin typeface="+mn-lt"/>
                        </a:rPr>
                        <a:t>  Duration</a:t>
                      </a:r>
                    </a:p>
                  </a:txBody>
                  <a:tcPr marT="45731" marB="45731" anchor="ct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400" b="0" i="0" u="none" strike="noStrike" cap="none" normalizeH="0" baseline="0" dirty="0" smtClean="0">
                          <a:ln>
                            <a:noFill/>
                          </a:ln>
                          <a:solidFill>
                            <a:schemeClr val="bg1"/>
                          </a:solidFill>
                          <a:effectLst/>
                          <a:latin typeface="+mn-lt"/>
                        </a:rPr>
                        <a:t>Long term</a:t>
                      </a: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400" b="0" i="0" u="none" strike="noStrike" cap="none" normalizeH="0" baseline="0" smtClean="0">
                          <a:ln>
                            <a:noFill/>
                          </a:ln>
                          <a:solidFill>
                            <a:schemeClr val="bg1"/>
                          </a:solidFill>
                          <a:effectLst/>
                          <a:latin typeface="+mn-lt"/>
                        </a:rPr>
                        <a:t>Short term</a:t>
                      </a:r>
                    </a:p>
                  </a:txBody>
                  <a:tcPr marT="45731" marB="45731" anchor="ct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857293">
                <a:tc>
                  <a:txBody>
                    <a:bodyPr/>
                    <a:lstStyle/>
                    <a:p>
                      <a:pPr marL="0" marR="0" lvl="0" indent="0" algn="l"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400" b="0" i="0" u="none" strike="noStrike" cap="none" normalizeH="0" baseline="0" smtClean="0">
                          <a:ln>
                            <a:noFill/>
                          </a:ln>
                          <a:solidFill>
                            <a:schemeClr val="bg1"/>
                          </a:solidFill>
                          <a:effectLst/>
                          <a:latin typeface="+mn-lt"/>
                        </a:rPr>
                        <a:t>  Osmolality</a:t>
                      </a:r>
                    </a:p>
                  </a:txBody>
                  <a:tcPr marT="45731" marB="45731" anchor="ct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400" b="0" i="0" u="none" strike="noStrike" cap="none" normalizeH="0" baseline="0" dirty="0" smtClean="0">
                          <a:ln>
                            <a:noFill/>
                          </a:ln>
                          <a:solidFill>
                            <a:schemeClr val="bg1"/>
                          </a:solidFill>
                          <a:effectLst/>
                          <a:latin typeface="+mn-lt"/>
                        </a:rPr>
                        <a:t>High</a:t>
                      </a: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400" b="0" i="0" u="none" strike="noStrike" cap="none" normalizeH="0" baseline="0" dirty="0" smtClean="0">
                          <a:ln>
                            <a:noFill/>
                          </a:ln>
                          <a:solidFill>
                            <a:schemeClr val="bg1"/>
                          </a:solidFill>
                          <a:effectLst/>
                          <a:latin typeface="+mn-lt"/>
                        </a:rPr>
                        <a:t>Low (&lt;900 </a:t>
                      </a:r>
                      <a:r>
                        <a:rPr kumimoji="0" lang="en-US" sz="2400" b="0" i="0" u="none" strike="noStrike" cap="none" normalizeH="0" baseline="0" dirty="0" err="1" smtClean="0">
                          <a:ln>
                            <a:noFill/>
                          </a:ln>
                          <a:solidFill>
                            <a:schemeClr val="bg1"/>
                          </a:solidFill>
                          <a:effectLst/>
                          <a:latin typeface="+mn-lt"/>
                        </a:rPr>
                        <a:t>mOsm</a:t>
                      </a:r>
                      <a:r>
                        <a:rPr kumimoji="0" lang="en-US" sz="2400" b="0" i="0" u="none" strike="noStrike" cap="none" normalizeH="0" baseline="0" dirty="0" smtClean="0">
                          <a:ln>
                            <a:noFill/>
                          </a:ln>
                          <a:solidFill>
                            <a:schemeClr val="bg1"/>
                          </a:solidFill>
                          <a:effectLst/>
                          <a:latin typeface="+mn-lt"/>
                        </a:rPr>
                        <a:t>/L)</a:t>
                      </a:r>
                    </a:p>
                  </a:txBody>
                  <a:tcPr marT="45731" marB="45731" anchor="ct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1006594">
                <a:tc>
                  <a:txBody>
                    <a:bodyPr/>
                    <a:lstStyle/>
                    <a:p>
                      <a:pPr marL="0" marR="0" lvl="0" indent="0" algn="l"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400" b="0" i="0" u="none" strike="noStrike" cap="none" normalizeH="0" baseline="0" smtClean="0">
                          <a:ln>
                            <a:noFill/>
                          </a:ln>
                          <a:solidFill>
                            <a:schemeClr val="bg1"/>
                          </a:solidFill>
                          <a:effectLst/>
                          <a:latin typeface="+mn-lt"/>
                        </a:rPr>
                        <a:t>  Calories</a:t>
                      </a:r>
                    </a:p>
                  </a:txBody>
                  <a:tcPr marT="45731" marB="45731" anchor="ct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400" b="0" i="0" u="none" strike="noStrike" cap="none" normalizeH="0" baseline="0" smtClean="0">
                          <a:ln>
                            <a:noFill/>
                          </a:ln>
                          <a:solidFill>
                            <a:schemeClr val="bg1"/>
                          </a:solidFill>
                          <a:effectLst/>
                          <a:latin typeface="+mn-lt"/>
                        </a:rPr>
                        <a:t>Use in patients with large calorie requirement</a:t>
                      </a: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400" b="0" i="0" u="none" strike="noStrike" cap="none" normalizeH="0" baseline="0" dirty="0" smtClean="0">
                          <a:ln>
                            <a:noFill/>
                          </a:ln>
                          <a:solidFill>
                            <a:schemeClr val="bg1"/>
                          </a:solidFill>
                          <a:effectLst/>
                          <a:latin typeface="+mn-lt"/>
                        </a:rPr>
                        <a:t>Use in patients with smaller calorie requirement</a:t>
                      </a:r>
                    </a:p>
                  </a:txBody>
                  <a:tcPr marT="45731" marB="45731" anchor="ct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555592">
                <a:tc>
                  <a:txBody>
                    <a:bodyPr/>
                    <a:lstStyle/>
                    <a:p>
                      <a:pPr marL="0" marR="0" lvl="0" indent="0" algn="l"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400" b="0" i="0" u="none" strike="noStrike" cap="none" normalizeH="0" baseline="0" smtClean="0">
                          <a:ln>
                            <a:noFill/>
                          </a:ln>
                          <a:solidFill>
                            <a:schemeClr val="bg1"/>
                          </a:solidFill>
                          <a:effectLst/>
                          <a:latin typeface="+mn-lt"/>
                        </a:rPr>
                        <a:t>  Max %</a:t>
                      </a:r>
                    </a:p>
                  </a:txBody>
                  <a:tcPr marT="45731" marB="45731" anchor="ct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400" b="0" i="0" u="none" strike="noStrike" cap="none" normalizeH="0" baseline="0" smtClean="0">
                          <a:ln>
                            <a:noFill/>
                          </a:ln>
                          <a:solidFill>
                            <a:schemeClr val="bg1"/>
                          </a:solidFill>
                          <a:effectLst/>
                          <a:latin typeface="+mn-lt"/>
                        </a:rPr>
                        <a:t>---------</a:t>
                      </a: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400" b="0" i="0" u="none" strike="noStrike" cap="none" normalizeH="0" baseline="0" dirty="0" smtClean="0">
                          <a:ln>
                            <a:noFill/>
                          </a:ln>
                          <a:solidFill>
                            <a:schemeClr val="bg1"/>
                          </a:solidFill>
                          <a:effectLst/>
                          <a:latin typeface="+mn-lt"/>
                        </a:rPr>
                        <a:t>D10%, Protein 5%</a:t>
                      </a:r>
                    </a:p>
                  </a:txBody>
                  <a:tcPr marT="45731" marB="45731" anchor="ct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552296">
                <a:tc>
                  <a:txBody>
                    <a:bodyPr/>
                    <a:lstStyle/>
                    <a:p>
                      <a:pPr marL="0" marR="0" lvl="0" indent="0" algn="l"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400" b="0" i="0" u="none" strike="noStrike" cap="none" normalizeH="0" baseline="0" smtClean="0">
                          <a:ln>
                            <a:noFill/>
                          </a:ln>
                          <a:solidFill>
                            <a:schemeClr val="bg1"/>
                          </a:solidFill>
                          <a:effectLst/>
                          <a:latin typeface="+mn-lt"/>
                        </a:rPr>
                        <a:t>  Volume</a:t>
                      </a:r>
                    </a:p>
                  </a:txBody>
                  <a:tcPr marT="45731" marB="45731" anchor="ct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400" b="0" i="0" u="none" strike="noStrike" cap="none" normalizeH="0" baseline="0" smtClean="0">
                          <a:ln>
                            <a:noFill/>
                          </a:ln>
                          <a:solidFill>
                            <a:schemeClr val="bg1"/>
                          </a:solidFill>
                          <a:effectLst/>
                          <a:latin typeface="+mn-lt"/>
                        </a:rPr>
                        <a:t>Smaller</a:t>
                      </a: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400" b="0" i="0" u="none" strike="noStrike" cap="none" normalizeH="0" baseline="0" dirty="0" smtClean="0">
                          <a:ln>
                            <a:noFill/>
                          </a:ln>
                          <a:solidFill>
                            <a:schemeClr val="bg1"/>
                          </a:solidFill>
                          <a:effectLst/>
                          <a:latin typeface="+mn-lt"/>
                        </a:rPr>
                        <a:t>Larger</a:t>
                      </a:r>
                    </a:p>
                  </a:txBody>
                  <a:tcPr marT="45731" marB="45731" anchor="ct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chemeClr val="tx1"/>
                    </a:solidFill>
                  </a:tcPr>
                </a:tc>
              </a:tr>
            </a:tbl>
          </a:graphicData>
        </a:graphic>
      </p:graphicFrame>
      <p:sp>
        <p:nvSpPr>
          <p:cNvPr id="37925" name="Text Box 103"/>
          <p:cNvSpPr txBox="1">
            <a:spLocks noChangeArrowheads="1"/>
          </p:cNvSpPr>
          <p:nvPr/>
        </p:nvSpPr>
        <p:spPr bwMode="auto">
          <a:xfrm>
            <a:off x="0" y="6613525"/>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1000"/>
              <a:t>Rollins CJ. Applied Therapeutics: The Clinical Use of Drugs. Koda-Kimble. 8</a:t>
            </a:r>
            <a:r>
              <a:rPr lang="en-US" sz="1000" baseline="30000"/>
              <a:t>th</a:t>
            </a:r>
            <a:r>
              <a:rPr lang="en-US" sz="1000"/>
              <a:t> Edition</a:t>
            </a:r>
          </a:p>
        </p:txBody>
      </p:sp>
      <p:sp>
        <p:nvSpPr>
          <p:cNvPr id="5" name="Slide Number Placeholder 4"/>
          <p:cNvSpPr>
            <a:spLocks noGrp="1"/>
          </p:cNvSpPr>
          <p:nvPr>
            <p:ph type="sldNum" sz="quarter" idx="10"/>
          </p:nvPr>
        </p:nvSpPr>
        <p:spPr/>
        <p:txBody>
          <a:bodyPr/>
          <a:lstStyle/>
          <a:p>
            <a:pPr>
              <a:defRPr/>
            </a:pPr>
            <a:fld id="{FB3BD4B4-C2BF-4904-BCE4-55FFD6EF1328}" type="slidenum">
              <a:rPr lang="en-US" smtClean="0"/>
              <a:pPr>
                <a:defRPr/>
              </a:pPr>
              <a:t>61</a:t>
            </a:fld>
            <a:endParaRPr lang="en-US"/>
          </a:p>
        </p:txBody>
      </p:sp>
    </p:spTree>
    <p:extLst>
      <p:ext uri="{BB962C8B-B14F-4D97-AF65-F5344CB8AC3E}">
        <p14:creationId xmlns:p14="http://schemas.microsoft.com/office/powerpoint/2010/main" val="3388821322"/>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2"/>
          <p:cNvSpPr>
            <a:spLocks noGrp="1" noChangeArrowheads="1"/>
          </p:cNvSpPr>
          <p:nvPr>
            <p:ph type="title"/>
          </p:nvPr>
        </p:nvSpPr>
        <p:spPr>
          <a:xfrm>
            <a:off x="838200" y="228600"/>
            <a:ext cx="7620000" cy="944563"/>
          </a:xfrm>
        </p:spPr>
        <p:txBody>
          <a:bodyPr/>
          <a:lstStyle/>
          <a:p>
            <a:pPr eaLnBrk="1" hangingPunct="1"/>
            <a:r>
              <a:rPr lang="en-US" dirty="0" smtClean="0">
                <a:solidFill>
                  <a:srgbClr val="FFFF00"/>
                </a:solidFill>
              </a:rPr>
              <a:t>Nutrient Components</a:t>
            </a:r>
          </a:p>
        </p:txBody>
      </p:sp>
      <p:graphicFrame>
        <p:nvGraphicFramePr>
          <p:cNvPr id="56356" name="Group 36"/>
          <p:cNvGraphicFramePr>
            <a:graphicFrameLocks noGrp="1"/>
          </p:cNvGraphicFramePr>
          <p:nvPr>
            <p:ph type="tbl" idx="1"/>
            <p:extLst>
              <p:ext uri="{D42A27DB-BD31-4B8C-83A1-F6EECF244321}">
                <p14:modId xmlns:p14="http://schemas.microsoft.com/office/powerpoint/2010/main" val="1221730984"/>
              </p:ext>
            </p:extLst>
          </p:nvPr>
        </p:nvGraphicFramePr>
        <p:xfrm>
          <a:off x="152400" y="1447800"/>
          <a:ext cx="8915400" cy="4957254"/>
        </p:xfrm>
        <a:graphic>
          <a:graphicData uri="http://schemas.openxmlformats.org/drawingml/2006/table">
            <a:tbl>
              <a:tblPr/>
              <a:tblGrid>
                <a:gridCol w="1676400"/>
                <a:gridCol w="1905000"/>
                <a:gridCol w="2590800"/>
                <a:gridCol w="2743200"/>
              </a:tblGrid>
              <a:tr h="609600">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endParaRPr kumimoji="0" lang="en-US" sz="2400" b="0" i="0" u="none" strike="noStrike" cap="none" normalizeH="0" baseline="0" dirty="0" smtClean="0">
                        <a:ln>
                          <a:noFill/>
                        </a:ln>
                        <a:solidFill>
                          <a:schemeClr val="bg1"/>
                        </a:solidFill>
                        <a:effectLst/>
                        <a:latin typeface="Arial" charset="0"/>
                      </a:endParaRPr>
                    </a:p>
                  </a:txBody>
                  <a:tcPr anchor="ct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600" b="1" i="0" u="none" strike="noStrike" cap="none" normalizeH="0" baseline="0" smtClean="0">
                          <a:ln>
                            <a:noFill/>
                          </a:ln>
                          <a:solidFill>
                            <a:srgbClr val="000000"/>
                          </a:solidFill>
                          <a:effectLst/>
                          <a:latin typeface="Arial" charset="0"/>
                        </a:rPr>
                        <a:t>Protein</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600" b="1" i="0" u="none" strike="noStrike" cap="none" normalizeH="0" baseline="0" smtClean="0">
                          <a:ln>
                            <a:noFill/>
                          </a:ln>
                          <a:solidFill>
                            <a:srgbClr val="000000"/>
                          </a:solidFill>
                          <a:effectLst/>
                          <a:latin typeface="Arial" charset="0"/>
                        </a:rPr>
                        <a:t>Carbohydrate</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600" b="1" i="0" u="none" strike="noStrike" cap="none" normalizeH="0" baseline="0" smtClean="0">
                          <a:ln>
                            <a:noFill/>
                          </a:ln>
                          <a:solidFill>
                            <a:srgbClr val="000000"/>
                          </a:solidFill>
                          <a:effectLst/>
                          <a:latin typeface="Arial" charset="0"/>
                        </a:rPr>
                        <a:t>Lipid</a:t>
                      </a:r>
                    </a:p>
                  </a:txBody>
                  <a:tcPr anchor="ctr" anchorCtr="1"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735013">
                <a:tc>
                  <a:txBody>
                    <a:bodyPr/>
                    <a:lstStyle/>
                    <a:p>
                      <a:pPr marL="0" marR="0" lvl="0" indent="0" algn="l"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400" b="0" i="0" u="none" strike="noStrike" cap="none" normalizeH="0" baseline="0" dirty="0" smtClean="0">
                          <a:ln>
                            <a:noFill/>
                          </a:ln>
                          <a:solidFill>
                            <a:schemeClr val="bg1"/>
                          </a:solidFill>
                          <a:effectLst/>
                          <a:latin typeface="Arial" charset="0"/>
                        </a:rPr>
                        <a:t>Kcal provided</a:t>
                      </a:r>
                    </a:p>
                  </a:txBody>
                  <a:tcPr anchor="ct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200" b="1" i="0" u="none" strike="noStrike" cap="none" normalizeH="0" baseline="0" dirty="0" smtClean="0">
                          <a:ln>
                            <a:noFill/>
                          </a:ln>
                          <a:solidFill>
                            <a:srgbClr val="FF0000"/>
                          </a:solidFill>
                          <a:effectLst/>
                          <a:latin typeface="Arial" charset="0"/>
                        </a:rPr>
                        <a:t>4 kcal/g</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200" b="1" i="0" u="none" strike="noStrike" cap="none" normalizeH="0" baseline="0" dirty="0" smtClean="0">
                          <a:ln>
                            <a:noFill/>
                          </a:ln>
                          <a:solidFill>
                            <a:srgbClr val="FF0000"/>
                          </a:solidFill>
                          <a:effectLst/>
                          <a:latin typeface="Arial" charset="0"/>
                        </a:rPr>
                        <a:t>3.4 kcal/g</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200" b="1" i="0" u="none" strike="noStrike" cap="none" normalizeH="0" baseline="0" dirty="0" smtClean="0">
                          <a:ln>
                            <a:noFill/>
                          </a:ln>
                          <a:solidFill>
                            <a:srgbClr val="FF0000"/>
                          </a:solidFill>
                          <a:effectLst/>
                          <a:latin typeface="Arial" charset="0"/>
                        </a:rPr>
                        <a:t>9 kcal/g</a:t>
                      </a:r>
                      <a:r>
                        <a:rPr kumimoji="0" lang="en-US" sz="2200" b="0" i="0" u="none" strike="noStrike" cap="none" normalizeH="0" baseline="0" dirty="0" smtClean="0">
                          <a:ln>
                            <a:noFill/>
                          </a:ln>
                          <a:solidFill>
                            <a:srgbClr val="FF0000"/>
                          </a:solidFill>
                          <a:effectLst/>
                          <a:latin typeface="Arial" charset="0"/>
                        </a:rPr>
                        <a:t> </a:t>
                      </a:r>
                    </a:p>
                    <a:p>
                      <a:pPr marL="0" marR="0" lvl="0" indent="0" algn="ctr"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000" b="0" i="0" u="none" strike="noStrike" cap="none" normalizeH="0" baseline="0" dirty="0" smtClean="0">
                          <a:ln>
                            <a:noFill/>
                          </a:ln>
                          <a:solidFill>
                            <a:srgbClr val="FF0000"/>
                          </a:solidFill>
                          <a:effectLst/>
                          <a:latin typeface="Arial" charset="0"/>
                        </a:rPr>
                        <a:t>varies with formulation</a:t>
                      </a:r>
                    </a:p>
                  </a:txBody>
                  <a:tcPr anchor="ctr" anchorCtr="1"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1212850">
                <a:tc>
                  <a:txBody>
                    <a:bodyPr/>
                    <a:lstStyle/>
                    <a:p>
                      <a:pPr marL="0" marR="0" lvl="0" indent="0" algn="l"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400" b="0" i="0" u="none" strike="noStrike" cap="none" normalizeH="0" baseline="0" dirty="0" smtClean="0">
                          <a:ln>
                            <a:noFill/>
                          </a:ln>
                          <a:solidFill>
                            <a:schemeClr val="bg1"/>
                          </a:solidFill>
                          <a:effectLst/>
                          <a:latin typeface="Arial" charset="0"/>
                        </a:rPr>
                        <a:t>Normal</a:t>
                      </a:r>
                    </a:p>
                    <a:p>
                      <a:pPr marL="0" marR="0" lvl="0" indent="0" algn="l"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400" b="0" i="0" u="none" strike="noStrike" cap="none" normalizeH="0" baseline="0" dirty="0" err="1" smtClean="0">
                          <a:ln>
                            <a:noFill/>
                          </a:ln>
                          <a:solidFill>
                            <a:schemeClr val="bg1"/>
                          </a:solidFill>
                          <a:effectLst/>
                          <a:latin typeface="Arial" charset="0"/>
                        </a:rPr>
                        <a:t>Reqmt</a:t>
                      </a:r>
                      <a:r>
                        <a:rPr kumimoji="0" lang="en-US" sz="2400" b="0" i="0" u="none" strike="noStrike" cap="none" normalizeH="0" baseline="0" dirty="0" smtClean="0">
                          <a:ln>
                            <a:noFill/>
                          </a:ln>
                          <a:solidFill>
                            <a:schemeClr val="bg1"/>
                          </a:solidFill>
                          <a:effectLst/>
                          <a:latin typeface="Arial" charset="0"/>
                        </a:rPr>
                        <a:t>.</a:t>
                      </a:r>
                    </a:p>
                  </a:txBody>
                  <a:tcPr anchor="ct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200" b="0" i="0" u="none" strike="noStrike" cap="none" normalizeH="0" baseline="0" dirty="0" smtClean="0">
                          <a:ln>
                            <a:noFill/>
                          </a:ln>
                          <a:solidFill>
                            <a:srgbClr val="FF0000"/>
                          </a:solidFill>
                          <a:effectLst/>
                          <a:latin typeface="Arial" charset="0"/>
                        </a:rPr>
                        <a:t>15</a:t>
                      </a:r>
                      <a:r>
                        <a:rPr kumimoji="0" lang="en-US" sz="2200" b="0" i="0" u="none" strike="noStrike" cap="none" normalizeH="0" baseline="0" dirty="0" smtClean="0">
                          <a:ln>
                            <a:noFill/>
                          </a:ln>
                          <a:solidFill>
                            <a:srgbClr val="000000"/>
                          </a:solidFill>
                          <a:effectLst/>
                          <a:latin typeface="Arial" charset="0"/>
                        </a:rPr>
                        <a:t>% of calories</a:t>
                      </a:r>
                    </a:p>
                    <a:p>
                      <a:pPr marL="0" marR="0" lvl="0" indent="0" algn="l"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200" b="0" i="0" u="none" strike="noStrike" cap="none" normalizeH="0" baseline="0" dirty="0" smtClean="0">
                          <a:ln>
                            <a:noFill/>
                          </a:ln>
                          <a:solidFill>
                            <a:srgbClr val="000000"/>
                          </a:solidFill>
                          <a:effectLst/>
                          <a:latin typeface="Arial" charset="0"/>
                        </a:rPr>
                        <a:t>0.8 – 2.0 g/kg/d</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200" b="0" i="0" u="none" strike="noStrike" cap="none" normalizeH="0" baseline="0" dirty="0" smtClean="0">
                          <a:ln>
                            <a:noFill/>
                          </a:ln>
                          <a:solidFill>
                            <a:srgbClr val="FF0000"/>
                          </a:solidFill>
                          <a:effectLst/>
                          <a:latin typeface="Arial" charset="0"/>
                        </a:rPr>
                        <a:t>60</a:t>
                      </a:r>
                      <a:r>
                        <a:rPr kumimoji="0" lang="en-US" sz="2200" b="0" i="0" u="none" strike="noStrike" cap="none" normalizeH="0" baseline="0" dirty="0" smtClean="0">
                          <a:ln>
                            <a:noFill/>
                          </a:ln>
                          <a:solidFill>
                            <a:srgbClr val="000000"/>
                          </a:solidFill>
                          <a:effectLst/>
                          <a:latin typeface="Arial" charset="0"/>
                        </a:rPr>
                        <a:t>-70% of calories</a:t>
                      </a:r>
                    </a:p>
                    <a:p>
                      <a:pPr marL="0" marR="0" lvl="0" indent="0" algn="l"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200" b="0" i="0" u="none" strike="noStrike" cap="none" normalizeH="0" baseline="0" dirty="0" smtClean="0">
                          <a:ln>
                            <a:noFill/>
                          </a:ln>
                          <a:solidFill>
                            <a:srgbClr val="FF0000"/>
                          </a:solidFill>
                          <a:effectLst/>
                          <a:latin typeface="Arial" charset="0"/>
                        </a:rPr>
                        <a:t>Max 5mg/kg/min</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200" b="0" i="0" u="none" strike="noStrike" cap="none" normalizeH="0" baseline="0" dirty="0" smtClean="0">
                          <a:ln>
                            <a:noFill/>
                          </a:ln>
                          <a:solidFill>
                            <a:srgbClr val="FF0000"/>
                          </a:solidFill>
                          <a:effectLst/>
                          <a:latin typeface="Arial" charset="0"/>
                        </a:rPr>
                        <a:t>25</a:t>
                      </a:r>
                      <a:r>
                        <a:rPr kumimoji="0" lang="en-US" sz="2200" b="0" i="0" u="none" strike="noStrike" cap="none" normalizeH="0" baseline="0" dirty="0" smtClean="0">
                          <a:ln>
                            <a:noFill/>
                          </a:ln>
                          <a:solidFill>
                            <a:srgbClr val="000000"/>
                          </a:solidFill>
                          <a:effectLst/>
                          <a:latin typeface="Arial" charset="0"/>
                        </a:rPr>
                        <a:t>% of calories</a:t>
                      </a:r>
                    </a:p>
                    <a:p>
                      <a:pPr marL="0" marR="0" lvl="0" indent="0" algn="l"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200" b="0" i="0" u="none" strike="noStrike" cap="none" normalizeH="0" baseline="0" dirty="0" smtClean="0">
                          <a:ln>
                            <a:noFill/>
                          </a:ln>
                          <a:solidFill>
                            <a:srgbClr val="000000"/>
                          </a:solidFill>
                          <a:effectLst/>
                          <a:latin typeface="Arial" charset="0"/>
                        </a:rPr>
                        <a:t>1- 1.5 g/kg/d</a:t>
                      </a:r>
                    </a:p>
                    <a:p>
                      <a:pPr marL="0" marR="0" lvl="0" indent="0" algn="l"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200" b="0" i="0" u="none" strike="noStrike" cap="none" normalizeH="0" baseline="0" dirty="0" smtClean="0">
                          <a:ln>
                            <a:noFill/>
                          </a:ln>
                          <a:solidFill>
                            <a:srgbClr val="FF0000"/>
                          </a:solidFill>
                          <a:effectLst/>
                          <a:latin typeface="Arial" charset="0"/>
                        </a:rPr>
                        <a:t>Max 2.5g/kg/d</a:t>
                      </a:r>
                    </a:p>
                  </a:txBody>
                  <a:tcPr anchor="ctr" anchorCtr="1"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1589088">
                <a:tc>
                  <a:txBody>
                    <a:bodyPr/>
                    <a:lstStyle/>
                    <a:p>
                      <a:pPr marL="0" marR="0" lvl="0" indent="0" algn="l"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400" b="0" i="0" u="none" strike="noStrike" cap="none" normalizeH="0" baseline="0" dirty="0" smtClean="0">
                          <a:ln>
                            <a:noFill/>
                          </a:ln>
                          <a:solidFill>
                            <a:schemeClr val="bg1"/>
                          </a:solidFill>
                          <a:effectLst/>
                          <a:latin typeface="Arial" charset="0"/>
                        </a:rPr>
                        <a:t>Uses</a:t>
                      </a:r>
                    </a:p>
                  </a:txBody>
                  <a:tcPr anchor="ct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1800" b="0" i="0" u="none" strike="noStrike" cap="none" normalizeH="0" baseline="0" smtClean="0">
                          <a:ln>
                            <a:noFill/>
                          </a:ln>
                          <a:solidFill>
                            <a:srgbClr val="000000"/>
                          </a:solidFill>
                          <a:effectLst/>
                          <a:latin typeface="Arial" charset="0"/>
                        </a:rPr>
                        <a:t>Build muscle; build tissue; repair wounds</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1800" b="0" i="0" u="none" strike="noStrike" cap="none" normalizeH="0" baseline="0" dirty="0" smtClean="0">
                          <a:ln>
                            <a:noFill/>
                          </a:ln>
                          <a:solidFill>
                            <a:srgbClr val="000000"/>
                          </a:solidFill>
                          <a:effectLst/>
                          <a:latin typeface="Arial" charset="0"/>
                        </a:rPr>
                        <a:t>Energy source</a:t>
                      </a:r>
                    </a:p>
                    <a:p>
                      <a:pPr marL="0" marR="0" lvl="0" indent="0" algn="l" defTabSz="914400" rtl="0" eaLnBrk="1" fontAlgn="base" latinLnBrk="0" hangingPunct="1">
                        <a:lnSpc>
                          <a:spcPct val="80000"/>
                        </a:lnSpc>
                        <a:spcBef>
                          <a:spcPct val="20000"/>
                        </a:spcBef>
                        <a:spcAft>
                          <a:spcPct val="0"/>
                        </a:spcAft>
                        <a:buClrTx/>
                        <a:buSzPct val="80000"/>
                        <a:buFont typeface="Wingdings" pitchFamily="2" charset="2"/>
                        <a:buNone/>
                        <a:tabLst/>
                      </a:pPr>
                      <a:endParaRPr kumimoji="0" lang="en-US" sz="2400" b="0" i="0" u="none" strike="noStrike" cap="none" normalizeH="0" baseline="0" dirty="0" smtClean="0">
                        <a:ln>
                          <a:noFill/>
                        </a:ln>
                        <a:solidFill>
                          <a:srgbClr val="000000"/>
                        </a:solidFill>
                        <a:effectLst/>
                        <a:latin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10000"/>
                        </a:lnSpc>
                        <a:spcBef>
                          <a:spcPct val="20000"/>
                        </a:spcBef>
                        <a:spcAft>
                          <a:spcPct val="0"/>
                        </a:spcAft>
                        <a:buClrTx/>
                        <a:buSzPct val="80000"/>
                        <a:buFont typeface="Wingdings" pitchFamily="2" charset="2"/>
                        <a:buNone/>
                        <a:tabLst/>
                      </a:pPr>
                      <a:r>
                        <a:rPr kumimoji="0" lang="en-US" sz="1800" b="0" i="0" u="none" strike="noStrike" cap="none" normalizeH="0" baseline="0" smtClean="0">
                          <a:ln>
                            <a:noFill/>
                          </a:ln>
                          <a:solidFill>
                            <a:srgbClr val="000000"/>
                          </a:solidFill>
                          <a:effectLst/>
                          <a:latin typeface="Arial" charset="0"/>
                        </a:rPr>
                        <a:t>Energy source; hormone synthesis, cell membrane synthesis; immune function; platelet function</a:t>
                      </a:r>
                      <a:endParaRPr kumimoji="0" lang="en-US" sz="2400" b="0" i="0" u="none" strike="noStrike" cap="none" normalizeH="0" baseline="0" smtClean="0">
                        <a:ln>
                          <a:noFill/>
                        </a:ln>
                        <a:solidFill>
                          <a:srgbClr val="000000"/>
                        </a:solidFill>
                        <a:effectLst/>
                        <a:latin typeface="Arial" charset="0"/>
                      </a:endParaRPr>
                    </a:p>
                  </a:txBody>
                  <a:tcPr anchor="ctr" anchorCtr="1"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781050">
                <a:tc>
                  <a:txBody>
                    <a:bodyPr/>
                    <a:lstStyle/>
                    <a:p>
                      <a:pPr marL="0" marR="0" lvl="0" indent="0" algn="l"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400" b="0" i="0" u="none" strike="noStrike" cap="none" normalizeH="0" baseline="0" dirty="0" smtClean="0">
                          <a:ln>
                            <a:noFill/>
                          </a:ln>
                          <a:solidFill>
                            <a:schemeClr val="bg1"/>
                          </a:solidFill>
                          <a:effectLst/>
                          <a:latin typeface="Arial" charset="0"/>
                        </a:rPr>
                        <a:t>Availability</a:t>
                      </a:r>
                    </a:p>
                  </a:txBody>
                  <a:tcPr anchor="ctr" anchorCtr="1"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200" b="0" i="0" u="none" strike="noStrike" cap="none" normalizeH="0" baseline="0" smtClean="0">
                          <a:ln>
                            <a:noFill/>
                          </a:ln>
                          <a:solidFill>
                            <a:srgbClr val="000000"/>
                          </a:solidFill>
                          <a:effectLst/>
                          <a:latin typeface="Arial" charset="0"/>
                        </a:rPr>
                        <a:t>5-15% solutions</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200" b="0" i="0" u="none" strike="noStrike" cap="none" normalizeH="0" baseline="0" smtClean="0">
                          <a:ln>
                            <a:noFill/>
                          </a:ln>
                          <a:solidFill>
                            <a:srgbClr val="000000"/>
                          </a:solidFill>
                          <a:effectLst/>
                          <a:latin typeface="Arial" charset="0"/>
                        </a:rPr>
                        <a:t>D70W</a:t>
                      </a:r>
                    </a:p>
                    <a:p>
                      <a:pPr marL="0" marR="0" lvl="0" indent="0" algn="ctr"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200" b="0" i="0" u="none" strike="noStrike" cap="none" normalizeH="0" baseline="0" smtClean="0">
                          <a:ln>
                            <a:noFill/>
                          </a:ln>
                          <a:solidFill>
                            <a:srgbClr val="000000"/>
                          </a:solidFill>
                          <a:effectLst/>
                          <a:latin typeface="Arial" charset="0"/>
                        </a:rPr>
                        <a:t>Dextrose 70%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200" b="0" i="0" u="none" strike="noStrike" cap="none" normalizeH="0" baseline="0" dirty="0" smtClean="0">
                          <a:ln>
                            <a:noFill/>
                          </a:ln>
                          <a:solidFill>
                            <a:srgbClr val="000000"/>
                          </a:solidFill>
                          <a:effectLst/>
                          <a:latin typeface="Arial" charset="0"/>
                        </a:rPr>
                        <a:t>10, 20, 30% solutions</a:t>
                      </a:r>
                    </a:p>
                  </a:txBody>
                  <a:tcPr anchor="ctr" anchorCtr="1"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99"/>
                    </a:solidFill>
                  </a:tcPr>
                </a:tc>
              </a:tr>
            </a:tbl>
          </a:graphicData>
        </a:graphic>
      </p:graphicFrame>
      <p:sp>
        <p:nvSpPr>
          <p:cNvPr id="4" name="Slide Number Placeholder 3"/>
          <p:cNvSpPr>
            <a:spLocks noGrp="1"/>
          </p:cNvSpPr>
          <p:nvPr>
            <p:ph type="sldNum" sz="quarter" idx="10"/>
          </p:nvPr>
        </p:nvSpPr>
        <p:spPr/>
        <p:txBody>
          <a:bodyPr/>
          <a:lstStyle/>
          <a:p>
            <a:pPr>
              <a:defRPr/>
            </a:pPr>
            <a:fld id="{FB3BD4B4-C2BF-4904-BCE4-55FFD6EF1328}" type="slidenum">
              <a:rPr lang="en-US" smtClean="0"/>
              <a:pPr>
                <a:defRPr/>
              </a:pPr>
              <a:t>62</a:t>
            </a:fld>
            <a:endParaRPr lang="en-US"/>
          </a:p>
        </p:txBody>
      </p:sp>
    </p:spTree>
    <p:extLst>
      <p:ext uri="{BB962C8B-B14F-4D97-AF65-F5344CB8AC3E}">
        <p14:creationId xmlns:p14="http://schemas.microsoft.com/office/powerpoint/2010/main" val="2841083118"/>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lnSpc>
                <a:spcPct val="80000"/>
              </a:lnSpc>
            </a:pPr>
            <a:r>
              <a:rPr lang="en-US" dirty="0" smtClean="0"/>
              <a:t>Nutrient Needs</a:t>
            </a:r>
            <a:br>
              <a:rPr lang="en-US" dirty="0" smtClean="0"/>
            </a:br>
            <a:r>
              <a:rPr lang="en-US" sz="3000" dirty="0" smtClean="0"/>
              <a:t>Protein</a:t>
            </a:r>
          </a:p>
        </p:txBody>
      </p:sp>
      <p:sp>
        <p:nvSpPr>
          <p:cNvPr id="39939" name="Rectangle 3"/>
          <p:cNvSpPr>
            <a:spLocks noGrp="1" noChangeArrowheads="1"/>
          </p:cNvSpPr>
          <p:nvPr>
            <p:ph idx="1"/>
          </p:nvPr>
        </p:nvSpPr>
        <p:spPr>
          <a:xfrm>
            <a:off x="228600" y="2438400"/>
            <a:ext cx="5486400" cy="4038600"/>
          </a:xfrm>
        </p:spPr>
        <p:txBody>
          <a:bodyPr/>
          <a:lstStyle/>
          <a:p>
            <a:pPr eaLnBrk="1" hangingPunct="1">
              <a:spcBef>
                <a:spcPct val="50000"/>
              </a:spcBef>
            </a:pPr>
            <a:r>
              <a:rPr lang="en-US" sz="2800" dirty="0" smtClean="0"/>
              <a:t>Amino acids are the source of protein in nutritional supplementation</a:t>
            </a:r>
          </a:p>
          <a:p>
            <a:pPr eaLnBrk="1" hangingPunct="1">
              <a:spcBef>
                <a:spcPct val="50000"/>
              </a:spcBef>
            </a:pPr>
            <a:r>
              <a:rPr lang="en-US" sz="2800" dirty="0" smtClean="0"/>
              <a:t>Used in tissue synthesis and repair</a:t>
            </a:r>
          </a:p>
          <a:p>
            <a:pPr eaLnBrk="1" hangingPunct="1">
              <a:spcBef>
                <a:spcPct val="50000"/>
              </a:spcBef>
            </a:pPr>
            <a:r>
              <a:rPr lang="en-US" sz="2800" dirty="0" smtClean="0"/>
              <a:t>Not utilized for basic energy</a:t>
            </a:r>
          </a:p>
        </p:txBody>
      </p:sp>
      <p:sp>
        <p:nvSpPr>
          <p:cNvPr id="10" name="Footer Placeholder 9"/>
          <p:cNvSpPr>
            <a:spLocks noGrp="1"/>
          </p:cNvSpPr>
          <p:nvPr>
            <p:ph type="ftr" sz="quarter" idx="11"/>
          </p:nvPr>
        </p:nvSpPr>
        <p:spPr/>
        <p:txBody>
          <a:bodyPr/>
          <a:lstStyle/>
          <a:p>
            <a:r>
              <a:rPr lang="en-US" smtClean="0"/>
              <a:t>Lawrence Carey, PharmD - TUSP 2014</a:t>
            </a:r>
            <a:endParaRPr lang="en-US"/>
          </a:p>
        </p:txBody>
      </p:sp>
      <p:grpSp>
        <p:nvGrpSpPr>
          <p:cNvPr id="39940" name="Group 10"/>
          <p:cNvGrpSpPr>
            <a:grpSpLocks/>
          </p:cNvGrpSpPr>
          <p:nvPr/>
        </p:nvGrpSpPr>
        <p:grpSpPr bwMode="auto">
          <a:xfrm>
            <a:off x="6019800" y="2895600"/>
            <a:ext cx="2971800" cy="3581400"/>
            <a:chOff x="3792" y="1872"/>
            <a:chExt cx="1776" cy="2208"/>
          </a:xfrm>
        </p:grpSpPr>
        <p:sp>
          <p:nvSpPr>
            <p:cNvPr id="39943" name="Rectangle 9"/>
            <p:cNvSpPr>
              <a:spLocks noChangeArrowheads="1"/>
            </p:cNvSpPr>
            <p:nvPr/>
          </p:nvSpPr>
          <p:spPr bwMode="auto">
            <a:xfrm>
              <a:off x="3792" y="1872"/>
              <a:ext cx="1776" cy="2208"/>
            </a:xfrm>
            <a:prstGeom prst="rect">
              <a:avLst/>
            </a:prstGeom>
            <a:solidFill>
              <a:srgbClr val="000000"/>
            </a:solidFill>
            <a:ln w="9525">
              <a:solidFill>
                <a:srgbClr val="000000"/>
              </a:solidFill>
              <a:miter lim="800000"/>
              <a:headEnd/>
              <a:tailEnd/>
            </a:ln>
          </p:spPr>
          <p:txBody>
            <a:bodyPr wrap="none" anchor="ctr"/>
            <a:lstStyle/>
            <a:p>
              <a:endParaRPr lang="en-US"/>
            </a:p>
          </p:txBody>
        </p:sp>
        <p:pic>
          <p:nvPicPr>
            <p:cNvPr id="39944" name="Picture 5" descr="cartoon steak stock illustration clip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40" y="2976"/>
              <a:ext cx="1680" cy="1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5" name="Picture 7" descr="amino%20acid%20structure"/>
            <p:cNvPicPr>
              <a:picLocks noChangeAspect="1" noChangeArrowheads="1"/>
            </p:cNvPicPr>
            <p:nvPr/>
          </p:nvPicPr>
          <p:blipFill>
            <a:blip r:embed="rId4" cstate="print">
              <a:extLst>
                <a:ext uri="{28A0092B-C50C-407E-A947-70E740481C1C}">
                  <a14:useLocalDpi xmlns:a14="http://schemas.microsoft.com/office/drawing/2010/main" val="0"/>
                </a:ext>
              </a:extLst>
            </a:blip>
            <a:srcRect t="17686"/>
            <a:stretch>
              <a:fillRect/>
            </a:stretch>
          </p:blipFill>
          <p:spPr bwMode="auto">
            <a:xfrm>
              <a:off x="3828" y="1943"/>
              <a:ext cx="1692" cy="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9941" name="Text Box 8"/>
          <p:cNvSpPr txBox="1">
            <a:spLocks noChangeArrowheads="1"/>
          </p:cNvSpPr>
          <p:nvPr/>
        </p:nvSpPr>
        <p:spPr bwMode="auto">
          <a:xfrm>
            <a:off x="228600" y="1371600"/>
            <a:ext cx="838200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buSzPct val="90000"/>
              <a:buFont typeface="Arial" pitchFamily="34" charset="0"/>
              <a:buChar char="•"/>
            </a:pPr>
            <a:r>
              <a:rPr lang="en-US" sz="2800" dirty="0">
                <a:latin typeface="+mn-lt"/>
              </a:rPr>
              <a:t>Protein requirements based on nutrition status, disease states and clinical condition</a:t>
            </a:r>
          </a:p>
          <a:p>
            <a:pPr eaLnBrk="1" hangingPunct="1">
              <a:spcBef>
                <a:spcPct val="50000"/>
              </a:spcBef>
            </a:pPr>
            <a:endParaRPr lang="en-US" sz="2800" dirty="0"/>
          </a:p>
        </p:txBody>
      </p:sp>
      <p:sp>
        <p:nvSpPr>
          <p:cNvPr id="39942" name="Text Box 11"/>
          <p:cNvSpPr txBox="1">
            <a:spLocks noChangeArrowheads="1"/>
          </p:cNvSpPr>
          <p:nvPr/>
        </p:nvSpPr>
        <p:spPr bwMode="auto">
          <a:xfrm>
            <a:off x="0" y="6629400"/>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1000"/>
              <a:t>Rollins CJ. Applied Therapeutics: The Clinical Use of Drugs. Koda-Kimble. 8</a:t>
            </a:r>
            <a:r>
              <a:rPr lang="en-US" sz="1000" baseline="30000"/>
              <a:t>th</a:t>
            </a:r>
            <a:r>
              <a:rPr lang="en-US" sz="1000"/>
              <a:t> Edition</a:t>
            </a:r>
          </a:p>
        </p:txBody>
      </p:sp>
      <p:sp>
        <p:nvSpPr>
          <p:cNvPr id="11" name="Slide Number Placeholder 10"/>
          <p:cNvSpPr>
            <a:spLocks noGrp="1"/>
          </p:cNvSpPr>
          <p:nvPr>
            <p:ph type="sldNum" sz="quarter" idx="12"/>
          </p:nvPr>
        </p:nvSpPr>
        <p:spPr/>
        <p:txBody>
          <a:bodyPr/>
          <a:lstStyle/>
          <a:p>
            <a:fld id="{071E6EE5-27B8-4630-8F7E-7016F5226738}" type="slidenum">
              <a:rPr lang="en-US" smtClean="0"/>
              <a:pPr/>
              <a:t>63</a:t>
            </a:fld>
            <a:endParaRPr lang="en-US"/>
          </a:p>
        </p:txBody>
      </p:sp>
      <p:sp>
        <p:nvSpPr>
          <p:cNvPr id="2" name="TextBox 1"/>
          <p:cNvSpPr txBox="1"/>
          <p:nvPr/>
        </p:nvSpPr>
        <p:spPr>
          <a:xfrm>
            <a:off x="6705600" y="533400"/>
            <a:ext cx="2008332" cy="369332"/>
          </a:xfrm>
          <a:prstGeom prst="rect">
            <a:avLst/>
          </a:prstGeom>
          <a:noFill/>
        </p:spPr>
        <p:txBody>
          <a:bodyPr wrap="none" rtlCol="0">
            <a:spAutoFit/>
          </a:bodyPr>
          <a:lstStyle/>
          <a:p>
            <a:r>
              <a:rPr lang="en-US" dirty="0" smtClean="0"/>
              <a:t>Dose grams/kg/day</a:t>
            </a:r>
            <a:endParaRPr lang="en-US" dirty="0"/>
          </a:p>
        </p:txBody>
      </p:sp>
    </p:spTree>
    <p:extLst>
      <p:ext uri="{BB962C8B-B14F-4D97-AF65-F5344CB8AC3E}">
        <p14:creationId xmlns:p14="http://schemas.microsoft.com/office/powerpoint/2010/main" val="3951165691"/>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2" name="Rectangle 179"/>
          <p:cNvSpPr>
            <a:spLocks noGrp="1" noChangeArrowheads="1"/>
          </p:cNvSpPr>
          <p:nvPr>
            <p:ph type="title"/>
          </p:nvPr>
        </p:nvSpPr>
        <p:spPr>
          <a:xfrm>
            <a:off x="228600" y="228600"/>
            <a:ext cx="6096000" cy="944563"/>
          </a:xfrm>
          <a:noFill/>
        </p:spPr>
        <p:txBody>
          <a:bodyPr>
            <a:normAutofit fontScale="90000"/>
          </a:bodyPr>
          <a:lstStyle/>
          <a:p>
            <a:pPr eaLnBrk="1" hangingPunct="1">
              <a:lnSpc>
                <a:spcPct val="80000"/>
              </a:lnSpc>
            </a:pPr>
            <a:r>
              <a:rPr lang="en-US" dirty="0" smtClean="0">
                <a:solidFill>
                  <a:srgbClr val="FFFF00"/>
                </a:solidFill>
              </a:rPr>
              <a:t>Nutrient Needs</a:t>
            </a:r>
            <a:r>
              <a:rPr lang="en-US" sz="4000" dirty="0" smtClean="0">
                <a:solidFill>
                  <a:srgbClr val="FFFF00"/>
                </a:solidFill>
              </a:rPr>
              <a:t/>
            </a:r>
            <a:br>
              <a:rPr lang="en-US" sz="4000" dirty="0" smtClean="0">
                <a:solidFill>
                  <a:srgbClr val="FFFF00"/>
                </a:solidFill>
              </a:rPr>
            </a:br>
            <a:r>
              <a:rPr lang="en-US" sz="3000" dirty="0" smtClean="0">
                <a:solidFill>
                  <a:srgbClr val="FFFF00"/>
                </a:solidFill>
              </a:rPr>
              <a:t>Protein</a:t>
            </a:r>
          </a:p>
        </p:txBody>
      </p:sp>
      <p:sp>
        <p:nvSpPr>
          <p:cNvPr id="40962" name="Rectangle 3"/>
          <p:cNvSpPr>
            <a:spLocks noGrp="1" noChangeArrowheads="1"/>
          </p:cNvSpPr>
          <p:nvPr>
            <p:ph type="body" sz="half" idx="1"/>
          </p:nvPr>
        </p:nvSpPr>
        <p:spPr>
          <a:xfrm>
            <a:off x="0" y="1752600"/>
            <a:ext cx="8686800" cy="609600"/>
          </a:xfrm>
        </p:spPr>
        <p:txBody>
          <a:bodyPr/>
          <a:lstStyle/>
          <a:p>
            <a:pPr algn="ctr" eaLnBrk="1" hangingPunct="1">
              <a:buFont typeface="Wingdings" pitchFamily="2" charset="2"/>
              <a:buNone/>
            </a:pPr>
            <a:r>
              <a:rPr lang="en-US" sz="2800" smtClean="0"/>
              <a:t>Average Protein Requirement = 0.8 g/kg/day</a:t>
            </a:r>
          </a:p>
        </p:txBody>
      </p:sp>
      <p:graphicFrame>
        <p:nvGraphicFramePr>
          <p:cNvPr id="87213" name="Group 173"/>
          <p:cNvGraphicFramePr>
            <a:graphicFrameLocks noGrp="1"/>
          </p:cNvGraphicFramePr>
          <p:nvPr>
            <p:ph sz="quarter" idx="2"/>
            <p:extLst>
              <p:ext uri="{D42A27DB-BD31-4B8C-83A1-F6EECF244321}">
                <p14:modId xmlns:p14="http://schemas.microsoft.com/office/powerpoint/2010/main" val="1345763756"/>
              </p:ext>
            </p:extLst>
          </p:nvPr>
        </p:nvGraphicFramePr>
        <p:xfrm>
          <a:off x="304800" y="3276600"/>
          <a:ext cx="4114800" cy="3361291"/>
        </p:xfrm>
        <a:graphic>
          <a:graphicData uri="http://schemas.openxmlformats.org/drawingml/2006/table">
            <a:tbl>
              <a:tblPr/>
              <a:tblGrid>
                <a:gridCol w="2425700"/>
                <a:gridCol w="1689100"/>
              </a:tblGrid>
              <a:tr h="533400">
                <a:tc gridSpan="2">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400" b="0" i="0" u="none" strike="noStrike" cap="none" normalizeH="0" baseline="0" dirty="0" smtClean="0">
                          <a:ln>
                            <a:noFill/>
                          </a:ln>
                          <a:solidFill>
                            <a:srgbClr val="000000"/>
                          </a:solidFill>
                          <a:effectLst/>
                          <a:latin typeface="Arial" charset="0"/>
                        </a:rPr>
                        <a:t>Increased Requirement</a:t>
                      </a:r>
                    </a:p>
                  </a:txBody>
                  <a:tcPr marT="45711" marB="45711" anchor="ct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hMerge="1">
                  <a:txBody>
                    <a:bodyPr/>
                    <a:lstStyle/>
                    <a:p>
                      <a:endParaRPr lang="en-US"/>
                    </a:p>
                  </a:txBody>
                  <a:tcPr/>
                </a:tc>
              </a:tr>
              <a:tr h="609600">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400" b="0" i="0" u="none" strike="noStrike" cap="none" normalizeH="0" baseline="0" dirty="0" smtClean="0">
                          <a:ln>
                            <a:noFill/>
                          </a:ln>
                          <a:solidFill>
                            <a:schemeClr val="bg1"/>
                          </a:solidFill>
                          <a:effectLst/>
                          <a:latin typeface="Arial" charset="0"/>
                        </a:rPr>
                        <a:t>Minor stress</a:t>
                      </a:r>
                    </a:p>
                  </a:txBody>
                  <a:tcPr marT="45711" marB="45711"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200" b="0" i="0" u="none" strike="noStrike" cap="none" normalizeH="0" baseline="0" dirty="0" smtClean="0">
                          <a:ln>
                            <a:noFill/>
                          </a:ln>
                          <a:solidFill>
                            <a:schemeClr val="bg1"/>
                          </a:solidFill>
                          <a:effectLst/>
                          <a:latin typeface="Arial" charset="0"/>
                        </a:rPr>
                        <a:t>1-1.2 g/kg/d</a:t>
                      </a:r>
                    </a:p>
                  </a:txBody>
                  <a:tcPr marT="45711" marB="45711"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400" b="0" i="0" u="none" strike="noStrike" cap="none" normalizeH="0" baseline="0" dirty="0" smtClean="0">
                          <a:ln>
                            <a:noFill/>
                          </a:ln>
                          <a:solidFill>
                            <a:schemeClr val="bg1"/>
                          </a:solidFill>
                          <a:effectLst/>
                          <a:latin typeface="Arial" charset="0"/>
                        </a:rPr>
                        <a:t>Moderate stress</a:t>
                      </a:r>
                    </a:p>
                  </a:txBody>
                  <a:tcPr marT="45711" marB="45711"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200" b="0" i="0" u="none" strike="noStrike" cap="none" normalizeH="0" baseline="0" dirty="0" smtClean="0">
                          <a:ln>
                            <a:noFill/>
                          </a:ln>
                          <a:solidFill>
                            <a:schemeClr val="bg1"/>
                          </a:solidFill>
                          <a:effectLst/>
                          <a:latin typeface="Arial" charset="0"/>
                        </a:rPr>
                        <a:t>1.5 g/kg/d</a:t>
                      </a:r>
                    </a:p>
                  </a:txBody>
                  <a:tcPr marT="45711" marB="45711"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400" b="0" i="0" u="none" strike="noStrike" cap="none" normalizeH="0" baseline="0" dirty="0" smtClean="0">
                          <a:ln>
                            <a:noFill/>
                          </a:ln>
                          <a:solidFill>
                            <a:schemeClr val="bg1"/>
                          </a:solidFill>
                          <a:effectLst/>
                          <a:latin typeface="Arial" charset="0"/>
                        </a:rPr>
                        <a:t>Severe stress</a:t>
                      </a:r>
                    </a:p>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1800" b="0" i="1" u="none" strike="noStrike" cap="none" normalizeH="0" baseline="0" dirty="0" smtClean="0">
                          <a:ln>
                            <a:noFill/>
                          </a:ln>
                          <a:solidFill>
                            <a:schemeClr val="bg1"/>
                          </a:solidFill>
                          <a:effectLst/>
                          <a:latin typeface="Arial" charset="0"/>
                        </a:rPr>
                        <a:t>Post-op or in bed</a:t>
                      </a:r>
                    </a:p>
                  </a:txBody>
                  <a:tcPr marT="45711" marB="45711"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200" b="0" i="0" u="none" strike="noStrike" cap="none" normalizeH="0" baseline="0" dirty="0" smtClean="0">
                          <a:ln>
                            <a:noFill/>
                          </a:ln>
                          <a:solidFill>
                            <a:schemeClr val="bg1"/>
                          </a:solidFill>
                          <a:effectLst/>
                          <a:latin typeface="Arial" charset="0"/>
                        </a:rPr>
                        <a:t>1.5-2 g/kg/d</a:t>
                      </a:r>
                    </a:p>
                  </a:txBody>
                  <a:tcPr marT="45711" marB="45711"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822325">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400" b="0" i="0" u="none" strike="noStrike" cap="none" normalizeH="0" baseline="0" smtClean="0">
                          <a:ln>
                            <a:noFill/>
                          </a:ln>
                          <a:solidFill>
                            <a:schemeClr val="bg1"/>
                          </a:solidFill>
                          <a:effectLst/>
                          <a:latin typeface="Arial" charset="0"/>
                        </a:rPr>
                        <a:t>Dialysis/CRRT</a:t>
                      </a:r>
                    </a:p>
                  </a:txBody>
                  <a:tcPr marT="45711" marB="45711"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200" b="0" i="0" u="none" strike="noStrike" cap="none" normalizeH="0" baseline="0" dirty="0" smtClean="0">
                          <a:ln>
                            <a:noFill/>
                          </a:ln>
                          <a:solidFill>
                            <a:schemeClr val="bg1"/>
                          </a:solidFill>
                          <a:effectLst/>
                          <a:latin typeface="Arial" charset="0"/>
                        </a:rPr>
                        <a:t>1.2-2.5 g/kg/d</a:t>
                      </a:r>
                    </a:p>
                  </a:txBody>
                  <a:tcPr marT="45711" marB="45711"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tx1"/>
                    </a:solidFill>
                  </a:tcPr>
                </a:tc>
              </a:tr>
            </a:tbl>
          </a:graphicData>
        </a:graphic>
      </p:graphicFrame>
      <p:graphicFrame>
        <p:nvGraphicFramePr>
          <p:cNvPr id="41006" name="Group 46"/>
          <p:cNvGraphicFramePr>
            <a:graphicFrameLocks noGrp="1"/>
          </p:cNvGraphicFramePr>
          <p:nvPr>
            <p:ph sz="quarter" idx="3"/>
            <p:extLst>
              <p:ext uri="{D42A27DB-BD31-4B8C-83A1-F6EECF244321}">
                <p14:modId xmlns:p14="http://schemas.microsoft.com/office/powerpoint/2010/main" val="1408227988"/>
              </p:ext>
            </p:extLst>
          </p:nvPr>
        </p:nvGraphicFramePr>
        <p:xfrm>
          <a:off x="4876800" y="3276600"/>
          <a:ext cx="4038600" cy="3151188"/>
        </p:xfrm>
        <a:graphic>
          <a:graphicData uri="http://schemas.openxmlformats.org/drawingml/2006/table">
            <a:tbl>
              <a:tblPr/>
              <a:tblGrid>
                <a:gridCol w="2362200"/>
                <a:gridCol w="1676400"/>
              </a:tblGrid>
              <a:tr h="533400">
                <a:tc gridSpan="2">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400" b="0" i="0" u="none" strike="noStrike" cap="none" normalizeH="0" baseline="0" dirty="0" smtClean="0">
                          <a:ln>
                            <a:noFill/>
                          </a:ln>
                          <a:solidFill>
                            <a:srgbClr val="000000"/>
                          </a:solidFill>
                          <a:effectLst/>
                          <a:latin typeface="Arial" charset="0"/>
                        </a:rPr>
                        <a:t>  Decreased Requirement</a:t>
                      </a:r>
                    </a:p>
                  </a:txBody>
                  <a:tcPr anchor="ct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66"/>
                    </a:solidFill>
                  </a:tcPr>
                </a:tc>
                <a:tc hMerge="1">
                  <a:txBody>
                    <a:bodyPr/>
                    <a:lstStyle/>
                    <a:p>
                      <a:endParaRPr lang="en-US"/>
                    </a:p>
                  </a:txBody>
                  <a:tcPr/>
                </a:tc>
              </a:tr>
              <a:tr h="1047750">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300" b="0" i="0" u="none" strike="noStrike" cap="none" normalizeH="0" baseline="0" dirty="0" smtClean="0">
                          <a:ln>
                            <a:noFill/>
                          </a:ln>
                          <a:solidFill>
                            <a:schemeClr val="bg1"/>
                          </a:solidFill>
                          <a:effectLst/>
                          <a:latin typeface="Arial" charset="0"/>
                        </a:rPr>
                        <a:t>CKD without dialysis</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200" b="0" i="0" u="none" strike="noStrike" cap="none" normalizeH="0" baseline="0" dirty="0" smtClean="0">
                          <a:ln>
                            <a:noFill/>
                          </a:ln>
                          <a:solidFill>
                            <a:schemeClr val="bg1"/>
                          </a:solidFill>
                          <a:effectLst/>
                          <a:latin typeface="Arial" charset="0"/>
                        </a:rPr>
                        <a:t>0.6-1 g/kg/d</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1570038">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400" b="0" i="0" u="none" strike="noStrike" cap="none" normalizeH="0" baseline="0" smtClean="0">
                          <a:ln>
                            <a:noFill/>
                          </a:ln>
                          <a:solidFill>
                            <a:schemeClr val="bg1"/>
                          </a:solidFill>
                          <a:effectLst/>
                          <a:latin typeface="Arial" charset="0"/>
                        </a:rPr>
                        <a:t>Severe liver failure +/- HE</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200" b="0" i="0" u="none" strike="noStrike" cap="none" normalizeH="0" baseline="0" dirty="0" smtClean="0">
                          <a:ln>
                            <a:noFill/>
                          </a:ln>
                          <a:solidFill>
                            <a:schemeClr val="bg1"/>
                          </a:solidFill>
                          <a:effectLst/>
                          <a:latin typeface="Arial" charset="0"/>
                        </a:rPr>
                        <a:t>0.5-1.5 g/kg/d</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tx1"/>
                    </a:solidFill>
                  </a:tcPr>
                </a:tc>
              </a:tr>
            </a:tbl>
          </a:graphicData>
        </a:graphic>
      </p:graphicFrame>
      <p:sp>
        <p:nvSpPr>
          <p:cNvPr id="40995" name="Rectangle 166"/>
          <p:cNvSpPr>
            <a:spLocks noChangeArrowheads="1"/>
          </p:cNvSpPr>
          <p:nvPr/>
        </p:nvSpPr>
        <p:spPr bwMode="auto">
          <a:xfrm>
            <a:off x="76200" y="1219200"/>
            <a:ext cx="8686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a:spcBef>
                <a:spcPct val="20000"/>
              </a:spcBef>
              <a:buSzPct val="80000"/>
              <a:buFont typeface="Wingdings" pitchFamily="2" charset="2"/>
              <a:buNone/>
            </a:pPr>
            <a:r>
              <a:rPr lang="en-US" sz="2800"/>
              <a:t>Calories Provided: 4 kcal/g protein  </a:t>
            </a:r>
          </a:p>
        </p:txBody>
      </p:sp>
      <p:sp>
        <p:nvSpPr>
          <p:cNvPr id="40996" name="Line 168"/>
          <p:cNvSpPr>
            <a:spLocks noChangeShapeType="1"/>
          </p:cNvSpPr>
          <p:nvPr/>
        </p:nvSpPr>
        <p:spPr bwMode="auto">
          <a:xfrm rot="15413428" flipH="1">
            <a:off x="4695031" y="2393157"/>
            <a:ext cx="985837" cy="76200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0997" name="Line 170"/>
          <p:cNvSpPr>
            <a:spLocks noChangeShapeType="1"/>
          </p:cNvSpPr>
          <p:nvPr/>
        </p:nvSpPr>
        <p:spPr bwMode="auto">
          <a:xfrm flipH="1">
            <a:off x="3352800" y="2362200"/>
            <a:ext cx="914400" cy="76200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0998" name="AutoShape 174"/>
          <p:cNvSpPr>
            <a:spLocks noChangeArrowheads="1"/>
          </p:cNvSpPr>
          <p:nvPr/>
        </p:nvSpPr>
        <p:spPr bwMode="auto">
          <a:xfrm>
            <a:off x="381000" y="3276600"/>
            <a:ext cx="304800" cy="381000"/>
          </a:xfrm>
          <a:prstGeom prst="upArrow">
            <a:avLst>
              <a:gd name="adj1" fmla="val 40620"/>
              <a:gd name="adj2" fmla="val 44641"/>
            </a:avLst>
          </a:prstGeom>
          <a:solidFill>
            <a:srgbClr val="000000"/>
          </a:solidFill>
          <a:ln w="9525">
            <a:solidFill>
              <a:srgbClr val="000000"/>
            </a:solidFill>
            <a:miter lim="800000"/>
            <a:headEnd/>
            <a:tailEnd/>
          </a:ln>
        </p:spPr>
        <p:txBody>
          <a:bodyPr vert="eaVert" wrap="none" anchor="ctr"/>
          <a:lstStyle/>
          <a:p>
            <a:endParaRPr lang="en-US"/>
          </a:p>
        </p:txBody>
      </p:sp>
      <p:sp>
        <p:nvSpPr>
          <p:cNvPr id="40999" name="AutoShape 175"/>
          <p:cNvSpPr>
            <a:spLocks noChangeArrowheads="1"/>
          </p:cNvSpPr>
          <p:nvPr/>
        </p:nvSpPr>
        <p:spPr bwMode="auto">
          <a:xfrm rot="10800000">
            <a:off x="4953000" y="3429000"/>
            <a:ext cx="304800" cy="381000"/>
          </a:xfrm>
          <a:prstGeom prst="upArrow">
            <a:avLst>
              <a:gd name="adj1" fmla="val 40620"/>
              <a:gd name="adj2" fmla="val 44641"/>
            </a:avLst>
          </a:prstGeom>
          <a:solidFill>
            <a:srgbClr val="000000"/>
          </a:solidFill>
          <a:ln w="9525">
            <a:solidFill>
              <a:srgbClr val="000000"/>
            </a:solidFill>
            <a:miter lim="800000"/>
            <a:headEnd/>
            <a:tailEnd/>
          </a:ln>
        </p:spPr>
        <p:txBody>
          <a:bodyPr vert="eaVert" wrap="none" anchor="ctr"/>
          <a:lstStyle/>
          <a:p>
            <a:endParaRPr lang="en-US"/>
          </a:p>
        </p:txBody>
      </p:sp>
      <p:sp>
        <p:nvSpPr>
          <p:cNvPr id="41000" name="Text Box 176"/>
          <p:cNvSpPr txBox="1">
            <a:spLocks noChangeArrowheads="1"/>
          </p:cNvSpPr>
          <p:nvPr/>
        </p:nvSpPr>
        <p:spPr bwMode="auto">
          <a:xfrm>
            <a:off x="0" y="2597150"/>
            <a:ext cx="3657600" cy="614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70000"/>
              </a:lnSpc>
              <a:spcBef>
                <a:spcPct val="50000"/>
              </a:spcBef>
            </a:pPr>
            <a:r>
              <a:rPr lang="en-US" sz="2400" dirty="0">
                <a:solidFill>
                  <a:srgbClr val="FFC000"/>
                </a:solidFill>
              </a:rPr>
              <a:t>Modify for metabolic stress</a:t>
            </a:r>
          </a:p>
        </p:txBody>
      </p:sp>
      <p:sp>
        <p:nvSpPr>
          <p:cNvPr id="41001" name="Text Box 177"/>
          <p:cNvSpPr txBox="1">
            <a:spLocks noChangeArrowheads="1"/>
          </p:cNvSpPr>
          <p:nvPr/>
        </p:nvSpPr>
        <p:spPr bwMode="auto">
          <a:xfrm>
            <a:off x="5181600" y="2590800"/>
            <a:ext cx="3962400" cy="614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70000"/>
              </a:lnSpc>
              <a:spcBef>
                <a:spcPct val="50000"/>
              </a:spcBef>
            </a:pPr>
            <a:r>
              <a:rPr lang="en-US" sz="2400" dirty="0">
                <a:solidFill>
                  <a:srgbClr val="FFC000"/>
                </a:solidFill>
              </a:rPr>
              <a:t>Modify for necessary disease states</a:t>
            </a:r>
          </a:p>
        </p:txBody>
      </p:sp>
      <p:sp>
        <p:nvSpPr>
          <p:cNvPr id="13" name="Slide Number Placeholder 12"/>
          <p:cNvSpPr>
            <a:spLocks noGrp="1"/>
          </p:cNvSpPr>
          <p:nvPr>
            <p:ph type="sldNum" sz="quarter" idx="10"/>
          </p:nvPr>
        </p:nvSpPr>
        <p:spPr/>
        <p:txBody>
          <a:bodyPr/>
          <a:lstStyle/>
          <a:p>
            <a:pPr>
              <a:defRPr/>
            </a:pPr>
            <a:fld id="{624D9AFF-D504-42A8-B5CA-A98373CED60E}" type="slidenum">
              <a:rPr lang="en-US" smtClean="0"/>
              <a:pPr>
                <a:defRPr/>
              </a:pPr>
              <a:t>64</a:t>
            </a:fld>
            <a:endParaRPr lang="en-US"/>
          </a:p>
        </p:txBody>
      </p:sp>
      <p:sp>
        <p:nvSpPr>
          <p:cNvPr id="2" name="TextBox 1"/>
          <p:cNvSpPr txBox="1"/>
          <p:nvPr/>
        </p:nvSpPr>
        <p:spPr>
          <a:xfrm>
            <a:off x="5638800" y="152400"/>
            <a:ext cx="3179401" cy="646331"/>
          </a:xfrm>
          <a:prstGeom prst="rect">
            <a:avLst/>
          </a:prstGeom>
          <a:noFill/>
        </p:spPr>
        <p:txBody>
          <a:bodyPr wrap="none" rtlCol="0">
            <a:spAutoFit/>
          </a:bodyPr>
          <a:lstStyle/>
          <a:p>
            <a:r>
              <a:rPr lang="en-US" dirty="0" smtClean="0"/>
              <a:t>On exam: pt has renal problems</a:t>
            </a:r>
          </a:p>
          <a:p>
            <a:r>
              <a:rPr lang="en-US" dirty="0" smtClean="0"/>
              <a:t>Stress = ventilator, trauma</a:t>
            </a:r>
            <a:endParaRPr lang="en-US" dirty="0"/>
          </a:p>
        </p:txBody>
      </p:sp>
    </p:spTree>
    <p:extLst>
      <p:ext uri="{BB962C8B-B14F-4D97-AF65-F5344CB8AC3E}">
        <p14:creationId xmlns:p14="http://schemas.microsoft.com/office/powerpoint/2010/main" val="538015589"/>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Nutrient Needs</a:t>
            </a:r>
            <a:r>
              <a:rPr lang="en-US" sz="4000" dirty="0" smtClean="0"/>
              <a:t/>
            </a:r>
            <a:br>
              <a:rPr lang="en-US" sz="4000" dirty="0" smtClean="0"/>
            </a:br>
            <a:r>
              <a:rPr lang="en-US" sz="3000" dirty="0" smtClean="0"/>
              <a:t>Carbohydrates</a:t>
            </a:r>
            <a:endParaRPr lang="en-US" dirty="0"/>
          </a:p>
        </p:txBody>
      </p:sp>
      <p:sp>
        <p:nvSpPr>
          <p:cNvPr id="3" name="Content Placeholder 2"/>
          <p:cNvSpPr>
            <a:spLocks noGrp="1"/>
          </p:cNvSpPr>
          <p:nvPr>
            <p:ph idx="1"/>
          </p:nvPr>
        </p:nvSpPr>
        <p:spPr/>
        <p:txBody>
          <a:bodyPr>
            <a:normAutofit lnSpcReduction="10000"/>
          </a:bodyPr>
          <a:lstStyle/>
          <a:p>
            <a:pPr>
              <a:spcBef>
                <a:spcPts val="0"/>
              </a:spcBef>
            </a:pPr>
            <a:r>
              <a:rPr lang="en-US" dirty="0" smtClean="0"/>
              <a:t>Primary energy source in supplemental nutrition</a:t>
            </a:r>
          </a:p>
          <a:p>
            <a:pPr lvl="1">
              <a:spcBef>
                <a:spcPts val="0"/>
              </a:spcBef>
            </a:pPr>
            <a:r>
              <a:rPr lang="en-US" dirty="0" smtClean="0"/>
              <a:t>Necessary to prevent the breakdown of skeletal muscle and protein</a:t>
            </a:r>
          </a:p>
          <a:p>
            <a:pPr>
              <a:spcBef>
                <a:spcPts val="0"/>
              </a:spcBef>
            </a:pPr>
            <a:r>
              <a:rPr lang="en-US" dirty="0" smtClean="0"/>
              <a:t>Carbohydrates should consist of about 60% of total calories</a:t>
            </a:r>
          </a:p>
          <a:p>
            <a:pPr>
              <a:spcBef>
                <a:spcPts val="0"/>
              </a:spcBef>
            </a:pPr>
            <a:r>
              <a:rPr lang="en-US" dirty="0" smtClean="0"/>
              <a:t>Provided as dextrose</a:t>
            </a:r>
          </a:p>
          <a:p>
            <a:pPr lvl="1">
              <a:spcBef>
                <a:spcPts val="0"/>
              </a:spcBef>
            </a:pPr>
            <a:r>
              <a:rPr lang="en-US" dirty="0" smtClean="0"/>
              <a:t>Usually from D70W (70% Dextrose in water)</a:t>
            </a:r>
          </a:p>
          <a:p>
            <a:pPr>
              <a:spcBef>
                <a:spcPts val="0"/>
              </a:spcBef>
            </a:pPr>
            <a:r>
              <a:rPr lang="en-US" b="1" dirty="0" smtClean="0"/>
              <a:t>LIMIT: do not infuse more than 7 g/kg/day OR 5 mg/kg/min</a:t>
            </a:r>
          </a:p>
          <a:p>
            <a:endParaRPr lang="en-US" dirty="0"/>
          </a:p>
        </p:txBody>
      </p:sp>
      <p:sp>
        <p:nvSpPr>
          <p:cNvPr id="4" name="Footer Placeholder 3"/>
          <p:cNvSpPr>
            <a:spLocks noGrp="1"/>
          </p:cNvSpPr>
          <p:nvPr>
            <p:ph type="ftr" sz="quarter" idx="11"/>
          </p:nvPr>
        </p:nvSpPr>
        <p:spPr/>
        <p:txBody>
          <a:bodyPr/>
          <a:lstStyle/>
          <a:p>
            <a:r>
              <a:rPr lang="en-US" smtClean="0"/>
              <a:t>Lawrence Carey, PharmD - TUSP 2014</a:t>
            </a:r>
            <a:endParaRPr lang="en-US"/>
          </a:p>
        </p:txBody>
      </p:sp>
      <p:sp>
        <p:nvSpPr>
          <p:cNvPr id="5" name="Slide Number Placeholder 4"/>
          <p:cNvSpPr>
            <a:spLocks noGrp="1"/>
          </p:cNvSpPr>
          <p:nvPr>
            <p:ph type="sldNum" sz="quarter" idx="12"/>
          </p:nvPr>
        </p:nvSpPr>
        <p:spPr/>
        <p:txBody>
          <a:bodyPr/>
          <a:lstStyle/>
          <a:p>
            <a:fld id="{071E6EE5-27B8-4630-8F7E-7016F5226738}" type="slidenum">
              <a:rPr lang="en-US" smtClean="0"/>
              <a:pPr/>
              <a:t>65</a:t>
            </a:fld>
            <a:endParaRPr lang="en-US"/>
          </a:p>
        </p:txBody>
      </p:sp>
    </p:spTree>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lnSpc>
                <a:spcPct val="80000"/>
              </a:lnSpc>
            </a:pPr>
            <a:r>
              <a:rPr lang="en-US" smtClean="0"/>
              <a:t>Nutrient Needs</a:t>
            </a:r>
            <a:r>
              <a:rPr lang="en-US" sz="4000" smtClean="0"/>
              <a:t/>
            </a:r>
            <a:br>
              <a:rPr lang="en-US" sz="4000" smtClean="0"/>
            </a:br>
            <a:r>
              <a:rPr lang="en-US" sz="3000" smtClean="0"/>
              <a:t>Lipids</a:t>
            </a:r>
          </a:p>
        </p:txBody>
      </p:sp>
      <p:sp>
        <p:nvSpPr>
          <p:cNvPr id="51203" name="Rectangle 3"/>
          <p:cNvSpPr>
            <a:spLocks noGrp="1" noChangeArrowheads="1"/>
          </p:cNvSpPr>
          <p:nvPr>
            <p:ph idx="1"/>
          </p:nvPr>
        </p:nvSpPr>
        <p:spPr>
          <a:xfrm>
            <a:off x="304800" y="1447800"/>
            <a:ext cx="8382000" cy="5029200"/>
          </a:xfrm>
        </p:spPr>
        <p:txBody>
          <a:bodyPr/>
          <a:lstStyle/>
          <a:p>
            <a:pPr eaLnBrk="1" hangingPunct="1">
              <a:spcBef>
                <a:spcPct val="40000"/>
              </a:spcBef>
            </a:pPr>
            <a:r>
              <a:rPr lang="en-US" sz="2800" smtClean="0"/>
              <a:t>Primary energy source in supplemental nutrition</a:t>
            </a:r>
          </a:p>
          <a:p>
            <a:pPr eaLnBrk="1" hangingPunct="1">
              <a:spcBef>
                <a:spcPct val="40000"/>
              </a:spcBef>
            </a:pPr>
            <a:r>
              <a:rPr lang="en-US" sz="2800" smtClean="0"/>
              <a:t>Used in the synthesis of steroid hormones, prostaglandins, thromboxane, and as structural components of cell membranes</a:t>
            </a:r>
          </a:p>
          <a:p>
            <a:pPr lvl="1" eaLnBrk="1" hangingPunct="1">
              <a:spcBef>
                <a:spcPct val="40000"/>
              </a:spcBef>
            </a:pPr>
            <a:r>
              <a:rPr lang="en-US" sz="2400" smtClean="0"/>
              <a:t>Maintain cellular integrity, PLT function, and proper wound healing</a:t>
            </a:r>
          </a:p>
          <a:p>
            <a:pPr eaLnBrk="1" hangingPunct="1">
              <a:spcBef>
                <a:spcPct val="40000"/>
              </a:spcBef>
            </a:pPr>
            <a:r>
              <a:rPr lang="en-US" sz="2800" smtClean="0"/>
              <a:t>Most commonly infused separately, but may be admixed with protein and dextrose in one infusion</a:t>
            </a:r>
          </a:p>
          <a:p>
            <a:pPr lvl="1" eaLnBrk="1" hangingPunct="1">
              <a:spcBef>
                <a:spcPct val="40000"/>
              </a:spcBef>
            </a:pPr>
            <a:r>
              <a:rPr lang="en-US" sz="2400" smtClean="0"/>
              <a:t>Run over 12-24 hours</a:t>
            </a:r>
          </a:p>
        </p:txBody>
      </p:sp>
      <p:sp>
        <p:nvSpPr>
          <p:cNvPr id="6" name="Footer Placeholder 5"/>
          <p:cNvSpPr>
            <a:spLocks noGrp="1"/>
          </p:cNvSpPr>
          <p:nvPr>
            <p:ph type="ftr" sz="quarter" idx="11"/>
          </p:nvPr>
        </p:nvSpPr>
        <p:spPr/>
        <p:txBody>
          <a:bodyPr/>
          <a:lstStyle/>
          <a:p>
            <a:r>
              <a:rPr lang="en-US" smtClean="0"/>
              <a:t>Lawrence Carey, PharmD - TUSP 2014</a:t>
            </a:r>
            <a:endParaRPr lang="en-US" dirty="0"/>
          </a:p>
        </p:txBody>
      </p:sp>
      <p:sp>
        <p:nvSpPr>
          <p:cNvPr id="51204" name="Text Box 4"/>
          <p:cNvSpPr txBox="1">
            <a:spLocks noChangeArrowheads="1"/>
          </p:cNvSpPr>
          <p:nvPr/>
        </p:nvSpPr>
        <p:spPr bwMode="auto">
          <a:xfrm>
            <a:off x="838200" y="6614162"/>
            <a:ext cx="83058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1000" dirty="0"/>
              <a:t>Klein S and </a:t>
            </a:r>
            <a:r>
              <a:rPr lang="en-US" sz="1000" dirty="0" err="1"/>
              <a:t>Jeejeebhoy</a:t>
            </a:r>
            <a:r>
              <a:rPr lang="en-US" sz="1000" dirty="0"/>
              <a:t> KN. </a:t>
            </a:r>
            <a:r>
              <a:rPr lang="en-US" sz="1000" dirty="0" err="1"/>
              <a:t>Sleisenger</a:t>
            </a:r>
            <a:r>
              <a:rPr lang="en-US" sz="1000" dirty="0"/>
              <a:t> &amp; </a:t>
            </a:r>
            <a:r>
              <a:rPr lang="en-US" sz="1000" dirty="0" err="1"/>
              <a:t>Fordtran’s</a:t>
            </a:r>
            <a:r>
              <a:rPr lang="en-US" sz="1000" dirty="0"/>
              <a:t> Gastrointestinal and Liver Disease, 7</a:t>
            </a:r>
            <a:r>
              <a:rPr lang="en-US" sz="1000" baseline="30000" dirty="0"/>
              <a:t>th</a:t>
            </a:r>
            <a:r>
              <a:rPr lang="en-US" sz="1000" dirty="0"/>
              <a:t> edition.</a:t>
            </a:r>
          </a:p>
        </p:txBody>
      </p:sp>
      <p:sp>
        <p:nvSpPr>
          <p:cNvPr id="7" name="Slide Number Placeholder 6"/>
          <p:cNvSpPr>
            <a:spLocks noGrp="1"/>
          </p:cNvSpPr>
          <p:nvPr>
            <p:ph type="sldNum" sz="quarter" idx="12"/>
          </p:nvPr>
        </p:nvSpPr>
        <p:spPr/>
        <p:txBody>
          <a:bodyPr/>
          <a:lstStyle/>
          <a:p>
            <a:fld id="{071E6EE5-27B8-4630-8F7E-7016F5226738}" type="slidenum">
              <a:rPr lang="en-US" smtClean="0"/>
              <a:pPr/>
              <a:t>66</a:t>
            </a:fld>
            <a:endParaRPr lang="en-US"/>
          </a:p>
        </p:txBody>
      </p:sp>
    </p:spTree>
    <p:extLst>
      <p:ext uri="{BB962C8B-B14F-4D97-AF65-F5344CB8AC3E}">
        <p14:creationId xmlns:p14="http://schemas.microsoft.com/office/powerpoint/2010/main" val="208850831"/>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lnSpc>
                <a:spcPct val="80000"/>
              </a:lnSpc>
            </a:pPr>
            <a:r>
              <a:rPr lang="en-US" smtClean="0"/>
              <a:t>Nutrient Needs</a:t>
            </a:r>
            <a:r>
              <a:rPr lang="en-US" sz="4000" smtClean="0"/>
              <a:t/>
            </a:r>
            <a:br>
              <a:rPr lang="en-US" sz="4000" smtClean="0"/>
            </a:br>
            <a:r>
              <a:rPr lang="en-US" sz="3000" smtClean="0"/>
              <a:t>Lipids</a:t>
            </a:r>
          </a:p>
        </p:txBody>
      </p:sp>
      <p:sp>
        <p:nvSpPr>
          <p:cNvPr id="52227" name="Rectangle 3"/>
          <p:cNvSpPr>
            <a:spLocks noGrp="1" noChangeArrowheads="1"/>
          </p:cNvSpPr>
          <p:nvPr>
            <p:ph idx="1"/>
          </p:nvPr>
        </p:nvSpPr>
        <p:spPr>
          <a:xfrm>
            <a:off x="152400" y="1371600"/>
            <a:ext cx="8839200" cy="5029200"/>
          </a:xfrm>
        </p:spPr>
        <p:txBody>
          <a:bodyPr/>
          <a:lstStyle/>
          <a:p>
            <a:pPr eaLnBrk="1" hangingPunct="1">
              <a:spcBef>
                <a:spcPts val="0"/>
              </a:spcBef>
            </a:pPr>
            <a:r>
              <a:rPr lang="en-US" dirty="0" smtClean="0"/>
              <a:t>Lipids should compose 20-25% of total calories</a:t>
            </a:r>
          </a:p>
          <a:p>
            <a:pPr eaLnBrk="1" hangingPunct="1">
              <a:spcBef>
                <a:spcPts val="0"/>
              </a:spcBef>
            </a:pPr>
            <a:r>
              <a:rPr lang="en-US" dirty="0" smtClean="0"/>
              <a:t>Calories Provided: 9 kcal/g</a:t>
            </a:r>
          </a:p>
          <a:p>
            <a:pPr eaLnBrk="1" hangingPunct="1">
              <a:spcBef>
                <a:spcPts val="0"/>
              </a:spcBef>
            </a:pPr>
            <a:r>
              <a:rPr lang="en-US" dirty="0" smtClean="0"/>
              <a:t>Calories Provided in available IV formulations:</a:t>
            </a:r>
          </a:p>
          <a:p>
            <a:pPr lvl="1" eaLnBrk="1" hangingPunct="1">
              <a:spcBef>
                <a:spcPts val="0"/>
              </a:spcBef>
            </a:pPr>
            <a:r>
              <a:rPr lang="en-US" dirty="0" smtClean="0"/>
              <a:t>10% solution: 1.1 kcal/mL</a:t>
            </a:r>
          </a:p>
          <a:p>
            <a:pPr lvl="1" eaLnBrk="1" hangingPunct="1">
              <a:spcBef>
                <a:spcPts val="0"/>
              </a:spcBef>
            </a:pPr>
            <a:r>
              <a:rPr lang="en-US" dirty="0" smtClean="0"/>
              <a:t>20% solution: 2 kcal/mL</a:t>
            </a:r>
          </a:p>
          <a:p>
            <a:pPr lvl="1" eaLnBrk="1" hangingPunct="1">
              <a:spcBef>
                <a:spcPts val="0"/>
              </a:spcBef>
            </a:pPr>
            <a:r>
              <a:rPr lang="en-US" i="1" dirty="0" smtClean="0"/>
              <a:t>Available as 250 or 500 ml bottles</a:t>
            </a:r>
          </a:p>
          <a:p>
            <a:pPr eaLnBrk="1" hangingPunct="1">
              <a:spcBef>
                <a:spcPts val="0"/>
              </a:spcBef>
            </a:pPr>
            <a:r>
              <a:rPr lang="en-US" dirty="0" smtClean="0"/>
              <a:t>Cannot exclude lipids from diet!!!</a:t>
            </a:r>
          </a:p>
          <a:p>
            <a:pPr lvl="1" eaLnBrk="1" hangingPunct="1">
              <a:spcBef>
                <a:spcPts val="0"/>
              </a:spcBef>
            </a:pPr>
            <a:r>
              <a:rPr lang="en-US" dirty="0" smtClean="0"/>
              <a:t>Minimum administration = 2-3 times per week</a:t>
            </a:r>
          </a:p>
          <a:p>
            <a:pPr lvl="1" eaLnBrk="1" hangingPunct="1">
              <a:spcBef>
                <a:spcPts val="0"/>
              </a:spcBef>
            </a:pPr>
            <a:r>
              <a:rPr lang="en-US" dirty="0" smtClean="0"/>
              <a:t>Concerns for EFAD</a:t>
            </a:r>
          </a:p>
        </p:txBody>
      </p:sp>
      <p:sp>
        <p:nvSpPr>
          <p:cNvPr id="5" name="Footer Placeholder 4"/>
          <p:cNvSpPr>
            <a:spLocks noGrp="1"/>
          </p:cNvSpPr>
          <p:nvPr>
            <p:ph type="ftr" sz="quarter" idx="11"/>
          </p:nvPr>
        </p:nvSpPr>
        <p:spPr/>
        <p:txBody>
          <a:bodyPr/>
          <a:lstStyle/>
          <a:p>
            <a:r>
              <a:rPr lang="en-US" smtClean="0"/>
              <a:t>Lawrence Carey, PharmD - TUSP 2014</a:t>
            </a:r>
            <a:endParaRPr lang="en-US" dirty="0"/>
          </a:p>
        </p:txBody>
      </p:sp>
      <p:sp>
        <p:nvSpPr>
          <p:cNvPr id="6" name="Slide Number Placeholder 5"/>
          <p:cNvSpPr>
            <a:spLocks noGrp="1"/>
          </p:cNvSpPr>
          <p:nvPr>
            <p:ph type="sldNum" sz="quarter" idx="12"/>
          </p:nvPr>
        </p:nvSpPr>
        <p:spPr/>
        <p:txBody>
          <a:bodyPr/>
          <a:lstStyle/>
          <a:p>
            <a:fld id="{071E6EE5-27B8-4630-8F7E-7016F5226738}" type="slidenum">
              <a:rPr lang="en-US" smtClean="0"/>
              <a:pPr/>
              <a:t>67</a:t>
            </a:fld>
            <a:endParaRPr lang="en-US"/>
          </a:p>
        </p:txBody>
      </p:sp>
    </p:spTree>
    <p:extLst>
      <p:ext uri="{BB962C8B-B14F-4D97-AF65-F5344CB8AC3E}">
        <p14:creationId xmlns:p14="http://schemas.microsoft.com/office/powerpoint/2010/main" val="769586971"/>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normAutofit fontScale="90000"/>
          </a:bodyPr>
          <a:lstStyle/>
          <a:p>
            <a:pPr eaLnBrk="1" hangingPunct="1">
              <a:lnSpc>
                <a:spcPct val="80000"/>
              </a:lnSpc>
            </a:pPr>
            <a:r>
              <a:rPr lang="en-US" dirty="0" smtClean="0">
                <a:solidFill>
                  <a:srgbClr val="FFFF00"/>
                </a:solidFill>
              </a:rPr>
              <a:t>Nutrient Needs</a:t>
            </a:r>
            <a:r>
              <a:rPr lang="en-US" sz="4000" dirty="0" smtClean="0">
                <a:solidFill>
                  <a:srgbClr val="FFFF00"/>
                </a:solidFill>
              </a:rPr>
              <a:t/>
            </a:r>
            <a:br>
              <a:rPr lang="en-US" sz="4000" dirty="0" smtClean="0">
                <a:solidFill>
                  <a:srgbClr val="FFFF00"/>
                </a:solidFill>
              </a:rPr>
            </a:br>
            <a:r>
              <a:rPr lang="en-US" sz="3000" dirty="0" smtClean="0">
                <a:solidFill>
                  <a:srgbClr val="FFFF00"/>
                </a:solidFill>
              </a:rPr>
              <a:t>Lipids</a:t>
            </a:r>
          </a:p>
        </p:txBody>
      </p:sp>
      <p:graphicFrame>
        <p:nvGraphicFramePr>
          <p:cNvPr id="146632" name="Group 200"/>
          <p:cNvGraphicFramePr>
            <a:graphicFrameLocks noGrp="1"/>
          </p:cNvGraphicFramePr>
          <p:nvPr>
            <p:ph type="tbl" idx="1"/>
            <p:extLst>
              <p:ext uri="{D42A27DB-BD31-4B8C-83A1-F6EECF244321}">
                <p14:modId xmlns:p14="http://schemas.microsoft.com/office/powerpoint/2010/main" val="2596206394"/>
              </p:ext>
            </p:extLst>
          </p:nvPr>
        </p:nvGraphicFramePr>
        <p:xfrm>
          <a:off x="304800" y="2057400"/>
          <a:ext cx="8458200" cy="3413125"/>
        </p:xfrm>
        <a:graphic>
          <a:graphicData uri="http://schemas.openxmlformats.org/drawingml/2006/table">
            <a:tbl>
              <a:tblPr/>
              <a:tblGrid>
                <a:gridCol w="2514600"/>
                <a:gridCol w="3581400"/>
                <a:gridCol w="2362200"/>
              </a:tblGrid>
              <a:tr h="533287">
                <a:tc gridSpan="3">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Most Commonly used Lipid Formulations</a:t>
                      </a:r>
                    </a:p>
                  </a:txBody>
                  <a:tcPr marT="45710" marB="45710"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hMerge="1">
                  <a:txBody>
                    <a:bodyPr/>
                    <a:lstStyle/>
                    <a:p>
                      <a:endParaRPr lang="en-US"/>
                    </a:p>
                  </a:txBody>
                  <a:tcPr/>
                </a:tc>
                <a:tc hMerge="1">
                  <a:txBody>
                    <a:bodyPr/>
                    <a:lstStyle/>
                    <a:p>
                      <a:endParaRPr lang="en-US"/>
                    </a:p>
                  </a:txBody>
                  <a:tcPr/>
                </a:tc>
              </a:tr>
              <a:tr h="761838">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800" b="0" i="0" u="none" strike="noStrike" cap="none" normalizeH="0" baseline="0" smtClean="0">
                          <a:ln>
                            <a:noFill/>
                          </a:ln>
                          <a:solidFill>
                            <a:schemeClr val="tx1"/>
                          </a:solidFill>
                          <a:effectLst/>
                          <a:latin typeface="Arial" charset="0"/>
                        </a:rPr>
                        <a:t>Lipid Product</a:t>
                      </a:r>
                    </a:p>
                  </a:txBody>
                  <a:tcPr marT="45710" marB="45710" anchor="ctr" horzOverflow="overflow">
                    <a:lnL w="381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Calories provided</a:t>
                      </a:r>
                    </a:p>
                  </a:txBody>
                  <a:tcPr marT="45710" marB="45710" anchor="ctr" horzOverflow="overflow">
                    <a:lnL>
                      <a:noFill/>
                    </a:lnL>
                    <a:lnR>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Total kcals</a:t>
                      </a:r>
                    </a:p>
                  </a:txBody>
                  <a:tcPr marT="45710" marB="45710" anchor="ctr" horzOverflow="overflow">
                    <a:lnL>
                      <a:noFill/>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000000"/>
                    </a:solidFill>
                  </a:tcPr>
                </a:tc>
              </a:tr>
              <a:tr h="533287">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800" b="0" i="0" u="none" strike="noStrike" cap="none" normalizeH="0" baseline="0" smtClean="0">
                          <a:ln>
                            <a:noFill/>
                          </a:ln>
                          <a:solidFill>
                            <a:srgbClr val="000000"/>
                          </a:solidFill>
                          <a:effectLst/>
                          <a:latin typeface="Arial" charset="0"/>
                        </a:rPr>
                        <a:t>10% 250 mL</a:t>
                      </a:r>
                    </a:p>
                  </a:txBody>
                  <a:tcPr marT="45710" marB="45710" horzOverflow="overflow">
                    <a:lnL w="38100"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800" b="0" i="0" u="none" strike="noStrike" cap="none" normalizeH="0" baseline="0" smtClean="0">
                          <a:ln>
                            <a:noFill/>
                          </a:ln>
                          <a:solidFill>
                            <a:srgbClr val="000000"/>
                          </a:solidFill>
                          <a:effectLst/>
                          <a:latin typeface="Arial" charset="0"/>
                        </a:rPr>
                        <a:t>1.1 kcal/mL</a:t>
                      </a:r>
                    </a:p>
                  </a:txBody>
                  <a:tcPr marT="45710" marB="45710" horzOverflow="overflow">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800" b="0" i="0" u="none" strike="noStrike" cap="none" normalizeH="0" baseline="0" smtClean="0">
                          <a:ln>
                            <a:noFill/>
                          </a:ln>
                          <a:solidFill>
                            <a:srgbClr val="000000"/>
                          </a:solidFill>
                          <a:effectLst/>
                          <a:latin typeface="Arial" charset="0"/>
                        </a:rPr>
                        <a:t>275 kcals</a:t>
                      </a:r>
                    </a:p>
                  </a:txBody>
                  <a:tcPr marT="45710" marB="45710" horzOverflow="overflow">
                    <a:lnL>
                      <a:noFill/>
                    </a:lnL>
                    <a:lnR w="381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r>
              <a:tr h="518138">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800" b="0" i="0" u="none" strike="noStrike" cap="none" normalizeH="0" baseline="0" smtClean="0">
                          <a:ln>
                            <a:noFill/>
                          </a:ln>
                          <a:solidFill>
                            <a:srgbClr val="000000"/>
                          </a:solidFill>
                          <a:effectLst/>
                          <a:latin typeface="Arial" charset="0"/>
                        </a:rPr>
                        <a:t>10% 500mL</a:t>
                      </a:r>
                    </a:p>
                  </a:txBody>
                  <a:tcPr marT="45710" marB="45710" horzOverflow="overflow">
                    <a:lnL w="381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5715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800" b="0" i="0" u="none" strike="noStrike" cap="none" normalizeH="0" baseline="0" smtClean="0">
                          <a:ln>
                            <a:noFill/>
                          </a:ln>
                          <a:solidFill>
                            <a:srgbClr val="000000"/>
                          </a:solidFill>
                          <a:effectLst/>
                          <a:latin typeface="Arial" charset="0"/>
                        </a:rPr>
                        <a:t>1.1 kcal/mL</a:t>
                      </a:r>
                    </a:p>
                  </a:txBody>
                  <a:tcPr marT="45710" marB="45710" horzOverflow="overflow">
                    <a:lnL>
                      <a:noFill/>
                    </a:lnL>
                    <a:lnR>
                      <a:noFill/>
                    </a:lnR>
                    <a:lnT w="12700" cap="flat" cmpd="sng" algn="ctr">
                      <a:solidFill>
                        <a:srgbClr val="000000"/>
                      </a:solidFill>
                      <a:prstDash val="solid"/>
                      <a:round/>
                      <a:headEnd type="none" w="med" len="med"/>
                      <a:tailEnd type="none" w="med" len="med"/>
                    </a:lnT>
                    <a:lnB w="5715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800" b="0" i="0" u="none" strike="noStrike" cap="none" normalizeH="0" baseline="0" smtClean="0">
                          <a:ln>
                            <a:noFill/>
                          </a:ln>
                          <a:solidFill>
                            <a:srgbClr val="000000"/>
                          </a:solidFill>
                          <a:effectLst/>
                          <a:latin typeface="Arial" charset="0"/>
                        </a:rPr>
                        <a:t>550 kcals</a:t>
                      </a:r>
                    </a:p>
                  </a:txBody>
                  <a:tcPr marT="45710" marB="45710" horzOverflow="overflow">
                    <a:lnL>
                      <a:noFill/>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57150" cap="flat" cmpd="sng" algn="ctr">
                      <a:solidFill>
                        <a:srgbClr val="000000"/>
                      </a:solidFill>
                      <a:prstDash val="solid"/>
                      <a:round/>
                      <a:headEnd type="none" w="med" len="med"/>
                      <a:tailEnd type="none" w="med" len="med"/>
                    </a:lnB>
                    <a:lnTlToBr>
                      <a:noFill/>
                    </a:lnTlToBr>
                    <a:lnBlToTr>
                      <a:noFill/>
                    </a:lnBlToTr>
                    <a:solidFill>
                      <a:srgbClr val="EAEAEA"/>
                    </a:solidFill>
                  </a:tcPr>
                </a:tc>
              </a:tr>
              <a:tr h="533287">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800" b="0" i="0" u="none" strike="noStrike" cap="none" normalizeH="0" baseline="0" smtClean="0">
                          <a:ln>
                            <a:noFill/>
                          </a:ln>
                          <a:solidFill>
                            <a:srgbClr val="000000"/>
                          </a:solidFill>
                          <a:effectLst/>
                          <a:latin typeface="Arial" charset="0"/>
                        </a:rPr>
                        <a:t>20% 250 mL</a:t>
                      </a:r>
                    </a:p>
                  </a:txBody>
                  <a:tcPr marT="45710" marB="45710" horzOverflow="overflow">
                    <a:lnL w="38100" cap="flat" cmpd="sng" algn="ctr">
                      <a:solidFill>
                        <a:srgbClr val="000000"/>
                      </a:solidFill>
                      <a:prstDash val="solid"/>
                      <a:round/>
                      <a:headEnd type="none" w="med" len="med"/>
                      <a:tailEnd type="none" w="med" len="med"/>
                    </a:lnL>
                    <a:lnR>
                      <a:noFill/>
                    </a:lnR>
                    <a:lnT w="571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800" b="0" i="0" u="none" strike="noStrike" cap="none" normalizeH="0" baseline="0" smtClean="0">
                          <a:ln>
                            <a:noFill/>
                          </a:ln>
                          <a:solidFill>
                            <a:srgbClr val="000000"/>
                          </a:solidFill>
                          <a:effectLst/>
                          <a:latin typeface="Arial" charset="0"/>
                        </a:rPr>
                        <a:t>2 kcal/mL</a:t>
                      </a:r>
                    </a:p>
                  </a:txBody>
                  <a:tcPr marT="45710" marB="45710" horzOverflow="overflow">
                    <a:lnL>
                      <a:noFill/>
                    </a:lnL>
                    <a:lnR>
                      <a:noFill/>
                    </a:lnR>
                    <a:lnT w="571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800" b="0" i="0" u="none" strike="noStrike" cap="none" normalizeH="0" baseline="0" smtClean="0">
                          <a:ln>
                            <a:noFill/>
                          </a:ln>
                          <a:solidFill>
                            <a:srgbClr val="000000"/>
                          </a:solidFill>
                          <a:effectLst/>
                          <a:latin typeface="Arial" charset="0"/>
                        </a:rPr>
                        <a:t>500 kcals</a:t>
                      </a:r>
                    </a:p>
                  </a:txBody>
                  <a:tcPr marT="45710" marB="45710" horzOverflow="overflow">
                    <a:lnL>
                      <a:noFill/>
                    </a:lnL>
                    <a:lnR w="38100" cap="flat" cmpd="sng" algn="ctr">
                      <a:solidFill>
                        <a:srgbClr val="000000"/>
                      </a:solidFill>
                      <a:prstDash val="solid"/>
                      <a:round/>
                      <a:headEnd type="none" w="med" len="med"/>
                      <a:tailEnd type="none" w="med" len="med"/>
                    </a:lnR>
                    <a:lnT w="571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33287">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800" b="0" i="0" u="none" strike="noStrike" cap="none" normalizeH="0" baseline="0" smtClean="0">
                          <a:ln>
                            <a:noFill/>
                          </a:ln>
                          <a:solidFill>
                            <a:srgbClr val="000000"/>
                          </a:solidFill>
                          <a:effectLst/>
                          <a:latin typeface="Arial" charset="0"/>
                        </a:rPr>
                        <a:t>20% 500 mL</a:t>
                      </a:r>
                    </a:p>
                  </a:txBody>
                  <a:tcPr marT="45710" marB="45710" horzOverflow="overflow">
                    <a:lnL w="381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800" b="0" i="0" u="none" strike="noStrike" cap="none" normalizeH="0" baseline="0" smtClean="0">
                          <a:ln>
                            <a:noFill/>
                          </a:ln>
                          <a:solidFill>
                            <a:srgbClr val="000000"/>
                          </a:solidFill>
                          <a:effectLst/>
                          <a:latin typeface="Arial" charset="0"/>
                        </a:rPr>
                        <a:t>2 kcal/mL</a:t>
                      </a:r>
                    </a:p>
                  </a:txBody>
                  <a:tcPr marT="45710" marB="45710" horzOverflow="overflow">
                    <a:lnL>
                      <a:noFill/>
                    </a:lnL>
                    <a:lnR>
                      <a:noFill/>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800" b="0" i="0" u="none" strike="noStrike" cap="none" normalizeH="0" baseline="0" smtClean="0">
                          <a:ln>
                            <a:noFill/>
                          </a:ln>
                          <a:solidFill>
                            <a:srgbClr val="000000"/>
                          </a:solidFill>
                          <a:effectLst/>
                          <a:latin typeface="Arial" charset="0"/>
                        </a:rPr>
                        <a:t>1000 kcals</a:t>
                      </a:r>
                    </a:p>
                  </a:txBody>
                  <a:tcPr marT="45710" marB="45710" horzOverflow="overflow">
                    <a:lnL>
                      <a:noFill/>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sp>
        <p:nvSpPr>
          <p:cNvPr id="54301" name="Line 198"/>
          <p:cNvSpPr>
            <a:spLocks noChangeShapeType="1"/>
          </p:cNvSpPr>
          <p:nvPr/>
        </p:nvSpPr>
        <p:spPr bwMode="auto">
          <a:xfrm>
            <a:off x="838200" y="2590800"/>
            <a:ext cx="7467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 name="Slide Number Placeholder 4"/>
          <p:cNvSpPr>
            <a:spLocks noGrp="1"/>
          </p:cNvSpPr>
          <p:nvPr>
            <p:ph type="sldNum" sz="quarter" idx="10"/>
          </p:nvPr>
        </p:nvSpPr>
        <p:spPr/>
        <p:txBody>
          <a:bodyPr/>
          <a:lstStyle/>
          <a:p>
            <a:pPr>
              <a:defRPr/>
            </a:pPr>
            <a:fld id="{FB3BD4B4-C2BF-4904-BCE4-55FFD6EF1328}" type="slidenum">
              <a:rPr lang="en-US" smtClean="0"/>
              <a:pPr>
                <a:defRPr/>
              </a:pPr>
              <a:t>68</a:t>
            </a:fld>
            <a:endParaRPr lang="en-US"/>
          </a:p>
        </p:txBody>
      </p:sp>
    </p:spTree>
    <p:extLst>
      <p:ext uri="{BB962C8B-B14F-4D97-AF65-F5344CB8AC3E}">
        <p14:creationId xmlns:p14="http://schemas.microsoft.com/office/powerpoint/2010/main" val="2714520843"/>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fontScale="90000"/>
          </a:bodyPr>
          <a:lstStyle/>
          <a:p>
            <a:pPr eaLnBrk="1" hangingPunct="1">
              <a:lnSpc>
                <a:spcPct val="80000"/>
              </a:lnSpc>
            </a:pPr>
            <a:r>
              <a:rPr lang="en-US" dirty="0" smtClean="0">
                <a:solidFill>
                  <a:srgbClr val="FFFF00"/>
                </a:solidFill>
              </a:rPr>
              <a:t>Parenteral Nutrition</a:t>
            </a:r>
            <a:br>
              <a:rPr lang="en-US" dirty="0" smtClean="0">
                <a:solidFill>
                  <a:srgbClr val="FFFF00"/>
                </a:solidFill>
              </a:rPr>
            </a:br>
            <a:r>
              <a:rPr lang="en-US" sz="3000" dirty="0" smtClean="0">
                <a:solidFill>
                  <a:srgbClr val="FFFF00"/>
                </a:solidFill>
              </a:rPr>
              <a:t>Additives</a:t>
            </a:r>
          </a:p>
        </p:txBody>
      </p:sp>
      <p:sp>
        <p:nvSpPr>
          <p:cNvPr id="57347" name="Rectangle 3"/>
          <p:cNvSpPr>
            <a:spLocks noGrp="1" noChangeArrowheads="1"/>
          </p:cNvSpPr>
          <p:nvPr>
            <p:ph type="body" sz="half" idx="1"/>
          </p:nvPr>
        </p:nvSpPr>
        <p:spPr>
          <a:xfrm>
            <a:off x="228600" y="1219200"/>
            <a:ext cx="8305800" cy="1371600"/>
          </a:xfrm>
        </p:spPr>
        <p:txBody>
          <a:bodyPr/>
          <a:lstStyle/>
          <a:p>
            <a:pPr eaLnBrk="1" hangingPunct="1">
              <a:lnSpc>
                <a:spcPct val="90000"/>
              </a:lnSpc>
            </a:pPr>
            <a:r>
              <a:rPr lang="en-US" sz="2800" smtClean="0"/>
              <a:t>Electrolytes</a:t>
            </a:r>
            <a:r>
              <a:rPr lang="en-US" sz="2400" smtClean="0"/>
              <a:t> - necessary to maintain cellular function, acid-base balance, nerve conduction &amp; water balance</a:t>
            </a:r>
          </a:p>
        </p:txBody>
      </p:sp>
      <p:graphicFrame>
        <p:nvGraphicFramePr>
          <p:cNvPr id="51245" name="Group 45"/>
          <p:cNvGraphicFramePr>
            <a:graphicFrameLocks noGrp="1"/>
          </p:cNvGraphicFramePr>
          <p:nvPr>
            <p:ph sz="half" idx="2"/>
            <p:extLst>
              <p:ext uri="{D42A27DB-BD31-4B8C-83A1-F6EECF244321}">
                <p14:modId xmlns:p14="http://schemas.microsoft.com/office/powerpoint/2010/main" val="2307344108"/>
              </p:ext>
            </p:extLst>
          </p:nvPr>
        </p:nvGraphicFramePr>
        <p:xfrm>
          <a:off x="228600" y="2166938"/>
          <a:ext cx="8763000" cy="4194814"/>
        </p:xfrm>
        <a:graphic>
          <a:graphicData uri="http://schemas.openxmlformats.org/drawingml/2006/table">
            <a:tbl>
              <a:tblPr/>
              <a:tblGrid>
                <a:gridCol w="2819400"/>
                <a:gridCol w="2514600"/>
                <a:gridCol w="3429000"/>
              </a:tblGrid>
              <a:tr h="950971">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endParaRPr kumimoji="0" lang="en-US" sz="2200" b="0" i="0" u="none" strike="noStrike" cap="none" normalizeH="0" baseline="0" dirty="0" smtClean="0">
                        <a:ln>
                          <a:noFill/>
                        </a:ln>
                        <a:solidFill>
                          <a:srgbClr val="000000"/>
                        </a:solidFill>
                        <a:effectLst/>
                        <a:latin typeface="Arial" charset="0"/>
                      </a:endParaRPr>
                    </a:p>
                  </a:txBody>
                  <a:tcPr marT="45719" marB="45719" anchor="ct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66"/>
                    </a:solidFill>
                  </a:tcPr>
                </a:tc>
                <a:tc>
                  <a:txBody>
                    <a:bodyPr/>
                    <a:lstStyle/>
                    <a:p>
                      <a:pPr marL="0" marR="0" lvl="0" indent="0" algn="ctr"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2400" b="0" i="0" u="none" strike="noStrike" cap="none" normalizeH="0" baseline="0" smtClean="0">
                          <a:ln>
                            <a:noFill/>
                          </a:ln>
                          <a:solidFill>
                            <a:srgbClr val="000000"/>
                          </a:solidFill>
                          <a:effectLst/>
                          <a:latin typeface="Arial" charset="0"/>
                        </a:rPr>
                        <a:t>Maintenance Dose*</a:t>
                      </a:r>
                    </a:p>
                    <a:p>
                      <a:pPr marL="0" marR="0" lvl="0" indent="0" algn="ctr" defTabSz="914400" rtl="0" eaLnBrk="1" fontAlgn="base" latinLnBrk="0" hangingPunct="1">
                        <a:lnSpc>
                          <a:spcPct val="80000"/>
                        </a:lnSpc>
                        <a:spcBef>
                          <a:spcPct val="20000"/>
                        </a:spcBef>
                        <a:spcAft>
                          <a:spcPct val="0"/>
                        </a:spcAft>
                        <a:buClrTx/>
                        <a:buSzPct val="80000"/>
                        <a:buFont typeface="Wingdings" pitchFamily="2" charset="2"/>
                        <a:buNone/>
                        <a:tabLst/>
                      </a:pPr>
                      <a:r>
                        <a:rPr kumimoji="0" lang="en-US" sz="1800" b="0" i="0" u="none" strike="noStrike" cap="none" normalizeH="0" baseline="0" smtClean="0">
                          <a:ln>
                            <a:noFill/>
                          </a:ln>
                          <a:solidFill>
                            <a:srgbClr val="000000"/>
                          </a:solidFill>
                          <a:effectLst/>
                          <a:latin typeface="Arial" charset="0"/>
                        </a:rPr>
                        <a:t>*Normal renal function</a:t>
                      </a:r>
                    </a:p>
                  </a:txBody>
                  <a:tcPr marT="45719" marB="4571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66"/>
                    </a:solid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400" b="0" i="0" u="none" strike="noStrike" cap="none" normalizeH="0" baseline="0" smtClean="0">
                          <a:ln>
                            <a:noFill/>
                          </a:ln>
                          <a:solidFill>
                            <a:srgbClr val="000000"/>
                          </a:solidFill>
                          <a:effectLst/>
                          <a:latin typeface="Arial" charset="0"/>
                        </a:rPr>
                        <a:t>Source</a:t>
                      </a:r>
                    </a:p>
                  </a:txBody>
                  <a:tcPr marT="45719" marB="45719" anchor="ct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66"/>
                    </a:solidFill>
                  </a:tcPr>
                </a:tc>
              </a:tr>
              <a:tr h="501641">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200" b="1" i="0" u="none" strike="noStrike" cap="none" normalizeH="0" baseline="0" dirty="0" smtClean="0">
                          <a:ln>
                            <a:noFill/>
                          </a:ln>
                          <a:solidFill>
                            <a:schemeClr val="bg1"/>
                          </a:solidFill>
                          <a:effectLst/>
                          <a:latin typeface="Arial" charset="0"/>
                        </a:rPr>
                        <a:t>Sodium (Na</a:t>
                      </a:r>
                      <a:r>
                        <a:rPr kumimoji="0" lang="en-US" sz="2200" b="1" i="0" u="none" strike="noStrike" cap="none" normalizeH="0" baseline="30000" dirty="0" smtClean="0">
                          <a:ln>
                            <a:noFill/>
                          </a:ln>
                          <a:solidFill>
                            <a:schemeClr val="bg1"/>
                          </a:solidFill>
                          <a:effectLst/>
                          <a:latin typeface="Arial" charset="0"/>
                        </a:rPr>
                        <a:t>+</a:t>
                      </a:r>
                      <a:r>
                        <a:rPr kumimoji="0" lang="en-US" sz="2200" b="1" i="0" u="none" strike="noStrike" cap="none" normalizeH="0" baseline="0" dirty="0" smtClean="0">
                          <a:ln>
                            <a:noFill/>
                          </a:ln>
                          <a:solidFill>
                            <a:schemeClr val="bg1"/>
                          </a:solidFill>
                          <a:effectLst/>
                          <a:latin typeface="Arial" charset="0"/>
                        </a:rPr>
                        <a:t>)</a:t>
                      </a:r>
                    </a:p>
                  </a:txBody>
                  <a:tcPr marT="45719" marB="45719" anchor="ct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200" b="1" i="0" u="none" strike="noStrike" cap="none" normalizeH="0" baseline="0" smtClean="0">
                          <a:ln>
                            <a:noFill/>
                          </a:ln>
                          <a:solidFill>
                            <a:schemeClr val="bg1"/>
                          </a:solidFill>
                          <a:effectLst/>
                          <a:latin typeface="Arial" charset="0"/>
                        </a:rPr>
                        <a:t>60-150 mEq/day</a:t>
                      </a:r>
                    </a:p>
                  </a:txBody>
                  <a:tcPr marT="45719" marB="4571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000" b="1" i="0" u="none" strike="noStrike" cap="none" normalizeH="0" baseline="0" smtClean="0">
                          <a:ln>
                            <a:noFill/>
                          </a:ln>
                          <a:solidFill>
                            <a:schemeClr val="bg1"/>
                          </a:solidFill>
                          <a:effectLst/>
                          <a:latin typeface="Arial" charset="0"/>
                        </a:rPr>
                        <a:t>NaCl, NaPO</a:t>
                      </a:r>
                      <a:r>
                        <a:rPr kumimoji="0" lang="en-US" sz="2000" b="1" i="0" u="none" strike="noStrike" cap="none" normalizeH="0" baseline="-25000" smtClean="0">
                          <a:ln>
                            <a:noFill/>
                          </a:ln>
                          <a:solidFill>
                            <a:schemeClr val="bg1"/>
                          </a:solidFill>
                          <a:effectLst/>
                          <a:latin typeface="Arial" charset="0"/>
                        </a:rPr>
                        <a:t>4</a:t>
                      </a:r>
                      <a:r>
                        <a:rPr kumimoji="0" lang="en-US" sz="2000" b="1" i="0" u="none" strike="noStrike" cap="none" normalizeH="0" baseline="0" smtClean="0">
                          <a:ln>
                            <a:noFill/>
                          </a:ln>
                          <a:solidFill>
                            <a:schemeClr val="bg1"/>
                          </a:solidFill>
                          <a:effectLst/>
                          <a:latin typeface="Arial" charset="0"/>
                        </a:rPr>
                        <a:t>, Na acetate</a:t>
                      </a:r>
                    </a:p>
                  </a:txBody>
                  <a:tcPr marT="45719" marB="45719" anchor="ct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450842">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200" b="1" i="0" u="none" strike="noStrike" cap="none" normalizeH="0" baseline="0" dirty="0" smtClean="0">
                          <a:ln>
                            <a:noFill/>
                          </a:ln>
                          <a:solidFill>
                            <a:schemeClr val="bg1"/>
                          </a:solidFill>
                          <a:effectLst/>
                          <a:latin typeface="Arial" charset="0"/>
                        </a:rPr>
                        <a:t>Potassium (K</a:t>
                      </a:r>
                      <a:r>
                        <a:rPr kumimoji="0" lang="en-US" sz="2200" b="1" i="0" u="none" strike="noStrike" cap="none" normalizeH="0" baseline="30000" dirty="0" smtClean="0">
                          <a:ln>
                            <a:noFill/>
                          </a:ln>
                          <a:solidFill>
                            <a:schemeClr val="bg1"/>
                          </a:solidFill>
                          <a:effectLst/>
                          <a:latin typeface="Arial" charset="0"/>
                        </a:rPr>
                        <a:t>+</a:t>
                      </a:r>
                      <a:r>
                        <a:rPr kumimoji="0" lang="en-US" sz="2200" b="1" i="0" u="none" strike="noStrike" cap="none" normalizeH="0" baseline="0" dirty="0" smtClean="0">
                          <a:ln>
                            <a:noFill/>
                          </a:ln>
                          <a:solidFill>
                            <a:schemeClr val="bg1"/>
                          </a:solidFill>
                          <a:effectLst/>
                          <a:latin typeface="Arial" charset="0"/>
                        </a:rPr>
                        <a:t>)</a:t>
                      </a:r>
                    </a:p>
                  </a:txBody>
                  <a:tcPr marT="45719" marB="45719" anchor="ct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200" b="1" i="0" u="none" strike="noStrike" cap="none" normalizeH="0" baseline="0" dirty="0" smtClean="0">
                          <a:ln>
                            <a:noFill/>
                          </a:ln>
                          <a:solidFill>
                            <a:schemeClr val="bg1"/>
                          </a:solidFill>
                          <a:effectLst/>
                          <a:latin typeface="Arial" charset="0"/>
                        </a:rPr>
                        <a:t>60-150 mEq/day</a:t>
                      </a:r>
                    </a:p>
                  </a:txBody>
                  <a:tcPr marT="45719" marB="4571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000" b="1" i="0" u="none" strike="noStrike" cap="none" normalizeH="0" baseline="0" smtClean="0">
                          <a:ln>
                            <a:noFill/>
                          </a:ln>
                          <a:solidFill>
                            <a:schemeClr val="bg1"/>
                          </a:solidFill>
                          <a:effectLst/>
                          <a:latin typeface="Arial" charset="0"/>
                        </a:rPr>
                        <a:t>KCl, KPO</a:t>
                      </a:r>
                      <a:r>
                        <a:rPr kumimoji="0" lang="en-US" sz="2000" b="1" i="0" u="none" strike="noStrike" cap="none" normalizeH="0" baseline="-25000" smtClean="0">
                          <a:ln>
                            <a:noFill/>
                          </a:ln>
                          <a:solidFill>
                            <a:schemeClr val="bg1"/>
                          </a:solidFill>
                          <a:effectLst/>
                          <a:latin typeface="Arial" charset="0"/>
                        </a:rPr>
                        <a:t>4</a:t>
                      </a:r>
                      <a:r>
                        <a:rPr kumimoji="0" lang="en-US" sz="2000" b="1" i="0" u="none" strike="noStrike" cap="none" normalizeH="0" baseline="0" smtClean="0">
                          <a:ln>
                            <a:noFill/>
                          </a:ln>
                          <a:solidFill>
                            <a:schemeClr val="bg1"/>
                          </a:solidFill>
                          <a:effectLst/>
                          <a:latin typeface="Arial" charset="0"/>
                        </a:rPr>
                        <a:t>, K acetate</a:t>
                      </a:r>
                    </a:p>
                  </a:txBody>
                  <a:tcPr marT="45719" marB="45719" anchor="ct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450842">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200" b="1" i="0" u="none" strike="noStrike" cap="none" normalizeH="0" baseline="0" smtClean="0">
                          <a:ln>
                            <a:noFill/>
                          </a:ln>
                          <a:solidFill>
                            <a:schemeClr val="bg1"/>
                          </a:solidFill>
                          <a:effectLst/>
                          <a:latin typeface="Arial" charset="0"/>
                        </a:rPr>
                        <a:t>Chloride (Cl</a:t>
                      </a:r>
                      <a:r>
                        <a:rPr kumimoji="0" lang="en-US" sz="2200" b="1" i="0" u="none" strike="noStrike" cap="none" normalizeH="0" baseline="30000" smtClean="0">
                          <a:ln>
                            <a:noFill/>
                          </a:ln>
                          <a:solidFill>
                            <a:schemeClr val="bg1"/>
                          </a:solidFill>
                          <a:effectLst/>
                          <a:latin typeface="Arial" charset="0"/>
                        </a:rPr>
                        <a:t>-</a:t>
                      </a:r>
                      <a:r>
                        <a:rPr kumimoji="0" lang="en-US" sz="2200" b="1" i="0" u="none" strike="noStrike" cap="none" normalizeH="0" baseline="0" smtClean="0">
                          <a:ln>
                            <a:noFill/>
                          </a:ln>
                          <a:solidFill>
                            <a:schemeClr val="bg1"/>
                          </a:solidFill>
                          <a:effectLst/>
                          <a:latin typeface="Arial" charset="0"/>
                        </a:rPr>
                        <a:t>)</a:t>
                      </a:r>
                    </a:p>
                  </a:txBody>
                  <a:tcPr marT="45719" marB="45719" anchor="ct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200" b="1" i="0" u="none" strike="noStrike" cap="none" normalizeH="0" baseline="0" dirty="0" smtClean="0">
                          <a:ln>
                            <a:noFill/>
                          </a:ln>
                          <a:solidFill>
                            <a:schemeClr val="bg1"/>
                          </a:solidFill>
                          <a:effectLst/>
                          <a:latin typeface="Arial" charset="0"/>
                        </a:rPr>
                        <a:t>60-150 mEq/day</a:t>
                      </a:r>
                    </a:p>
                  </a:txBody>
                  <a:tcPr marT="45719" marB="4571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000" b="1" i="0" u="none" strike="noStrike" cap="none" normalizeH="0" baseline="0" smtClean="0">
                          <a:ln>
                            <a:noFill/>
                          </a:ln>
                          <a:solidFill>
                            <a:schemeClr val="bg1"/>
                          </a:solidFill>
                          <a:effectLst/>
                          <a:latin typeface="Arial" charset="0"/>
                        </a:rPr>
                        <a:t>NaCl or KCl</a:t>
                      </a:r>
                    </a:p>
                  </a:txBody>
                  <a:tcPr marT="45719" marB="45719" anchor="ct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452430">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200" b="1" i="0" u="none" strike="noStrike" cap="none" normalizeH="0" baseline="0" smtClean="0">
                          <a:ln>
                            <a:noFill/>
                          </a:ln>
                          <a:solidFill>
                            <a:schemeClr val="bg1"/>
                          </a:solidFill>
                          <a:effectLst/>
                          <a:latin typeface="Arial" charset="0"/>
                        </a:rPr>
                        <a:t>Acetate</a:t>
                      </a:r>
                    </a:p>
                  </a:txBody>
                  <a:tcPr marT="45719" marB="45719" anchor="ct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200" b="1" i="0" u="none" strike="noStrike" cap="none" normalizeH="0" baseline="0" dirty="0" smtClean="0">
                          <a:ln>
                            <a:noFill/>
                          </a:ln>
                          <a:solidFill>
                            <a:schemeClr val="bg1"/>
                          </a:solidFill>
                          <a:effectLst/>
                          <a:latin typeface="Arial" charset="0"/>
                        </a:rPr>
                        <a:t>25-120 mEq/day</a:t>
                      </a:r>
                    </a:p>
                  </a:txBody>
                  <a:tcPr marT="45719" marB="4571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000" b="1" i="0" u="none" strike="noStrike" cap="none" normalizeH="0" baseline="0" dirty="0" smtClean="0">
                          <a:ln>
                            <a:noFill/>
                          </a:ln>
                          <a:solidFill>
                            <a:schemeClr val="bg1"/>
                          </a:solidFill>
                          <a:effectLst/>
                          <a:latin typeface="Arial" charset="0"/>
                        </a:rPr>
                        <a:t>Na acetate or K acetate</a:t>
                      </a:r>
                    </a:p>
                  </a:txBody>
                  <a:tcPr marT="45719" marB="45719" anchor="ct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450842">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200" b="1" i="0" u="none" strike="noStrike" cap="none" normalizeH="0" baseline="0" smtClean="0">
                          <a:ln>
                            <a:noFill/>
                          </a:ln>
                          <a:solidFill>
                            <a:schemeClr val="bg1"/>
                          </a:solidFill>
                          <a:effectLst/>
                          <a:latin typeface="Arial" charset="0"/>
                        </a:rPr>
                        <a:t>Calcium (Ca</a:t>
                      </a:r>
                      <a:r>
                        <a:rPr kumimoji="0" lang="en-US" sz="2200" b="1" i="0" u="none" strike="noStrike" cap="none" normalizeH="0" baseline="30000" smtClean="0">
                          <a:ln>
                            <a:noFill/>
                          </a:ln>
                          <a:solidFill>
                            <a:schemeClr val="bg1"/>
                          </a:solidFill>
                          <a:effectLst/>
                          <a:latin typeface="Arial" charset="0"/>
                        </a:rPr>
                        <a:t>++</a:t>
                      </a:r>
                      <a:r>
                        <a:rPr kumimoji="0" lang="en-US" sz="2200" b="1" i="0" u="none" strike="noStrike" cap="none" normalizeH="0" baseline="0" smtClean="0">
                          <a:ln>
                            <a:noFill/>
                          </a:ln>
                          <a:solidFill>
                            <a:schemeClr val="bg1"/>
                          </a:solidFill>
                          <a:effectLst/>
                          <a:latin typeface="Arial" charset="0"/>
                        </a:rPr>
                        <a:t>)</a:t>
                      </a:r>
                    </a:p>
                  </a:txBody>
                  <a:tcPr marT="45719" marB="45719" anchor="ct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200" b="1" i="0" u="none" strike="noStrike" cap="none" normalizeH="0" baseline="0" smtClean="0">
                          <a:ln>
                            <a:noFill/>
                          </a:ln>
                          <a:solidFill>
                            <a:schemeClr val="bg1"/>
                          </a:solidFill>
                          <a:effectLst/>
                          <a:latin typeface="Arial" charset="0"/>
                        </a:rPr>
                        <a:t>4-14 mEq/day</a:t>
                      </a:r>
                    </a:p>
                  </a:txBody>
                  <a:tcPr marT="45719" marB="4571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000" b="1" i="0" u="none" strike="noStrike" cap="none" normalizeH="0" baseline="0" dirty="0" err="1" smtClean="0">
                          <a:ln>
                            <a:noFill/>
                          </a:ln>
                          <a:solidFill>
                            <a:schemeClr val="bg1"/>
                          </a:solidFill>
                          <a:effectLst/>
                          <a:latin typeface="Arial" charset="0"/>
                        </a:rPr>
                        <a:t>Ca</a:t>
                      </a:r>
                      <a:r>
                        <a:rPr kumimoji="0" lang="en-US" sz="2000" b="1" i="0" u="none" strike="noStrike" cap="none" normalizeH="0" baseline="0" dirty="0" smtClean="0">
                          <a:ln>
                            <a:noFill/>
                          </a:ln>
                          <a:solidFill>
                            <a:schemeClr val="bg1"/>
                          </a:solidFill>
                          <a:effectLst/>
                          <a:latin typeface="Arial" charset="0"/>
                        </a:rPr>
                        <a:t> </a:t>
                      </a:r>
                      <a:r>
                        <a:rPr kumimoji="0" lang="en-US" sz="2000" b="1" i="0" u="none" strike="noStrike" cap="none" normalizeH="0" baseline="0" dirty="0" err="1" smtClean="0">
                          <a:ln>
                            <a:noFill/>
                          </a:ln>
                          <a:solidFill>
                            <a:schemeClr val="bg1"/>
                          </a:solidFill>
                          <a:effectLst/>
                          <a:latin typeface="Arial" charset="0"/>
                        </a:rPr>
                        <a:t>gluconate</a:t>
                      </a:r>
                      <a:r>
                        <a:rPr kumimoji="0" lang="en-US" sz="2200" b="1" i="0" u="none" strike="noStrike" cap="none" normalizeH="0" baseline="0" dirty="0" smtClean="0">
                          <a:ln>
                            <a:noFill/>
                          </a:ln>
                          <a:solidFill>
                            <a:schemeClr val="bg1"/>
                          </a:solidFill>
                          <a:effectLst/>
                          <a:latin typeface="Arial" charset="0"/>
                        </a:rPr>
                        <a:t> </a:t>
                      </a:r>
                      <a:r>
                        <a:rPr kumimoji="0" lang="en-US" sz="1400" b="1" i="0" u="none" strike="noStrike" cap="none" normalizeH="0" baseline="0" dirty="0" smtClean="0">
                          <a:ln>
                            <a:noFill/>
                          </a:ln>
                          <a:solidFill>
                            <a:schemeClr val="bg1"/>
                          </a:solidFill>
                          <a:effectLst/>
                          <a:latin typeface="Arial" charset="0"/>
                        </a:rPr>
                        <a:t>(4.7mEq/10mL)</a:t>
                      </a:r>
                    </a:p>
                  </a:txBody>
                  <a:tcPr marT="45719" marB="45719" anchor="ct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450842">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200" b="1" i="0" u="none" strike="noStrike" cap="none" normalizeH="0" baseline="0" smtClean="0">
                          <a:ln>
                            <a:noFill/>
                          </a:ln>
                          <a:solidFill>
                            <a:schemeClr val="bg1"/>
                          </a:solidFill>
                          <a:effectLst/>
                          <a:latin typeface="Arial" charset="0"/>
                        </a:rPr>
                        <a:t>Magnesium (Mg)</a:t>
                      </a:r>
                    </a:p>
                  </a:txBody>
                  <a:tcPr marT="45719" marB="45719" anchor="ct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200" b="1" i="0" u="none" strike="noStrike" cap="none" normalizeH="0" baseline="0" smtClean="0">
                          <a:ln>
                            <a:noFill/>
                          </a:ln>
                          <a:solidFill>
                            <a:schemeClr val="bg1"/>
                          </a:solidFill>
                          <a:effectLst/>
                          <a:latin typeface="Arial" charset="0"/>
                        </a:rPr>
                        <a:t>8-24 mEq/day</a:t>
                      </a:r>
                    </a:p>
                  </a:txBody>
                  <a:tcPr marT="45719" marB="4571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000" b="1" i="0" u="none" strike="noStrike" cap="none" normalizeH="0" baseline="0" dirty="0" smtClean="0">
                          <a:ln>
                            <a:noFill/>
                          </a:ln>
                          <a:solidFill>
                            <a:schemeClr val="bg1"/>
                          </a:solidFill>
                          <a:effectLst/>
                          <a:latin typeface="Arial" charset="0"/>
                        </a:rPr>
                        <a:t>Mg sulfate</a:t>
                      </a:r>
                      <a:r>
                        <a:rPr kumimoji="0" lang="en-US" sz="2200" b="1" i="0" u="none" strike="noStrike" cap="none" normalizeH="0" baseline="0" dirty="0" smtClean="0">
                          <a:ln>
                            <a:noFill/>
                          </a:ln>
                          <a:solidFill>
                            <a:schemeClr val="bg1"/>
                          </a:solidFill>
                          <a:effectLst/>
                          <a:latin typeface="Arial" charset="0"/>
                        </a:rPr>
                        <a:t> </a:t>
                      </a:r>
                      <a:r>
                        <a:rPr kumimoji="0" lang="en-US" sz="1400" b="1" i="0" u="none" strike="noStrike" cap="none" normalizeH="0" baseline="0" dirty="0" smtClean="0">
                          <a:ln>
                            <a:noFill/>
                          </a:ln>
                          <a:solidFill>
                            <a:schemeClr val="bg1"/>
                          </a:solidFill>
                          <a:effectLst/>
                          <a:latin typeface="Arial" charset="0"/>
                        </a:rPr>
                        <a:t>(4mEq/mL)</a:t>
                      </a:r>
                    </a:p>
                  </a:txBody>
                  <a:tcPr marT="45719" marB="45719" anchor="ct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450842">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200" b="1" i="0" u="none" strike="noStrike" cap="none" normalizeH="0" baseline="0" smtClean="0">
                          <a:ln>
                            <a:noFill/>
                          </a:ln>
                          <a:solidFill>
                            <a:schemeClr val="bg1"/>
                          </a:solidFill>
                          <a:effectLst/>
                          <a:latin typeface="Arial" charset="0"/>
                        </a:rPr>
                        <a:t>Phosphorous (PO</a:t>
                      </a:r>
                      <a:r>
                        <a:rPr kumimoji="0" lang="en-US" sz="2200" b="1" i="0" u="none" strike="noStrike" cap="none" normalizeH="0" baseline="-25000" smtClean="0">
                          <a:ln>
                            <a:noFill/>
                          </a:ln>
                          <a:solidFill>
                            <a:schemeClr val="bg1"/>
                          </a:solidFill>
                          <a:effectLst/>
                          <a:latin typeface="Arial" charset="0"/>
                        </a:rPr>
                        <a:t>4</a:t>
                      </a:r>
                      <a:r>
                        <a:rPr kumimoji="0" lang="en-US" sz="2200" b="1" i="0" u="none" strike="noStrike" cap="none" normalizeH="0" baseline="0" smtClean="0">
                          <a:ln>
                            <a:noFill/>
                          </a:ln>
                          <a:solidFill>
                            <a:schemeClr val="bg1"/>
                          </a:solidFill>
                          <a:effectLst/>
                          <a:latin typeface="Arial" charset="0"/>
                        </a:rPr>
                        <a:t>)</a:t>
                      </a:r>
                    </a:p>
                  </a:txBody>
                  <a:tcPr marT="45719" marB="45719" anchor="ct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200" b="1" i="0" u="none" strike="noStrike" cap="none" normalizeH="0" baseline="0" smtClean="0">
                          <a:ln>
                            <a:noFill/>
                          </a:ln>
                          <a:solidFill>
                            <a:schemeClr val="bg1"/>
                          </a:solidFill>
                          <a:effectLst/>
                          <a:latin typeface="Arial" charset="0"/>
                        </a:rPr>
                        <a:t>20-60 mmol/day</a:t>
                      </a:r>
                    </a:p>
                  </a:txBody>
                  <a:tcPr marT="45719" marB="4571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000" b="1" i="0" u="none" strike="noStrike" cap="none" normalizeH="0" baseline="0" dirty="0" smtClean="0">
                          <a:ln>
                            <a:noFill/>
                          </a:ln>
                          <a:solidFill>
                            <a:schemeClr val="bg1"/>
                          </a:solidFill>
                          <a:effectLst/>
                          <a:latin typeface="Arial" charset="0"/>
                        </a:rPr>
                        <a:t>NaPO</a:t>
                      </a:r>
                      <a:r>
                        <a:rPr kumimoji="0" lang="en-US" sz="2000" b="1" i="0" u="none" strike="noStrike" cap="none" normalizeH="0" baseline="-25000" dirty="0" smtClean="0">
                          <a:ln>
                            <a:noFill/>
                          </a:ln>
                          <a:solidFill>
                            <a:schemeClr val="bg1"/>
                          </a:solidFill>
                          <a:effectLst/>
                          <a:latin typeface="Arial" charset="0"/>
                        </a:rPr>
                        <a:t>4</a:t>
                      </a:r>
                      <a:r>
                        <a:rPr kumimoji="0" lang="en-US" sz="2000" b="1" i="0" u="none" strike="noStrike" cap="none" normalizeH="0" baseline="0" dirty="0" smtClean="0">
                          <a:ln>
                            <a:noFill/>
                          </a:ln>
                          <a:solidFill>
                            <a:schemeClr val="bg1"/>
                          </a:solidFill>
                          <a:effectLst/>
                          <a:latin typeface="Arial" charset="0"/>
                        </a:rPr>
                        <a:t> or KPO</a:t>
                      </a:r>
                      <a:r>
                        <a:rPr kumimoji="0" lang="en-US" sz="2000" b="1" i="0" u="none" strike="noStrike" cap="none" normalizeH="0" baseline="-25000" dirty="0" smtClean="0">
                          <a:ln>
                            <a:noFill/>
                          </a:ln>
                          <a:solidFill>
                            <a:schemeClr val="bg1"/>
                          </a:solidFill>
                          <a:effectLst/>
                          <a:latin typeface="Arial" charset="0"/>
                        </a:rPr>
                        <a:t>4</a:t>
                      </a:r>
                    </a:p>
                  </a:txBody>
                  <a:tcPr marT="45719" marB="45719" anchor="ct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chemeClr val="tx1"/>
                    </a:solidFill>
                  </a:tcPr>
                </a:tc>
              </a:tr>
            </a:tbl>
          </a:graphicData>
        </a:graphic>
      </p:graphicFrame>
      <p:sp>
        <p:nvSpPr>
          <p:cNvPr id="57386" name="Text Box 170"/>
          <p:cNvSpPr txBox="1">
            <a:spLocks noChangeArrowheads="1"/>
          </p:cNvSpPr>
          <p:nvPr/>
        </p:nvSpPr>
        <p:spPr bwMode="auto">
          <a:xfrm>
            <a:off x="838200" y="6705600"/>
            <a:ext cx="8305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1000"/>
              <a:t>Klein S and Jeejeebhoy KN. Sleisenger &amp; Fordtran’s Gastrointestinal and Liver Disease, 7</a:t>
            </a:r>
            <a:r>
              <a:rPr lang="en-US" sz="1000" baseline="30000"/>
              <a:t>th</a:t>
            </a:r>
            <a:r>
              <a:rPr lang="en-US" sz="1000"/>
              <a:t> edition.</a:t>
            </a:r>
          </a:p>
        </p:txBody>
      </p:sp>
      <p:sp>
        <p:nvSpPr>
          <p:cNvPr id="57387" name="Text Box 173"/>
          <p:cNvSpPr txBox="1">
            <a:spLocks noChangeArrowheads="1"/>
          </p:cNvSpPr>
          <p:nvPr/>
        </p:nvSpPr>
        <p:spPr bwMode="auto">
          <a:xfrm>
            <a:off x="228600" y="6400800"/>
            <a:ext cx="891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1000"/>
              <a:t>A.S.P.E.N Board of Directors and the Clinical Guideline Task Force. Guidelines for the use of parenteral and enteral nutrition in adult and pediatric patients. </a:t>
            </a:r>
            <a:r>
              <a:rPr lang="en-US" sz="1000" i="1"/>
              <a:t>JPEN</a:t>
            </a:r>
            <a:r>
              <a:rPr lang="en-US" sz="1000"/>
              <a:t> 2002;26:9SA-12SA.</a:t>
            </a:r>
          </a:p>
        </p:txBody>
      </p:sp>
      <p:sp>
        <p:nvSpPr>
          <p:cNvPr id="7" name="Slide Number Placeholder 6"/>
          <p:cNvSpPr>
            <a:spLocks noGrp="1"/>
          </p:cNvSpPr>
          <p:nvPr>
            <p:ph type="sldNum" sz="quarter" idx="10"/>
          </p:nvPr>
        </p:nvSpPr>
        <p:spPr/>
        <p:txBody>
          <a:bodyPr/>
          <a:lstStyle/>
          <a:p>
            <a:pPr>
              <a:defRPr/>
            </a:pPr>
            <a:fld id="{EADADE5E-1B4B-43C1-A36F-A38500534DA4}" type="slidenum">
              <a:rPr lang="en-US" smtClean="0"/>
              <a:pPr>
                <a:defRPr/>
              </a:pPr>
              <a:t>69</a:t>
            </a:fld>
            <a:endParaRPr lang="en-US"/>
          </a:p>
        </p:txBody>
      </p:sp>
    </p:spTree>
    <p:extLst>
      <p:ext uri="{BB962C8B-B14F-4D97-AF65-F5344CB8AC3E}">
        <p14:creationId xmlns:p14="http://schemas.microsoft.com/office/powerpoint/2010/main" val="402579746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smtClean="0">
                <a:solidFill>
                  <a:srgbClr val="FFFF00"/>
                </a:solidFill>
              </a:rPr>
              <a:t>Fluid Requirement</a:t>
            </a:r>
          </a:p>
        </p:txBody>
      </p:sp>
      <p:sp>
        <p:nvSpPr>
          <p:cNvPr id="78851" name="Rectangle 3"/>
          <p:cNvSpPr>
            <a:spLocks noGrp="1" noChangeArrowheads="1"/>
          </p:cNvSpPr>
          <p:nvPr>
            <p:ph idx="1"/>
          </p:nvPr>
        </p:nvSpPr>
        <p:spPr>
          <a:xfrm>
            <a:off x="228600" y="5562600"/>
            <a:ext cx="8458200" cy="914400"/>
          </a:xfrm>
        </p:spPr>
        <p:txBody>
          <a:bodyPr/>
          <a:lstStyle/>
          <a:p>
            <a:pPr marL="457200" lvl="1" indent="0" eaLnBrk="1" hangingPunct="1">
              <a:lnSpc>
                <a:spcPct val="80000"/>
              </a:lnSpc>
              <a:buNone/>
            </a:pPr>
            <a:r>
              <a:rPr lang="en-US" dirty="0" smtClean="0"/>
              <a:t>OR…can use an estimate of 30 mL/kg/day</a:t>
            </a:r>
          </a:p>
        </p:txBody>
      </p:sp>
      <p:sp>
        <p:nvSpPr>
          <p:cNvPr id="2" name="Footer Placeholder 1"/>
          <p:cNvSpPr>
            <a:spLocks noGrp="1"/>
          </p:cNvSpPr>
          <p:nvPr>
            <p:ph type="ftr" sz="quarter" idx="11"/>
          </p:nvPr>
        </p:nvSpPr>
        <p:spPr/>
        <p:txBody>
          <a:bodyPr/>
          <a:lstStyle/>
          <a:p>
            <a:r>
              <a:rPr lang="en-US" smtClean="0"/>
              <a:t>Lawrence Carey, PharmD - TUSP 2014</a:t>
            </a:r>
            <a:endParaRPr lang="en-US"/>
          </a:p>
        </p:txBody>
      </p:sp>
      <p:grpSp>
        <p:nvGrpSpPr>
          <p:cNvPr id="28676" name="Group 11"/>
          <p:cNvGrpSpPr>
            <a:grpSpLocks/>
          </p:cNvGrpSpPr>
          <p:nvPr/>
        </p:nvGrpSpPr>
        <p:grpSpPr bwMode="auto">
          <a:xfrm>
            <a:off x="332575" y="1447800"/>
            <a:ext cx="8534400" cy="1143000"/>
            <a:chOff x="240" y="1392"/>
            <a:chExt cx="5376" cy="720"/>
          </a:xfrm>
        </p:grpSpPr>
        <p:sp>
          <p:nvSpPr>
            <p:cNvPr id="28685" name="Rectangle 4"/>
            <p:cNvSpPr>
              <a:spLocks noChangeArrowheads="1"/>
            </p:cNvSpPr>
            <p:nvPr/>
          </p:nvSpPr>
          <p:spPr bwMode="auto">
            <a:xfrm>
              <a:off x="240" y="1392"/>
              <a:ext cx="2034" cy="720"/>
            </a:xfrm>
            <a:prstGeom prst="rect">
              <a:avLst/>
            </a:prstGeom>
            <a:solidFill>
              <a:schemeClr val="tx1"/>
            </a:solidFill>
            <a:ln w="19050">
              <a:solidFill>
                <a:srgbClr val="000000"/>
              </a:solidFill>
              <a:miter lim="800000"/>
              <a:headEnd/>
              <a:tailEnd/>
            </a:ln>
          </p:spPr>
          <p:txBody>
            <a:bodyPr wrap="none" anchor="ctr"/>
            <a:lstStyle/>
            <a:p>
              <a:pPr algn="ctr">
                <a:lnSpc>
                  <a:spcPct val="90000"/>
                </a:lnSpc>
              </a:pPr>
              <a:r>
                <a:rPr lang="en-US" sz="2400" dirty="0">
                  <a:solidFill>
                    <a:schemeClr val="bg1"/>
                  </a:solidFill>
                </a:rPr>
                <a:t>Daily</a:t>
              </a:r>
              <a:r>
                <a:rPr lang="en-US" sz="2200" dirty="0">
                  <a:solidFill>
                    <a:schemeClr val="bg1"/>
                  </a:solidFill>
                </a:rPr>
                <a:t> </a:t>
              </a:r>
              <a:r>
                <a:rPr lang="en-US" sz="2400" dirty="0">
                  <a:solidFill>
                    <a:schemeClr val="bg1"/>
                  </a:solidFill>
                </a:rPr>
                <a:t>Maintenance</a:t>
              </a:r>
            </a:p>
            <a:p>
              <a:pPr algn="ctr">
                <a:lnSpc>
                  <a:spcPct val="90000"/>
                </a:lnSpc>
              </a:pPr>
              <a:r>
                <a:rPr lang="en-US" sz="2400" dirty="0">
                  <a:solidFill>
                    <a:schemeClr val="bg1"/>
                  </a:solidFill>
                </a:rPr>
                <a:t>Fluid Requirement</a:t>
              </a:r>
            </a:p>
          </p:txBody>
        </p:sp>
        <p:sp>
          <p:nvSpPr>
            <p:cNvPr id="28686" name="Rectangle 8"/>
            <p:cNvSpPr>
              <a:spLocks noChangeArrowheads="1"/>
            </p:cNvSpPr>
            <p:nvPr/>
          </p:nvSpPr>
          <p:spPr bwMode="auto">
            <a:xfrm>
              <a:off x="2177" y="1392"/>
              <a:ext cx="3439" cy="72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400" dirty="0">
                  <a:solidFill>
                    <a:schemeClr val="bg1"/>
                  </a:solidFill>
                </a:rPr>
                <a:t>=  </a:t>
              </a:r>
              <a:r>
                <a:rPr lang="en-US" sz="2400" dirty="0" smtClean="0">
                  <a:solidFill>
                    <a:schemeClr val="bg1"/>
                  </a:solidFill>
                </a:rPr>
                <a:t>1500 mL </a:t>
              </a:r>
              <a:r>
                <a:rPr lang="en-US" sz="2400" dirty="0">
                  <a:solidFill>
                    <a:schemeClr val="bg1"/>
                  </a:solidFill>
                </a:rPr>
                <a:t>+ </a:t>
              </a:r>
              <a:r>
                <a:rPr lang="en-US" sz="2400" dirty="0" smtClean="0">
                  <a:solidFill>
                    <a:schemeClr val="bg1"/>
                  </a:solidFill>
                </a:rPr>
                <a:t>20 mL </a:t>
              </a:r>
              <a:r>
                <a:rPr lang="en-US" sz="2400" dirty="0">
                  <a:solidFill>
                    <a:schemeClr val="bg1"/>
                  </a:solidFill>
                </a:rPr>
                <a:t>(# of kg over 20kg)</a:t>
              </a:r>
            </a:p>
          </p:txBody>
        </p:sp>
        <p:sp>
          <p:nvSpPr>
            <p:cNvPr id="28687" name="Rectangle 9"/>
            <p:cNvSpPr>
              <a:spLocks noChangeArrowheads="1"/>
            </p:cNvSpPr>
            <p:nvPr/>
          </p:nvSpPr>
          <p:spPr bwMode="auto">
            <a:xfrm>
              <a:off x="240" y="1392"/>
              <a:ext cx="5376" cy="72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8677" name="Text Box 12"/>
          <p:cNvSpPr txBox="1">
            <a:spLocks noChangeArrowheads="1"/>
          </p:cNvSpPr>
          <p:nvPr/>
        </p:nvSpPr>
        <p:spPr bwMode="auto">
          <a:xfrm>
            <a:off x="304800" y="2806700"/>
            <a:ext cx="83058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0000"/>
              </a:lnSpc>
              <a:spcBef>
                <a:spcPct val="20000"/>
              </a:spcBef>
              <a:buSzPct val="80000"/>
              <a:buFont typeface="Wingdings" pitchFamily="2" charset="2"/>
              <a:buChar char="v"/>
            </a:pPr>
            <a:r>
              <a:rPr lang="en-US" sz="2800" dirty="0">
                <a:latin typeface="+mn-lt"/>
              </a:rPr>
              <a:t>Example: What is the fluid requirement of a female weighing 155 pounds?</a:t>
            </a:r>
          </a:p>
        </p:txBody>
      </p:sp>
      <p:sp>
        <p:nvSpPr>
          <p:cNvPr id="78861" name="Text Box 13"/>
          <p:cNvSpPr txBox="1">
            <a:spLocks noChangeArrowheads="1"/>
          </p:cNvSpPr>
          <p:nvPr/>
        </p:nvSpPr>
        <p:spPr bwMode="auto">
          <a:xfrm>
            <a:off x="1600200" y="3657600"/>
            <a:ext cx="647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latin typeface="+mn-lt"/>
              </a:rPr>
              <a:t>Step1: 155 pounds = 70.5 kg</a:t>
            </a:r>
          </a:p>
        </p:txBody>
      </p:sp>
      <p:sp>
        <p:nvSpPr>
          <p:cNvPr id="78862" name="Text Box 14"/>
          <p:cNvSpPr txBox="1">
            <a:spLocks noChangeArrowheads="1"/>
          </p:cNvSpPr>
          <p:nvPr/>
        </p:nvSpPr>
        <p:spPr bwMode="auto">
          <a:xfrm>
            <a:off x="1600200" y="4038600"/>
            <a:ext cx="5971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smtClean="0">
                <a:latin typeface="+mn-lt"/>
              </a:rPr>
              <a:t>Step2</a:t>
            </a:r>
            <a:r>
              <a:rPr lang="en-US" sz="2400" dirty="0">
                <a:latin typeface="+mn-lt"/>
              </a:rPr>
              <a:t>: </a:t>
            </a:r>
            <a:r>
              <a:rPr lang="en-US" sz="2400" dirty="0" smtClean="0">
                <a:latin typeface="+mn-lt"/>
              </a:rPr>
              <a:t>1500 mL </a:t>
            </a:r>
            <a:r>
              <a:rPr lang="en-US" sz="2400" dirty="0">
                <a:latin typeface="+mn-lt"/>
              </a:rPr>
              <a:t>+ </a:t>
            </a:r>
            <a:r>
              <a:rPr lang="en-US" sz="2400" dirty="0" smtClean="0">
                <a:latin typeface="+mn-lt"/>
              </a:rPr>
              <a:t>20 mL </a:t>
            </a:r>
            <a:r>
              <a:rPr lang="en-US" sz="2400" dirty="0">
                <a:latin typeface="+mn-lt"/>
              </a:rPr>
              <a:t>(</a:t>
            </a:r>
            <a:r>
              <a:rPr lang="en-US" sz="2400" dirty="0" smtClean="0">
                <a:latin typeface="+mn-lt"/>
              </a:rPr>
              <a:t>70.5 kg – 20 kg</a:t>
            </a:r>
            <a:r>
              <a:rPr lang="en-US" sz="2400" dirty="0">
                <a:latin typeface="+mn-lt"/>
              </a:rPr>
              <a:t>)</a:t>
            </a:r>
          </a:p>
        </p:txBody>
      </p:sp>
      <p:sp>
        <p:nvSpPr>
          <p:cNvPr id="78863" name="Text Box 15"/>
          <p:cNvSpPr txBox="1">
            <a:spLocks noChangeArrowheads="1"/>
          </p:cNvSpPr>
          <p:nvPr/>
        </p:nvSpPr>
        <p:spPr bwMode="auto">
          <a:xfrm>
            <a:off x="1600200" y="5029200"/>
            <a:ext cx="708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latin typeface="+mn-lt"/>
              </a:rPr>
              <a:t>Step3: </a:t>
            </a:r>
            <a:r>
              <a:rPr lang="en-US" sz="2400" dirty="0" smtClean="0">
                <a:latin typeface="+mn-lt"/>
              </a:rPr>
              <a:t>1500 mL </a:t>
            </a:r>
            <a:r>
              <a:rPr lang="en-US" sz="2400" dirty="0">
                <a:latin typeface="+mn-lt"/>
              </a:rPr>
              <a:t>+ </a:t>
            </a:r>
            <a:r>
              <a:rPr lang="en-US" sz="2400" dirty="0" smtClean="0">
                <a:latin typeface="+mn-lt"/>
              </a:rPr>
              <a:t>1010 mL </a:t>
            </a:r>
            <a:r>
              <a:rPr lang="en-US" sz="2400" dirty="0">
                <a:latin typeface="+mn-lt"/>
              </a:rPr>
              <a:t>= </a:t>
            </a:r>
            <a:r>
              <a:rPr lang="en-US" sz="2400" dirty="0" smtClean="0">
                <a:latin typeface="+mn-lt"/>
              </a:rPr>
              <a:t>2510 mL </a:t>
            </a:r>
            <a:r>
              <a:rPr lang="en-US" sz="2400" dirty="0">
                <a:latin typeface="+mn-lt"/>
              </a:rPr>
              <a:t>= </a:t>
            </a:r>
            <a:r>
              <a:rPr lang="en-US" sz="2400" dirty="0" smtClean="0">
                <a:latin typeface="+mn-lt"/>
              </a:rPr>
              <a:t>2500 mL</a:t>
            </a:r>
            <a:endParaRPr lang="en-US" sz="2400" dirty="0">
              <a:latin typeface="+mn-lt"/>
            </a:endParaRPr>
          </a:p>
        </p:txBody>
      </p:sp>
      <p:sp>
        <p:nvSpPr>
          <p:cNvPr id="78866" name="Oval 18"/>
          <p:cNvSpPr>
            <a:spLocks noChangeArrowheads="1"/>
          </p:cNvSpPr>
          <p:nvPr/>
        </p:nvSpPr>
        <p:spPr bwMode="auto">
          <a:xfrm>
            <a:off x="6553200" y="5486400"/>
            <a:ext cx="1752600" cy="9906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folHlink"/>
                </a:solidFill>
                <a:round/>
                <a:headEnd/>
                <a:tailEnd/>
              </a14:hiddenLine>
            </a:ext>
          </a:extLst>
        </p:spPr>
        <p:txBody>
          <a:bodyPr wrap="none" anchor="ctr"/>
          <a:lstStyle/>
          <a:p>
            <a:pPr algn="ctr"/>
            <a:r>
              <a:rPr lang="en-US" sz="2400" dirty="0"/>
              <a:t>= </a:t>
            </a:r>
            <a:r>
              <a:rPr lang="en-US" sz="2400" dirty="0" smtClean="0"/>
              <a:t>2100 mL</a:t>
            </a:r>
            <a:endParaRPr lang="en-US" sz="2400" dirty="0"/>
          </a:p>
        </p:txBody>
      </p:sp>
      <p:sp>
        <p:nvSpPr>
          <p:cNvPr id="78867" name="Text Box 19"/>
          <p:cNvSpPr txBox="1">
            <a:spLocks noChangeArrowheads="1"/>
          </p:cNvSpPr>
          <p:nvPr/>
        </p:nvSpPr>
        <p:spPr bwMode="auto">
          <a:xfrm>
            <a:off x="1600200" y="4419600"/>
            <a:ext cx="594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latin typeface="+mn-lt"/>
              </a:rPr>
              <a:t>Step2: </a:t>
            </a:r>
            <a:r>
              <a:rPr lang="en-US" sz="2400" dirty="0" smtClean="0">
                <a:latin typeface="+mn-lt"/>
              </a:rPr>
              <a:t>1500 mL </a:t>
            </a:r>
            <a:r>
              <a:rPr lang="en-US" sz="2400" dirty="0">
                <a:latin typeface="+mn-lt"/>
              </a:rPr>
              <a:t>+ </a:t>
            </a:r>
            <a:r>
              <a:rPr lang="en-US" sz="2400" dirty="0" smtClean="0">
                <a:latin typeface="+mn-lt"/>
              </a:rPr>
              <a:t>20 mL </a:t>
            </a:r>
            <a:r>
              <a:rPr lang="en-US" sz="2400" dirty="0">
                <a:latin typeface="+mn-lt"/>
              </a:rPr>
              <a:t>(50.5 kg)</a:t>
            </a:r>
          </a:p>
        </p:txBody>
      </p:sp>
      <p:sp>
        <p:nvSpPr>
          <p:cNvPr id="28684" name="Oval 17"/>
          <p:cNvSpPr>
            <a:spLocks noChangeArrowheads="1"/>
          </p:cNvSpPr>
          <p:nvPr/>
        </p:nvSpPr>
        <p:spPr bwMode="auto">
          <a:xfrm>
            <a:off x="6705600" y="3733800"/>
            <a:ext cx="2438400" cy="914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400" dirty="0">
                <a:solidFill>
                  <a:srgbClr val="FFC000"/>
                </a:solidFill>
              </a:rPr>
              <a:t>Usually round to the nearest 100mL</a:t>
            </a:r>
          </a:p>
        </p:txBody>
      </p:sp>
      <p:sp>
        <p:nvSpPr>
          <p:cNvPr id="17" name="Slide Number Placeholder 16"/>
          <p:cNvSpPr>
            <a:spLocks noGrp="1"/>
          </p:cNvSpPr>
          <p:nvPr>
            <p:ph type="sldNum" sz="quarter" idx="12"/>
          </p:nvPr>
        </p:nvSpPr>
        <p:spPr/>
        <p:txBody>
          <a:bodyPr/>
          <a:lstStyle/>
          <a:p>
            <a:fld id="{071E6EE5-27B8-4630-8F7E-7016F5226738}" type="slidenum">
              <a:rPr lang="en-US" smtClean="0"/>
              <a:pPr/>
              <a:t>7</a:t>
            </a:fld>
            <a:endParaRPr lang="en-US"/>
          </a:p>
        </p:txBody>
      </p:sp>
    </p:spTree>
    <p:extLst>
      <p:ext uri="{BB962C8B-B14F-4D97-AF65-F5344CB8AC3E}">
        <p14:creationId xmlns:p14="http://schemas.microsoft.com/office/powerpoint/2010/main" val="40571182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861"/>
                                        </p:tgtEl>
                                        <p:attrNameLst>
                                          <p:attrName>style.visibility</p:attrName>
                                        </p:attrNameLst>
                                      </p:cBhvr>
                                      <p:to>
                                        <p:strVal val="visible"/>
                                      </p:to>
                                    </p:set>
                                    <p:animEffect transition="in" filter="blinds(horizontal)">
                                      <p:cBhvr>
                                        <p:cTn id="7" dur="500"/>
                                        <p:tgtEl>
                                          <p:spTgt spid="788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862"/>
                                        </p:tgtEl>
                                        <p:attrNameLst>
                                          <p:attrName>style.visibility</p:attrName>
                                        </p:attrNameLst>
                                      </p:cBhvr>
                                      <p:to>
                                        <p:strVal val="visible"/>
                                      </p:to>
                                    </p:set>
                                    <p:animEffect transition="in" filter="blinds(horizontal)">
                                      <p:cBhvr>
                                        <p:cTn id="12" dur="500"/>
                                        <p:tgtEl>
                                          <p:spTgt spid="788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8867"/>
                                        </p:tgtEl>
                                        <p:attrNameLst>
                                          <p:attrName>style.visibility</p:attrName>
                                        </p:attrNameLst>
                                      </p:cBhvr>
                                      <p:to>
                                        <p:strVal val="visible"/>
                                      </p:to>
                                    </p:set>
                                    <p:animEffect transition="in" filter="blinds(horizontal)">
                                      <p:cBhvr>
                                        <p:cTn id="17" dur="500"/>
                                        <p:tgtEl>
                                          <p:spTgt spid="788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8863"/>
                                        </p:tgtEl>
                                        <p:attrNameLst>
                                          <p:attrName>style.visibility</p:attrName>
                                        </p:attrNameLst>
                                      </p:cBhvr>
                                      <p:to>
                                        <p:strVal val="visible"/>
                                      </p:to>
                                    </p:set>
                                    <p:animEffect transition="in" filter="blinds(horizontal)">
                                      <p:cBhvr>
                                        <p:cTn id="22" dur="500"/>
                                        <p:tgtEl>
                                          <p:spTgt spid="7886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8851">
                                            <p:txEl>
                                              <p:pRg st="0" end="0"/>
                                            </p:txEl>
                                          </p:spTgt>
                                        </p:tgtEl>
                                        <p:attrNameLst>
                                          <p:attrName>style.visibility</p:attrName>
                                        </p:attrNameLst>
                                      </p:cBhvr>
                                      <p:to>
                                        <p:strVal val="visible"/>
                                      </p:to>
                                    </p:set>
                                    <p:animEffect transition="in" filter="blinds(horizontal)">
                                      <p:cBhvr>
                                        <p:cTn id="27" dur="500"/>
                                        <p:tgtEl>
                                          <p:spTgt spid="78851">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78866"/>
                                        </p:tgtEl>
                                        <p:attrNameLst>
                                          <p:attrName>style.visibility</p:attrName>
                                        </p:attrNameLst>
                                      </p:cBhvr>
                                      <p:to>
                                        <p:strVal val="visible"/>
                                      </p:to>
                                    </p:set>
                                    <p:animEffect transition="in" filter="diamond(in)">
                                      <p:cBhvr>
                                        <p:cTn id="32" dur="2000"/>
                                        <p:tgtEl>
                                          <p:spTgt spid="78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P spid="78861" grpId="0"/>
      <p:bldP spid="78862" grpId="0"/>
      <p:bldP spid="78863" grpId="0"/>
      <p:bldP spid="78866" grpId="0"/>
      <p:bldP spid="7886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228600" y="122238"/>
            <a:ext cx="8229600" cy="944562"/>
          </a:xfrm>
        </p:spPr>
        <p:txBody>
          <a:bodyPr>
            <a:normAutofit fontScale="90000"/>
          </a:bodyPr>
          <a:lstStyle/>
          <a:p>
            <a:pPr eaLnBrk="1" hangingPunct="1">
              <a:lnSpc>
                <a:spcPct val="80000"/>
              </a:lnSpc>
            </a:pPr>
            <a:r>
              <a:rPr lang="en-US" smtClean="0"/>
              <a:t>Parenteral Nutrition</a:t>
            </a:r>
            <a:br>
              <a:rPr lang="en-US" smtClean="0"/>
            </a:br>
            <a:r>
              <a:rPr lang="en-US" sz="3000" smtClean="0"/>
              <a:t>Additives</a:t>
            </a:r>
          </a:p>
        </p:txBody>
      </p:sp>
      <p:sp>
        <p:nvSpPr>
          <p:cNvPr id="58371" name="Rectangle 3"/>
          <p:cNvSpPr>
            <a:spLocks noGrp="1" noChangeArrowheads="1"/>
          </p:cNvSpPr>
          <p:nvPr>
            <p:ph idx="1"/>
          </p:nvPr>
        </p:nvSpPr>
        <p:spPr/>
        <p:txBody>
          <a:bodyPr>
            <a:normAutofit fontScale="92500" lnSpcReduction="10000"/>
          </a:bodyPr>
          <a:lstStyle/>
          <a:p>
            <a:pPr eaLnBrk="1" hangingPunct="1"/>
            <a:r>
              <a:rPr lang="en-US" sz="2800" dirty="0" smtClean="0"/>
              <a:t>Vitamins</a:t>
            </a:r>
          </a:p>
          <a:p>
            <a:pPr lvl="1" eaLnBrk="1" hangingPunct="1"/>
            <a:r>
              <a:rPr lang="en-US" sz="2400" dirty="0" smtClean="0"/>
              <a:t>Usually provided as a multivitamin injection </a:t>
            </a:r>
          </a:p>
          <a:p>
            <a:pPr lvl="1" eaLnBrk="1" hangingPunct="1"/>
            <a:r>
              <a:rPr lang="en-US" sz="2400" dirty="0" smtClean="0"/>
              <a:t>1-5mL per PN bag</a:t>
            </a:r>
          </a:p>
          <a:p>
            <a:pPr lvl="1" eaLnBrk="1" hangingPunct="1"/>
            <a:r>
              <a:rPr lang="en-US" sz="2400" dirty="0" smtClean="0"/>
              <a:t>Characteristic yellow color</a:t>
            </a:r>
          </a:p>
          <a:p>
            <a:pPr eaLnBrk="1" hangingPunct="1"/>
            <a:r>
              <a:rPr lang="en-US" sz="2800" dirty="0" smtClean="0"/>
              <a:t>Elements</a:t>
            </a:r>
          </a:p>
          <a:p>
            <a:pPr lvl="1" eaLnBrk="1" hangingPunct="1"/>
            <a:r>
              <a:rPr lang="en-US" sz="2400" dirty="0" smtClean="0"/>
              <a:t>May or may not be added</a:t>
            </a:r>
          </a:p>
          <a:p>
            <a:pPr lvl="1" eaLnBrk="1" hangingPunct="1"/>
            <a:r>
              <a:rPr lang="en-US" sz="2400" dirty="0" smtClean="0"/>
              <a:t>Selenium, zinc, chromium, manganese</a:t>
            </a:r>
          </a:p>
          <a:p>
            <a:pPr eaLnBrk="1" hangingPunct="1"/>
            <a:r>
              <a:rPr lang="en-US" sz="2800" dirty="0" smtClean="0"/>
              <a:t>Insulin</a:t>
            </a:r>
          </a:p>
          <a:p>
            <a:pPr lvl="1" eaLnBrk="1" hangingPunct="1"/>
            <a:r>
              <a:rPr lang="en-US" sz="2400" dirty="0" smtClean="0"/>
              <a:t>Based on blood glucose readings</a:t>
            </a:r>
          </a:p>
          <a:p>
            <a:pPr lvl="1" eaLnBrk="1" hangingPunct="1"/>
            <a:r>
              <a:rPr lang="en-US" sz="2400" dirty="0" smtClean="0"/>
              <a:t>Increased requirement in diabetics, critically ill, high dextrose content</a:t>
            </a:r>
          </a:p>
        </p:txBody>
      </p:sp>
      <p:sp>
        <p:nvSpPr>
          <p:cNvPr id="4" name="Footer Placeholder 3"/>
          <p:cNvSpPr>
            <a:spLocks noGrp="1"/>
          </p:cNvSpPr>
          <p:nvPr>
            <p:ph type="ftr" sz="quarter" idx="11"/>
          </p:nvPr>
        </p:nvSpPr>
        <p:spPr/>
        <p:txBody>
          <a:bodyPr/>
          <a:lstStyle/>
          <a:p>
            <a:r>
              <a:rPr lang="en-US" smtClean="0"/>
              <a:t>Lawrence Carey, PharmD - TUSP 2014</a:t>
            </a:r>
            <a:endParaRPr lang="en-US"/>
          </a:p>
        </p:txBody>
      </p:sp>
      <p:sp>
        <p:nvSpPr>
          <p:cNvPr id="5" name="Slide Number Placeholder 4"/>
          <p:cNvSpPr>
            <a:spLocks noGrp="1"/>
          </p:cNvSpPr>
          <p:nvPr>
            <p:ph type="sldNum" sz="quarter" idx="12"/>
          </p:nvPr>
        </p:nvSpPr>
        <p:spPr/>
        <p:txBody>
          <a:bodyPr/>
          <a:lstStyle/>
          <a:p>
            <a:fld id="{071E6EE5-27B8-4630-8F7E-7016F5226738}" type="slidenum">
              <a:rPr lang="en-US" smtClean="0"/>
              <a:pPr/>
              <a:t>70</a:t>
            </a:fld>
            <a:endParaRPr lang="en-US"/>
          </a:p>
        </p:txBody>
      </p:sp>
    </p:spTree>
    <p:extLst>
      <p:ext uri="{BB962C8B-B14F-4D97-AF65-F5344CB8AC3E}">
        <p14:creationId xmlns:p14="http://schemas.microsoft.com/office/powerpoint/2010/main" val="1096641563"/>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Steps to Composing a PN Formula</a:t>
            </a:r>
            <a:endParaRPr lang="en-US" dirty="0"/>
          </a:p>
        </p:txBody>
      </p:sp>
      <p:sp>
        <p:nvSpPr>
          <p:cNvPr id="3" name="Content Placeholder 2"/>
          <p:cNvSpPr>
            <a:spLocks noGrp="1"/>
          </p:cNvSpPr>
          <p:nvPr>
            <p:ph idx="1"/>
          </p:nvPr>
        </p:nvSpPr>
        <p:spPr/>
        <p:txBody>
          <a:bodyPr>
            <a:normAutofit lnSpcReduction="10000"/>
          </a:bodyPr>
          <a:lstStyle/>
          <a:p>
            <a:r>
              <a:rPr lang="en-US" dirty="0" smtClean="0"/>
              <a:t>Determine caloric requirements</a:t>
            </a:r>
          </a:p>
          <a:p>
            <a:r>
              <a:rPr lang="en-US" dirty="0" smtClean="0"/>
              <a:t>Determine fluid requirements</a:t>
            </a:r>
          </a:p>
          <a:p>
            <a:r>
              <a:rPr lang="en-US" dirty="0" smtClean="0"/>
              <a:t>Determine protein requirements</a:t>
            </a:r>
          </a:p>
          <a:p>
            <a:pPr lvl="1"/>
            <a:r>
              <a:rPr lang="en-US" dirty="0" smtClean="0"/>
              <a:t>Remember concurrent disease states and adjust accordingly</a:t>
            </a:r>
          </a:p>
          <a:p>
            <a:pPr lvl="1"/>
            <a:r>
              <a:rPr lang="en-US" dirty="0" smtClean="0"/>
              <a:t>Know how many calories protein is contributing</a:t>
            </a:r>
          </a:p>
          <a:p>
            <a:r>
              <a:rPr lang="en-US" dirty="0" smtClean="0"/>
              <a:t>Calculate remaining calories</a:t>
            </a:r>
          </a:p>
          <a:p>
            <a:pPr lvl="1"/>
            <a:r>
              <a:rPr lang="en-US" dirty="0" smtClean="0"/>
              <a:t>About 20-30% as lipids and the rest as dextrose</a:t>
            </a:r>
          </a:p>
          <a:p>
            <a:r>
              <a:rPr lang="en-US" dirty="0" smtClean="0"/>
              <a:t>Ensure formula final concentrations are OK</a:t>
            </a:r>
          </a:p>
          <a:p>
            <a:endParaRPr lang="en-US" dirty="0"/>
          </a:p>
        </p:txBody>
      </p:sp>
      <p:sp>
        <p:nvSpPr>
          <p:cNvPr id="4" name="Footer Placeholder 3"/>
          <p:cNvSpPr>
            <a:spLocks noGrp="1"/>
          </p:cNvSpPr>
          <p:nvPr>
            <p:ph type="ftr" sz="quarter" idx="11"/>
          </p:nvPr>
        </p:nvSpPr>
        <p:spPr/>
        <p:txBody>
          <a:bodyPr/>
          <a:lstStyle/>
          <a:p>
            <a:r>
              <a:rPr lang="en-US" smtClean="0"/>
              <a:t>Lawrence Carey, PharmD - TUSP 2014</a:t>
            </a:r>
            <a:endParaRPr lang="en-US"/>
          </a:p>
        </p:txBody>
      </p:sp>
      <p:sp>
        <p:nvSpPr>
          <p:cNvPr id="5" name="Slide Number Placeholder 4"/>
          <p:cNvSpPr>
            <a:spLocks noGrp="1"/>
          </p:cNvSpPr>
          <p:nvPr>
            <p:ph type="sldNum" sz="quarter" idx="12"/>
          </p:nvPr>
        </p:nvSpPr>
        <p:spPr/>
        <p:txBody>
          <a:bodyPr/>
          <a:lstStyle/>
          <a:p>
            <a:fld id="{071E6EE5-27B8-4630-8F7E-7016F5226738}" type="slidenum">
              <a:rPr lang="en-US" smtClean="0"/>
              <a:pPr/>
              <a:t>71</a:t>
            </a:fld>
            <a:endParaRPr lang="en-US"/>
          </a:p>
        </p:txBody>
      </p:sp>
    </p:spTree>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smtClean="0"/>
              <a:t>Key Concept</a:t>
            </a:r>
          </a:p>
        </p:txBody>
      </p:sp>
      <p:sp>
        <p:nvSpPr>
          <p:cNvPr id="67587" name="Rectangle 3"/>
          <p:cNvSpPr>
            <a:spLocks noGrp="1" noChangeArrowheads="1"/>
          </p:cNvSpPr>
          <p:nvPr>
            <p:ph idx="1"/>
          </p:nvPr>
        </p:nvSpPr>
        <p:spPr/>
        <p:txBody>
          <a:bodyPr/>
          <a:lstStyle/>
          <a:p>
            <a:pPr eaLnBrk="1" hangingPunct="1"/>
            <a:r>
              <a:rPr lang="en-US" smtClean="0"/>
              <a:t>You </a:t>
            </a:r>
            <a:r>
              <a:rPr lang="en-US" b="1" u="sng" smtClean="0"/>
              <a:t>MUST</a:t>
            </a:r>
            <a:r>
              <a:rPr lang="en-US" smtClean="0"/>
              <a:t> be able to convert </a:t>
            </a:r>
          </a:p>
        </p:txBody>
      </p:sp>
      <p:sp>
        <p:nvSpPr>
          <p:cNvPr id="13" name="Footer Placeholder 12"/>
          <p:cNvSpPr>
            <a:spLocks noGrp="1"/>
          </p:cNvSpPr>
          <p:nvPr>
            <p:ph type="ftr" sz="quarter" idx="11"/>
          </p:nvPr>
        </p:nvSpPr>
        <p:spPr/>
        <p:txBody>
          <a:bodyPr/>
          <a:lstStyle/>
          <a:p>
            <a:r>
              <a:rPr lang="en-US" smtClean="0"/>
              <a:t>Lawrence Carey, PharmD - TUSP 2014</a:t>
            </a:r>
            <a:endParaRPr lang="en-US"/>
          </a:p>
        </p:txBody>
      </p:sp>
      <p:sp>
        <p:nvSpPr>
          <p:cNvPr id="67588" name="Rectangle 5"/>
          <p:cNvSpPr>
            <a:spLocks noChangeArrowheads="1"/>
          </p:cNvSpPr>
          <p:nvPr/>
        </p:nvSpPr>
        <p:spPr bwMode="auto">
          <a:xfrm>
            <a:off x="1143000" y="2514600"/>
            <a:ext cx="1981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4000"/>
              <a:t>kcals</a:t>
            </a:r>
          </a:p>
        </p:txBody>
      </p:sp>
      <p:sp>
        <p:nvSpPr>
          <p:cNvPr id="67589" name="Rectangle 6"/>
          <p:cNvSpPr>
            <a:spLocks noChangeArrowheads="1"/>
          </p:cNvSpPr>
          <p:nvPr/>
        </p:nvSpPr>
        <p:spPr bwMode="auto">
          <a:xfrm>
            <a:off x="1219200" y="4419600"/>
            <a:ext cx="1981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4000"/>
              <a:t>grams</a:t>
            </a:r>
          </a:p>
        </p:txBody>
      </p:sp>
      <p:sp>
        <p:nvSpPr>
          <p:cNvPr id="67590" name="Rectangle 7"/>
          <p:cNvSpPr>
            <a:spLocks noChangeArrowheads="1"/>
          </p:cNvSpPr>
          <p:nvPr/>
        </p:nvSpPr>
        <p:spPr bwMode="auto">
          <a:xfrm>
            <a:off x="5410200" y="2514600"/>
            <a:ext cx="251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4000"/>
              <a:t>volume</a:t>
            </a:r>
          </a:p>
        </p:txBody>
      </p:sp>
      <p:sp>
        <p:nvSpPr>
          <p:cNvPr id="67591" name="Rectangle 8"/>
          <p:cNvSpPr>
            <a:spLocks noChangeArrowheads="1"/>
          </p:cNvSpPr>
          <p:nvPr/>
        </p:nvSpPr>
        <p:spPr bwMode="auto">
          <a:xfrm>
            <a:off x="5486400" y="4495800"/>
            <a:ext cx="251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4000"/>
              <a:t>% solution</a:t>
            </a:r>
          </a:p>
        </p:txBody>
      </p:sp>
      <p:sp>
        <p:nvSpPr>
          <p:cNvPr id="67592" name="AutoShape 9"/>
          <p:cNvSpPr>
            <a:spLocks noChangeArrowheads="1"/>
          </p:cNvSpPr>
          <p:nvPr/>
        </p:nvSpPr>
        <p:spPr bwMode="auto">
          <a:xfrm>
            <a:off x="3581400" y="4648200"/>
            <a:ext cx="1447800" cy="457200"/>
          </a:xfrm>
          <a:prstGeom prst="leftRightArrow">
            <a:avLst>
              <a:gd name="adj1" fmla="val 50000"/>
              <a:gd name="adj2" fmla="val 63333"/>
            </a:avLst>
          </a:prstGeom>
          <a:solidFill>
            <a:srgbClr val="FF9900"/>
          </a:solidFill>
          <a:ln w="9525">
            <a:solidFill>
              <a:schemeClr val="tx1"/>
            </a:solidFill>
            <a:miter lim="800000"/>
            <a:headEnd/>
            <a:tailEnd/>
          </a:ln>
        </p:spPr>
        <p:txBody>
          <a:bodyPr wrap="none" anchor="ctr"/>
          <a:lstStyle/>
          <a:p>
            <a:endParaRPr lang="en-US"/>
          </a:p>
        </p:txBody>
      </p:sp>
      <p:sp>
        <p:nvSpPr>
          <p:cNvPr id="67593" name="AutoShape 10"/>
          <p:cNvSpPr>
            <a:spLocks noChangeArrowheads="1"/>
          </p:cNvSpPr>
          <p:nvPr/>
        </p:nvSpPr>
        <p:spPr bwMode="auto">
          <a:xfrm rot="5400000">
            <a:off x="1562100" y="3619500"/>
            <a:ext cx="1143000" cy="457200"/>
          </a:xfrm>
          <a:prstGeom prst="leftRightArrow">
            <a:avLst>
              <a:gd name="adj1" fmla="val 50000"/>
              <a:gd name="adj2" fmla="val 50000"/>
            </a:avLst>
          </a:prstGeom>
          <a:solidFill>
            <a:srgbClr val="FF9900"/>
          </a:solidFill>
          <a:ln w="9525">
            <a:solidFill>
              <a:schemeClr val="tx1"/>
            </a:solidFill>
            <a:miter lim="800000"/>
            <a:headEnd/>
            <a:tailEnd/>
          </a:ln>
        </p:spPr>
        <p:txBody>
          <a:bodyPr wrap="none" anchor="ctr"/>
          <a:lstStyle/>
          <a:p>
            <a:endParaRPr lang="en-US"/>
          </a:p>
        </p:txBody>
      </p:sp>
      <p:sp>
        <p:nvSpPr>
          <p:cNvPr id="67594" name="AutoShape 11"/>
          <p:cNvSpPr>
            <a:spLocks noChangeArrowheads="1"/>
          </p:cNvSpPr>
          <p:nvPr/>
        </p:nvSpPr>
        <p:spPr bwMode="auto">
          <a:xfrm rot="5400000">
            <a:off x="6057900" y="3619500"/>
            <a:ext cx="1143000" cy="457200"/>
          </a:xfrm>
          <a:prstGeom prst="leftRightArrow">
            <a:avLst>
              <a:gd name="adj1" fmla="val 50000"/>
              <a:gd name="adj2" fmla="val 50000"/>
            </a:avLst>
          </a:prstGeom>
          <a:solidFill>
            <a:srgbClr val="FF9900"/>
          </a:solidFill>
          <a:ln w="9525">
            <a:solidFill>
              <a:schemeClr val="tx1"/>
            </a:solidFill>
            <a:miter lim="800000"/>
            <a:headEnd/>
            <a:tailEnd/>
          </a:ln>
        </p:spPr>
        <p:txBody>
          <a:bodyPr wrap="none" anchor="ctr"/>
          <a:lstStyle/>
          <a:p>
            <a:endParaRPr lang="en-US"/>
          </a:p>
        </p:txBody>
      </p:sp>
      <p:sp>
        <p:nvSpPr>
          <p:cNvPr id="67596" name="AutoShape 23"/>
          <p:cNvSpPr>
            <a:spLocks noChangeArrowheads="1"/>
          </p:cNvSpPr>
          <p:nvPr/>
        </p:nvSpPr>
        <p:spPr bwMode="auto">
          <a:xfrm rot="9077643">
            <a:off x="3810000" y="3429000"/>
            <a:ext cx="1447800" cy="457200"/>
          </a:xfrm>
          <a:prstGeom prst="leftRightArrow">
            <a:avLst>
              <a:gd name="adj1" fmla="val 50000"/>
              <a:gd name="adj2" fmla="val 63333"/>
            </a:avLst>
          </a:prstGeom>
          <a:solidFill>
            <a:srgbClr val="FF9900"/>
          </a:solidFill>
          <a:ln w="9525">
            <a:solidFill>
              <a:schemeClr val="tx1"/>
            </a:solidFill>
            <a:miter lim="800000"/>
            <a:headEnd/>
            <a:tailEnd/>
          </a:ln>
        </p:spPr>
        <p:txBody>
          <a:bodyPr wrap="none" anchor="ctr"/>
          <a:lstStyle/>
          <a:p>
            <a:endParaRPr lang="en-US"/>
          </a:p>
        </p:txBody>
      </p:sp>
      <p:sp>
        <p:nvSpPr>
          <p:cNvPr id="14" name="Slide Number Placeholder 13"/>
          <p:cNvSpPr>
            <a:spLocks noGrp="1"/>
          </p:cNvSpPr>
          <p:nvPr>
            <p:ph type="sldNum" sz="quarter" idx="12"/>
          </p:nvPr>
        </p:nvSpPr>
        <p:spPr/>
        <p:txBody>
          <a:bodyPr/>
          <a:lstStyle/>
          <a:p>
            <a:fld id="{071E6EE5-27B8-4630-8F7E-7016F5226738}" type="slidenum">
              <a:rPr lang="en-US" smtClean="0"/>
              <a:pPr/>
              <a:t>72</a:t>
            </a:fld>
            <a:endParaRPr lang="en-US"/>
          </a:p>
        </p:txBody>
      </p:sp>
    </p:spTree>
    <p:extLst>
      <p:ext uri="{BB962C8B-B14F-4D97-AF65-F5344CB8AC3E}">
        <p14:creationId xmlns:p14="http://schemas.microsoft.com/office/powerpoint/2010/main" val="2488428512"/>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lnSpc>
                <a:spcPct val="80000"/>
              </a:lnSpc>
            </a:pPr>
            <a:r>
              <a:rPr lang="en-US" smtClean="0"/>
              <a:t>Complications of PN</a:t>
            </a:r>
            <a:br>
              <a:rPr lang="en-US" smtClean="0"/>
            </a:br>
            <a:r>
              <a:rPr lang="en-US" sz="3000" smtClean="0"/>
              <a:t>Infection</a:t>
            </a:r>
          </a:p>
        </p:txBody>
      </p:sp>
      <p:sp>
        <p:nvSpPr>
          <p:cNvPr id="71683" name="Rectangle 3"/>
          <p:cNvSpPr>
            <a:spLocks noGrp="1" noChangeArrowheads="1"/>
          </p:cNvSpPr>
          <p:nvPr>
            <p:ph idx="1"/>
          </p:nvPr>
        </p:nvSpPr>
        <p:spPr>
          <a:xfrm>
            <a:off x="304800" y="1295400"/>
            <a:ext cx="8382000" cy="4419600"/>
          </a:xfrm>
        </p:spPr>
        <p:txBody>
          <a:bodyPr/>
          <a:lstStyle/>
          <a:p>
            <a:pPr eaLnBrk="1" hangingPunct="1"/>
            <a:r>
              <a:rPr lang="en-US" dirty="0" smtClean="0"/>
              <a:t> </a:t>
            </a:r>
            <a:r>
              <a:rPr lang="en-US" u="sng" dirty="0" smtClean="0">
                <a:hlinkClick r:id="rId3" action="ppaction://hlinksldjump"/>
              </a:rPr>
              <a:t>Infection</a:t>
            </a:r>
            <a:endParaRPr lang="en-US" u="sng" dirty="0" smtClean="0"/>
          </a:p>
          <a:p>
            <a:pPr lvl="1" eaLnBrk="1" hangingPunct="1"/>
            <a:r>
              <a:rPr lang="en-US" dirty="0" smtClean="0"/>
              <a:t>Predisposed to infectious complications</a:t>
            </a:r>
          </a:p>
          <a:p>
            <a:pPr lvl="2" eaLnBrk="1" hangingPunct="1"/>
            <a:r>
              <a:rPr lang="en-US" dirty="0" smtClean="0"/>
              <a:t> Hospitalization, bacterial translocation, use of broad spectrum antibiotics</a:t>
            </a:r>
          </a:p>
          <a:p>
            <a:pPr lvl="1" eaLnBrk="1" hangingPunct="1"/>
            <a:r>
              <a:rPr lang="en-US" dirty="0" smtClean="0"/>
              <a:t>Catheter-related infections, bacteremia</a:t>
            </a:r>
          </a:p>
          <a:p>
            <a:pPr eaLnBrk="1" hangingPunct="1"/>
            <a:r>
              <a:rPr lang="en-US" dirty="0" smtClean="0"/>
              <a:t> Common organisms: </a:t>
            </a:r>
          </a:p>
          <a:p>
            <a:pPr lvl="1" eaLnBrk="1" hangingPunct="1">
              <a:buFontTx/>
              <a:buNone/>
            </a:pPr>
            <a:endParaRPr lang="en-US" dirty="0" smtClean="0"/>
          </a:p>
          <a:p>
            <a:pPr lvl="1" eaLnBrk="1" hangingPunct="1">
              <a:buFontTx/>
              <a:buNone/>
            </a:pPr>
            <a:endParaRPr lang="en-US" sz="1200" dirty="0" smtClean="0"/>
          </a:p>
          <a:p>
            <a:pPr eaLnBrk="1" hangingPunct="1"/>
            <a:r>
              <a:rPr lang="en-US" dirty="0" smtClean="0"/>
              <a:t>Signs/symptoms/monitoring:</a:t>
            </a:r>
          </a:p>
        </p:txBody>
      </p:sp>
      <p:sp>
        <p:nvSpPr>
          <p:cNvPr id="8" name="Footer Placeholder 7"/>
          <p:cNvSpPr>
            <a:spLocks noGrp="1"/>
          </p:cNvSpPr>
          <p:nvPr>
            <p:ph type="ftr" sz="quarter" idx="11"/>
          </p:nvPr>
        </p:nvSpPr>
        <p:spPr/>
        <p:txBody>
          <a:bodyPr/>
          <a:lstStyle/>
          <a:p>
            <a:r>
              <a:rPr lang="en-US" smtClean="0"/>
              <a:t>Lawrence Carey, PharmD - TUSP 2014</a:t>
            </a:r>
            <a:endParaRPr lang="en-US"/>
          </a:p>
        </p:txBody>
      </p:sp>
      <p:sp>
        <p:nvSpPr>
          <p:cNvPr id="3076" name="Rectangle 4"/>
          <p:cNvSpPr>
            <a:spLocks noChangeArrowheads="1"/>
          </p:cNvSpPr>
          <p:nvPr/>
        </p:nvSpPr>
        <p:spPr bwMode="auto">
          <a:xfrm>
            <a:off x="762000" y="5562600"/>
            <a:ext cx="7315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342900" indent="-342900">
              <a:buFont typeface="Arial" pitchFamily="34" charset="0"/>
              <a:buChar char="•"/>
            </a:pPr>
            <a:r>
              <a:rPr lang="en-US" sz="2400" dirty="0" smtClean="0"/>
              <a:t>Fever/chills</a:t>
            </a:r>
            <a:r>
              <a:rPr lang="en-US" sz="2400" dirty="0"/>
              <a:t>, leukocytosis, hyperglycemia, </a:t>
            </a:r>
          </a:p>
          <a:p>
            <a:pPr marL="342900" indent="-342900"/>
            <a:r>
              <a:rPr lang="en-US" sz="2400" dirty="0"/>
              <a:t>    hypotension, altered mental status</a:t>
            </a:r>
          </a:p>
        </p:txBody>
      </p:sp>
      <p:sp>
        <p:nvSpPr>
          <p:cNvPr id="6" name="Text Box 5"/>
          <p:cNvSpPr txBox="1">
            <a:spLocks noChangeArrowheads="1"/>
          </p:cNvSpPr>
          <p:nvPr/>
        </p:nvSpPr>
        <p:spPr bwMode="auto">
          <a:xfrm>
            <a:off x="762000" y="4114800"/>
            <a:ext cx="7772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buFontTx/>
              <a:buChar char="•"/>
            </a:pPr>
            <a:r>
              <a:rPr lang="en-US" sz="2800" dirty="0"/>
              <a:t> </a:t>
            </a:r>
            <a:r>
              <a:rPr lang="en-US" sz="2400" dirty="0">
                <a:latin typeface="+mn-lt"/>
              </a:rPr>
              <a:t>Staphylococcus, </a:t>
            </a:r>
            <a:r>
              <a:rPr lang="en-US" sz="2400" dirty="0" err="1">
                <a:latin typeface="+mn-lt"/>
              </a:rPr>
              <a:t>Klebsiella</a:t>
            </a:r>
            <a:r>
              <a:rPr lang="en-US" sz="2400" dirty="0">
                <a:latin typeface="+mn-lt"/>
              </a:rPr>
              <a:t> and Candida</a:t>
            </a:r>
          </a:p>
        </p:txBody>
      </p:sp>
      <p:sp>
        <p:nvSpPr>
          <p:cNvPr id="7" name="Text Box 5"/>
          <p:cNvSpPr txBox="1">
            <a:spLocks noChangeArrowheads="1"/>
          </p:cNvSpPr>
          <p:nvPr/>
        </p:nvSpPr>
        <p:spPr bwMode="auto">
          <a:xfrm>
            <a:off x="762000" y="4505325"/>
            <a:ext cx="7772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buFontTx/>
              <a:buChar char="•"/>
            </a:pPr>
            <a:r>
              <a:rPr lang="en-US" sz="2800" dirty="0"/>
              <a:t> </a:t>
            </a:r>
            <a:r>
              <a:rPr lang="en-US" sz="2400" dirty="0">
                <a:latin typeface="+mn-lt"/>
              </a:rPr>
              <a:t>25% may be </a:t>
            </a:r>
            <a:r>
              <a:rPr lang="en-US" sz="2400" dirty="0" err="1">
                <a:latin typeface="+mn-lt"/>
              </a:rPr>
              <a:t>polymicrobial</a:t>
            </a:r>
            <a:endParaRPr lang="en-US" sz="2400" dirty="0">
              <a:latin typeface="+mn-lt"/>
            </a:endParaRPr>
          </a:p>
        </p:txBody>
      </p:sp>
      <p:sp>
        <p:nvSpPr>
          <p:cNvPr id="71687" name="TextBox 7"/>
          <p:cNvSpPr txBox="1">
            <a:spLocks noChangeArrowheads="1"/>
          </p:cNvSpPr>
          <p:nvPr/>
        </p:nvSpPr>
        <p:spPr bwMode="auto">
          <a:xfrm>
            <a:off x="2743200" y="6550025"/>
            <a:ext cx="6400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US" sz="1400">
                <a:solidFill>
                  <a:schemeClr val="bg1"/>
                </a:solidFill>
              </a:rPr>
              <a:t>Marra AR. </a:t>
            </a:r>
            <a:r>
              <a:rPr lang="en-US" sz="1400" i="1">
                <a:solidFill>
                  <a:schemeClr val="bg1"/>
                </a:solidFill>
              </a:rPr>
              <a:t>J Clin Gastroenterol </a:t>
            </a:r>
            <a:r>
              <a:rPr lang="en-US" sz="1400">
                <a:solidFill>
                  <a:schemeClr val="bg1"/>
                </a:solidFill>
              </a:rPr>
              <a:t>2007;41(1):19-28.</a:t>
            </a:r>
          </a:p>
        </p:txBody>
      </p:sp>
      <p:sp>
        <p:nvSpPr>
          <p:cNvPr id="9" name="Slide Number Placeholder 8"/>
          <p:cNvSpPr>
            <a:spLocks noGrp="1"/>
          </p:cNvSpPr>
          <p:nvPr>
            <p:ph type="sldNum" sz="quarter" idx="12"/>
          </p:nvPr>
        </p:nvSpPr>
        <p:spPr/>
        <p:txBody>
          <a:bodyPr/>
          <a:lstStyle/>
          <a:p>
            <a:fld id="{071E6EE5-27B8-4630-8F7E-7016F5226738}" type="slidenum">
              <a:rPr lang="en-US" smtClean="0"/>
              <a:pPr/>
              <a:t>73</a:t>
            </a:fld>
            <a:endParaRPr lang="en-US"/>
          </a:p>
        </p:txBody>
      </p:sp>
    </p:spTree>
    <p:extLst>
      <p:ext uri="{BB962C8B-B14F-4D97-AF65-F5344CB8AC3E}">
        <p14:creationId xmlns:p14="http://schemas.microsoft.com/office/powerpoint/2010/main" val="19657219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P spid="6" grpId="0"/>
      <p:bldP spid="7"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Title 1"/>
          <p:cNvSpPr>
            <a:spLocks noGrp="1"/>
          </p:cNvSpPr>
          <p:nvPr>
            <p:ph type="title"/>
          </p:nvPr>
        </p:nvSpPr>
        <p:spPr>
          <a:xfrm>
            <a:off x="228600" y="0"/>
            <a:ext cx="8229600" cy="1143000"/>
          </a:xfrm>
        </p:spPr>
        <p:txBody>
          <a:bodyPr>
            <a:normAutofit fontScale="90000"/>
          </a:bodyPr>
          <a:lstStyle/>
          <a:p>
            <a:pPr eaLnBrk="1" hangingPunct="1"/>
            <a:r>
              <a:rPr lang="en-US" smtClean="0"/>
              <a:t>Complications of PN</a:t>
            </a:r>
            <a:br>
              <a:rPr lang="en-US" smtClean="0"/>
            </a:br>
            <a:r>
              <a:rPr lang="en-US" sz="3000" smtClean="0"/>
              <a:t>Infection</a:t>
            </a:r>
            <a:endParaRPr lang="en-US" smtClean="0"/>
          </a:p>
        </p:txBody>
      </p:sp>
      <p:graphicFrame>
        <p:nvGraphicFramePr>
          <p:cNvPr id="5153" name="Group 33"/>
          <p:cNvGraphicFramePr>
            <a:graphicFrameLocks noGrp="1"/>
          </p:cNvGraphicFramePr>
          <p:nvPr>
            <p:ph idx="1"/>
          </p:nvPr>
        </p:nvGraphicFramePr>
        <p:xfrm>
          <a:off x="685800" y="1219200"/>
          <a:ext cx="7772400" cy="4785249"/>
        </p:xfrm>
        <a:graphic>
          <a:graphicData uri="http://schemas.openxmlformats.org/drawingml/2006/table">
            <a:tbl>
              <a:tblPr/>
              <a:tblGrid>
                <a:gridCol w="4038600"/>
                <a:gridCol w="3733800"/>
              </a:tblGrid>
              <a:tr h="579038">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bg1"/>
                          </a:solidFill>
                          <a:effectLst/>
                          <a:latin typeface="+mn-lt"/>
                        </a:rPr>
                        <a:t>Microbiology of TPN Infections </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hMerge="1">
                  <a:txBody>
                    <a:bodyPr/>
                    <a:lstStyle/>
                    <a:p>
                      <a:endParaRPr lang="en-US"/>
                    </a:p>
                  </a:txBody>
                  <a:tcPr/>
                </a:tc>
              </a:tr>
              <a:tr h="48760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mn-lt"/>
                        </a:rPr>
                        <a:t>Organism</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457200" marR="0" lvl="1"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mn-lt"/>
                        </a:rPr>
                        <a:t>Number as %</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r>
              <a:tr h="11276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Gram Positive Organisms</a:t>
                      </a: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mn-lt"/>
                        </a:rPr>
                        <a:t>Staphylococcus</a:t>
                      </a: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mn-lt"/>
                        </a:rPr>
                        <a:t>Enterococcus</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457200" marR="0" lvl="1"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55%</a:t>
                      </a:r>
                    </a:p>
                    <a:p>
                      <a:pPr marL="457200" marR="0" lvl="1"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mn-lt"/>
                      </a:endParaRPr>
                    </a:p>
                    <a:p>
                      <a:pPr marL="457200" marR="0" lvl="1"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mn-lt"/>
                      </a:endParaRP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r>
              <a:tr h="11276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Gram Negative Organisms</a:t>
                      </a: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err="1" smtClean="0">
                          <a:ln>
                            <a:noFill/>
                          </a:ln>
                          <a:solidFill>
                            <a:schemeClr val="tx1"/>
                          </a:solidFill>
                          <a:effectLst/>
                          <a:latin typeface="+mn-lt"/>
                        </a:rPr>
                        <a:t>Klebsiella</a:t>
                      </a:r>
                      <a:endParaRPr kumimoji="0" lang="en-US" sz="2200" b="1" i="0" u="none" strike="noStrike" cap="none" normalizeH="0" baseline="0" dirty="0" smtClean="0">
                        <a:ln>
                          <a:noFill/>
                        </a:ln>
                        <a:solidFill>
                          <a:schemeClr val="tx1"/>
                        </a:solidFill>
                        <a:effectLst/>
                        <a:latin typeface="+mn-lt"/>
                      </a:endParaRP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chemeClr val="tx1"/>
                          </a:solidFill>
                          <a:effectLst/>
                          <a:latin typeface="+mn-lt"/>
                        </a:rPr>
                        <a:t>E.Coli</a:t>
                      </a:r>
                      <a:endParaRPr kumimoji="0" lang="en-US" sz="2200" b="0" i="0" u="none" strike="noStrike" cap="none" normalizeH="0" baseline="0" dirty="0" smtClean="0">
                        <a:ln>
                          <a:noFill/>
                        </a:ln>
                        <a:solidFill>
                          <a:schemeClr val="tx1"/>
                        </a:solidFill>
                        <a:effectLst/>
                        <a:latin typeface="+mn-lt"/>
                      </a:endParaRP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457200" marR="0" lvl="1"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22%</a:t>
                      </a:r>
                    </a:p>
                    <a:p>
                      <a:pPr marL="457200" marR="0" lvl="1"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mn-lt"/>
                      </a:endParaRPr>
                    </a:p>
                    <a:p>
                      <a:pPr marL="457200" marR="0" lvl="1"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mn-lt"/>
                      </a:endParaRP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r>
              <a:tr h="146285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Fungus</a:t>
                      </a: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mn-lt"/>
                        </a:rPr>
                        <a:t>C. </a:t>
                      </a:r>
                      <a:r>
                        <a:rPr kumimoji="0" lang="en-US" sz="2200" b="1" i="0" u="none" strike="noStrike" cap="none" normalizeH="0" baseline="0" dirty="0" err="1" smtClean="0">
                          <a:ln>
                            <a:noFill/>
                          </a:ln>
                          <a:solidFill>
                            <a:schemeClr val="tx1"/>
                          </a:solidFill>
                          <a:effectLst/>
                          <a:latin typeface="+mn-lt"/>
                        </a:rPr>
                        <a:t>parapsilosis</a:t>
                      </a:r>
                      <a:endParaRPr kumimoji="0" lang="en-US" sz="2200" b="1" i="0" u="none" strike="noStrike" cap="none" normalizeH="0" baseline="0" dirty="0" smtClean="0">
                        <a:ln>
                          <a:noFill/>
                        </a:ln>
                        <a:solidFill>
                          <a:schemeClr val="tx1"/>
                        </a:solidFill>
                        <a:effectLst/>
                        <a:latin typeface="+mn-lt"/>
                      </a:endParaRP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mn-lt"/>
                        </a:rPr>
                        <a:t>C. </a:t>
                      </a:r>
                      <a:r>
                        <a:rPr kumimoji="0" lang="en-US" sz="2200" b="0" i="0" u="none" strike="noStrike" cap="none" normalizeH="0" baseline="0" dirty="0" err="1" smtClean="0">
                          <a:ln>
                            <a:noFill/>
                          </a:ln>
                          <a:solidFill>
                            <a:schemeClr val="tx1"/>
                          </a:solidFill>
                          <a:effectLst/>
                          <a:latin typeface="+mn-lt"/>
                        </a:rPr>
                        <a:t>glabrata</a:t>
                      </a:r>
                      <a:endParaRPr kumimoji="0" lang="en-US" sz="2200" b="0" i="0" u="none" strike="noStrike" cap="none" normalizeH="0" baseline="0" dirty="0" smtClean="0">
                        <a:ln>
                          <a:noFill/>
                        </a:ln>
                        <a:solidFill>
                          <a:schemeClr val="tx1"/>
                        </a:solidFill>
                        <a:effectLst/>
                        <a:latin typeface="+mn-lt"/>
                      </a:endParaRP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mn-lt"/>
                        </a:rPr>
                        <a:t>C. </a:t>
                      </a:r>
                      <a:r>
                        <a:rPr kumimoji="0" lang="en-US" sz="2200" b="0" i="0" u="none" strike="noStrike" cap="none" normalizeH="0" baseline="0" dirty="0" err="1" smtClean="0">
                          <a:ln>
                            <a:noFill/>
                          </a:ln>
                          <a:solidFill>
                            <a:schemeClr val="tx1"/>
                          </a:solidFill>
                          <a:effectLst/>
                          <a:latin typeface="+mn-lt"/>
                        </a:rPr>
                        <a:t>albicans</a:t>
                      </a:r>
                      <a:endParaRPr kumimoji="0" lang="en-US" sz="2200" b="0" i="0" u="none" strike="noStrike" cap="none" normalizeH="0" baseline="0" dirty="0" smtClean="0">
                        <a:ln>
                          <a:noFill/>
                        </a:ln>
                        <a:solidFill>
                          <a:schemeClr val="tx1"/>
                        </a:solidFill>
                        <a:effectLst/>
                        <a:latin typeface="+mn-lt"/>
                      </a:endParaRP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457200" marR="0" lvl="1"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22%</a:t>
                      </a:r>
                    </a:p>
                    <a:p>
                      <a:pPr marL="457200" marR="0" lvl="1"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mn-lt"/>
                      </a:endParaRPr>
                    </a:p>
                    <a:p>
                      <a:pPr marL="457200" marR="0" lvl="1"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mn-lt"/>
                      </a:endParaRPr>
                    </a:p>
                    <a:p>
                      <a:pPr marL="457200" marR="0" lvl="1"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mn-lt"/>
                      </a:endParaRP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r>
            </a:tbl>
          </a:graphicData>
        </a:graphic>
      </p:graphicFrame>
      <p:sp>
        <p:nvSpPr>
          <p:cNvPr id="12" name="Footer Placeholder 11"/>
          <p:cNvSpPr>
            <a:spLocks noGrp="1"/>
          </p:cNvSpPr>
          <p:nvPr>
            <p:ph type="ftr" sz="quarter" idx="11"/>
          </p:nvPr>
        </p:nvSpPr>
        <p:spPr/>
        <p:txBody>
          <a:bodyPr/>
          <a:lstStyle/>
          <a:p>
            <a:r>
              <a:rPr lang="en-US" smtClean="0"/>
              <a:t>Lawrence Carey, PharmD - TUSP 2014</a:t>
            </a:r>
            <a:endParaRPr lang="en-US"/>
          </a:p>
        </p:txBody>
      </p:sp>
      <p:sp>
        <p:nvSpPr>
          <p:cNvPr id="72726" name="TextBox 4"/>
          <p:cNvSpPr txBox="1">
            <a:spLocks noChangeArrowheads="1"/>
          </p:cNvSpPr>
          <p:nvPr/>
        </p:nvSpPr>
        <p:spPr bwMode="auto">
          <a:xfrm>
            <a:off x="762000" y="6019800"/>
            <a:ext cx="7391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solidFill>
                  <a:schemeClr val="bg1"/>
                </a:solidFill>
              </a:rPr>
              <a:t>*Coagulase Negative Staphylococcus 103; Staphylococcus aureus 33; MRSA 15</a:t>
            </a:r>
          </a:p>
        </p:txBody>
      </p:sp>
      <p:sp>
        <p:nvSpPr>
          <p:cNvPr id="72727" name="TextBox 5"/>
          <p:cNvSpPr txBox="1">
            <a:spLocks noChangeArrowheads="1"/>
          </p:cNvSpPr>
          <p:nvPr/>
        </p:nvSpPr>
        <p:spPr bwMode="auto">
          <a:xfrm>
            <a:off x="762000" y="6248400"/>
            <a:ext cx="6400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solidFill>
                  <a:schemeClr val="bg1"/>
                </a:solidFill>
              </a:rPr>
              <a:t>**All Enterococcus faecium species were Vancomycin resistant 5</a:t>
            </a:r>
          </a:p>
        </p:txBody>
      </p:sp>
      <p:cxnSp>
        <p:nvCxnSpPr>
          <p:cNvPr id="8" name="Straight Connector 7"/>
          <p:cNvCxnSpPr/>
          <p:nvPr/>
        </p:nvCxnSpPr>
        <p:spPr>
          <a:xfrm>
            <a:off x="762000" y="3427413"/>
            <a:ext cx="7391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62000" y="4572000"/>
            <a:ext cx="7391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85800" y="2286000"/>
            <a:ext cx="7391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731" name="TextBox 11"/>
          <p:cNvSpPr txBox="1">
            <a:spLocks noChangeArrowheads="1"/>
          </p:cNvSpPr>
          <p:nvPr/>
        </p:nvSpPr>
        <p:spPr bwMode="auto">
          <a:xfrm>
            <a:off x="2743200" y="6550025"/>
            <a:ext cx="6400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US" sz="1400">
                <a:solidFill>
                  <a:schemeClr val="bg1"/>
                </a:solidFill>
              </a:rPr>
              <a:t>Marra AR. </a:t>
            </a:r>
            <a:r>
              <a:rPr lang="en-US" sz="1400" i="1">
                <a:solidFill>
                  <a:schemeClr val="bg1"/>
                </a:solidFill>
              </a:rPr>
              <a:t>J Clin Gastroenterol </a:t>
            </a:r>
            <a:r>
              <a:rPr lang="en-US" sz="1400">
                <a:solidFill>
                  <a:schemeClr val="bg1"/>
                </a:solidFill>
              </a:rPr>
              <a:t>2007;41(1):19-28.</a:t>
            </a:r>
          </a:p>
        </p:txBody>
      </p:sp>
      <p:sp>
        <p:nvSpPr>
          <p:cNvPr id="14" name="Slide Number Placeholder 13"/>
          <p:cNvSpPr>
            <a:spLocks noGrp="1"/>
          </p:cNvSpPr>
          <p:nvPr>
            <p:ph type="sldNum" sz="quarter" idx="12"/>
          </p:nvPr>
        </p:nvSpPr>
        <p:spPr/>
        <p:txBody>
          <a:bodyPr/>
          <a:lstStyle/>
          <a:p>
            <a:fld id="{071E6EE5-27B8-4630-8F7E-7016F5226738}" type="slidenum">
              <a:rPr lang="en-US" smtClean="0"/>
              <a:pPr/>
              <a:t>74</a:t>
            </a:fld>
            <a:endParaRPr lang="en-US"/>
          </a:p>
        </p:txBody>
      </p:sp>
    </p:spTree>
    <p:extLst>
      <p:ext uri="{BB962C8B-B14F-4D97-AF65-F5344CB8AC3E}">
        <p14:creationId xmlns:p14="http://schemas.microsoft.com/office/powerpoint/2010/main" val="53370545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lnSpc>
                <a:spcPct val="80000"/>
              </a:lnSpc>
            </a:pPr>
            <a:r>
              <a:rPr lang="en-US" smtClean="0"/>
              <a:t>Complications of PN</a:t>
            </a:r>
            <a:br>
              <a:rPr lang="en-US" smtClean="0"/>
            </a:br>
            <a:r>
              <a:rPr lang="en-US" sz="3000" smtClean="0"/>
              <a:t>Infection</a:t>
            </a:r>
          </a:p>
        </p:txBody>
      </p:sp>
      <p:sp>
        <p:nvSpPr>
          <p:cNvPr id="73731" name="Rectangle 3"/>
          <p:cNvSpPr>
            <a:spLocks noGrp="1" noChangeArrowheads="1"/>
          </p:cNvSpPr>
          <p:nvPr>
            <p:ph idx="1"/>
          </p:nvPr>
        </p:nvSpPr>
        <p:spPr>
          <a:xfrm>
            <a:off x="304800" y="1417638"/>
            <a:ext cx="8382000" cy="5135562"/>
          </a:xfrm>
        </p:spPr>
        <p:txBody>
          <a:bodyPr/>
          <a:lstStyle/>
          <a:p>
            <a:pPr eaLnBrk="1" hangingPunct="1"/>
            <a:r>
              <a:rPr lang="en-US" dirty="0" smtClean="0"/>
              <a:t> Dextrose/Amino Acid combinations</a:t>
            </a:r>
          </a:p>
          <a:p>
            <a:pPr lvl="1" eaLnBrk="1" hangingPunct="1"/>
            <a:r>
              <a:rPr lang="en-US" dirty="0" smtClean="0"/>
              <a:t>_______ risk of infection </a:t>
            </a:r>
          </a:p>
          <a:p>
            <a:pPr lvl="1" eaLnBrk="1" hangingPunct="1"/>
            <a:r>
              <a:rPr lang="en-US" dirty="0" smtClean="0"/>
              <a:t>Run over 24 hours</a:t>
            </a:r>
          </a:p>
          <a:p>
            <a:pPr eaLnBrk="1" hangingPunct="1">
              <a:spcBef>
                <a:spcPct val="40000"/>
              </a:spcBef>
            </a:pPr>
            <a:r>
              <a:rPr lang="en-US" dirty="0" smtClean="0"/>
              <a:t>Lipid formulations</a:t>
            </a:r>
          </a:p>
          <a:p>
            <a:pPr lvl="1" eaLnBrk="1" hangingPunct="1"/>
            <a:r>
              <a:rPr lang="en-US" dirty="0" smtClean="0"/>
              <a:t>_______ risk of infection</a:t>
            </a:r>
          </a:p>
          <a:p>
            <a:pPr lvl="1" eaLnBrk="1" hangingPunct="1"/>
            <a:r>
              <a:rPr lang="en-US" dirty="0" smtClean="0"/>
              <a:t>Run over 12 hours</a:t>
            </a:r>
          </a:p>
          <a:p>
            <a:pPr eaLnBrk="1" hangingPunct="1">
              <a:spcBef>
                <a:spcPct val="40000"/>
              </a:spcBef>
            </a:pPr>
            <a:r>
              <a:rPr lang="en-US" dirty="0" smtClean="0"/>
              <a:t>Combination Dextrose/AA/Lipids</a:t>
            </a:r>
          </a:p>
          <a:p>
            <a:pPr lvl="1" eaLnBrk="1" hangingPunct="1"/>
            <a:r>
              <a:rPr lang="en-US" dirty="0" smtClean="0"/>
              <a:t>____________ risk of infection</a:t>
            </a:r>
          </a:p>
          <a:p>
            <a:pPr lvl="1" eaLnBrk="1" hangingPunct="1"/>
            <a:r>
              <a:rPr lang="en-US" dirty="0" smtClean="0"/>
              <a:t>Run over 24 hours</a:t>
            </a:r>
          </a:p>
        </p:txBody>
      </p:sp>
      <p:sp>
        <p:nvSpPr>
          <p:cNvPr id="7" name="Footer Placeholder 6"/>
          <p:cNvSpPr>
            <a:spLocks noGrp="1"/>
          </p:cNvSpPr>
          <p:nvPr>
            <p:ph type="ftr" sz="quarter" idx="11"/>
          </p:nvPr>
        </p:nvSpPr>
        <p:spPr/>
        <p:txBody>
          <a:bodyPr/>
          <a:lstStyle/>
          <a:p>
            <a:r>
              <a:rPr lang="en-US" smtClean="0"/>
              <a:t>Lawrence Carey, PharmD - TUSP 2014</a:t>
            </a:r>
            <a:endParaRPr lang="en-US"/>
          </a:p>
        </p:txBody>
      </p:sp>
      <p:sp>
        <p:nvSpPr>
          <p:cNvPr id="4" name="TextBox 3"/>
          <p:cNvSpPr txBox="1">
            <a:spLocks noChangeArrowheads="1"/>
          </p:cNvSpPr>
          <p:nvPr/>
        </p:nvSpPr>
        <p:spPr bwMode="auto">
          <a:xfrm>
            <a:off x="1371600" y="1905000"/>
            <a:ext cx="1066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800">
                <a:solidFill>
                  <a:srgbClr val="FFFF00"/>
                </a:solidFill>
              </a:rPr>
              <a:t>Low</a:t>
            </a:r>
          </a:p>
        </p:txBody>
      </p:sp>
      <p:sp>
        <p:nvSpPr>
          <p:cNvPr id="5" name="TextBox 4"/>
          <p:cNvSpPr txBox="1">
            <a:spLocks noChangeArrowheads="1"/>
          </p:cNvSpPr>
          <p:nvPr/>
        </p:nvSpPr>
        <p:spPr bwMode="auto">
          <a:xfrm>
            <a:off x="1371600" y="3667125"/>
            <a:ext cx="1066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800">
                <a:solidFill>
                  <a:srgbClr val="FFFF00"/>
                </a:solidFill>
              </a:rPr>
              <a:t>High</a:t>
            </a:r>
          </a:p>
        </p:txBody>
      </p:sp>
      <p:sp>
        <p:nvSpPr>
          <p:cNvPr id="6" name="TextBox 5"/>
          <p:cNvSpPr txBox="1">
            <a:spLocks noChangeArrowheads="1"/>
          </p:cNvSpPr>
          <p:nvPr/>
        </p:nvSpPr>
        <p:spPr bwMode="auto">
          <a:xfrm>
            <a:off x="1143000" y="5334000"/>
            <a:ext cx="2362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800">
                <a:solidFill>
                  <a:srgbClr val="FFFF00"/>
                </a:solidFill>
              </a:rPr>
              <a:t>Intermediate</a:t>
            </a:r>
          </a:p>
        </p:txBody>
      </p:sp>
      <p:sp>
        <p:nvSpPr>
          <p:cNvPr id="8" name="Slide Number Placeholder 7"/>
          <p:cNvSpPr>
            <a:spLocks noGrp="1"/>
          </p:cNvSpPr>
          <p:nvPr>
            <p:ph type="sldNum" sz="quarter" idx="12"/>
          </p:nvPr>
        </p:nvSpPr>
        <p:spPr/>
        <p:txBody>
          <a:bodyPr/>
          <a:lstStyle/>
          <a:p>
            <a:fld id="{071E6EE5-27B8-4630-8F7E-7016F5226738}" type="slidenum">
              <a:rPr lang="en-US" smtClean="0"/>
              <a:pPr/>
              <a:t>75</a:t>
            </a:fld>
            <a:endParaRPr lang="en-US"/>
          </a:p>
        </p:txBody>
      </p:sp>
    </p:spTree>
    <p:extLst>
      <p:ext uri="{BB962C8B-B14F-4D97-AF65-F5344CB8AC3E}">
        <p14:creationId xmlns:p14="http://schemas.microsoft.com/office/powerpoint/2010/main" val="19583888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lnSpc>
                <a:spcPct val="80000"/>
              </a:lnSpc>
            </a:pPr>
            <a:r>
              <a:rPr lang="en-US" smtClean="0"/>
              <a:t>Complications of PN</a:t>
            </a:r>
            <a:br>
              <a:rPr lang="en-US" smtClean="0"/>
            </a:br>
            <a:r>
              <a:rPr lang="en-US" sz="3000" smtClean="0"/>
              <a:t>Metabolic complications</a:t>
            </a:r>
          </a:p>
        </p:txBody>
      </p:sp>
      <p:sp>
        <p:nvSpPr>
          <p:cNvPr id="74755" name="Rectangle 3"/>
          <p:cNvSpPr>
            <a:spLocks noGrp="1" noChangeArrowheads="1"/>
          </p:cNvSpPr>
          <p:nvPr>
            <p:ph idx="1"/>
          </p:nvPr>
        </p:nvSpPr>
        <p:spPr>
          <a:xfrm>
            <a:off x="304800" y="1417638"/>
            <a:ext cx="8534400" cy="5135562"/>
          </a:xfrm>
        </p:spPr>
        <p:txBody>
          <a:bodyPr>
            <a:normAutofit lnSpcReduction="10000"/>
          </a:bodyPr>
          <a:lstStyle/>
          <a:p>
            <a:pPr eaLnBrk="1" hangingPunct="1"/>
            <a:r>
              <a:rPr lang="en-US" dirty="0" smtClean="0"/>
              <a:t> </a:t>
            </a:r>
            <a:r>
              <a:rPr lang="en-US" u="sng" dirty="0" smtClean="0"/>
              <a:t>Hyperglycemia</a:t>
            </a:r>
          </a:p>
          <a:p>
            <a:pPr lvl="1"/>
            <a:r>
              <a:rPr lang="en-US" u="sng" dirty="0" smtClean="0"/>
              <a:t>Monitor daily</a:t>
            </a:r>
            <a:endParaRPr lang="en-US" u="sng" dirty="0" smtClean="0"/>
          </a:p>
          <a:p>
            <a:pPr lvl="1" eaLnBrk="1" hangingPunct="1"/>
            <a:r>
              <a:rPr lang="en-US" dirty="0" smtClean="0">
                <a:cs typeface="Arial" charset="0"/>
              </a:rPr>
              <a:t>Secondary to many causes commonly found in hospitalized patients</a:t>
            </a:r>
          </a:p>
          <a:p>
            <a:pPr lvl="1" eaLnBrk="1" hangingPunct="1"/>
            <a:r>
              <a:rPr lang="en-US" dirty="0" smtClean="0">
                <a:cs typeface="Arial" charset="0"/>
              </a:rPr>
              <a:t>Secondary to excessive dextrose load</a:t>
            </a:r>
          </a:p>
          <a:p>
            <a:pPr eaLnBrk="1" hangingPunct="1">
              <a:spcBef>
                <a:spcPct val="50000"/>
              </a:spcBef>
            </a:pPr>
            <a:r>
              <a:rPr lang="en-US" dirty="0" smtClean="0">
                <a:cs typeface="Arial" charset="0"/>
              </a:rPr>
              <a:t> Monitor: ___________</a:t>
            </a:r>
          </a:p>
          <a:p>
            <a:pPr eaLnBrk="1" hangingPunct="1">
              <a:spcBef>
                <a:spcPct val="50000"/>
              </a:spcBef>
            </a:pPr>
            <a:r>
              <a:rPr lang="en-US" dirty="0" smtClean="0">
                <a:cs typeface="Arial" charset="0"/>
              </a:rPr>
              <a:t> Treatment </a:t>
            </a:r>
          </a:p>
          <a:p>
            <a:pPr lvl="1" eaLnBrk="1" hangingPunct="1"/>
            <a:r>
              <a:rPr lang="en-US" dirty="0" smtClean="0">
                <a:cs typeface="Arial" charset="0"/>
              </a:rPr>
              <a:t>Begin at ½ strength dextrose and slowly increase to goal over 24-48 hours</a:t>
            </a:r>
          </a:p>
          <a:p>
            <a:pPr lvl="1" eaLnBrk="1" hangingPunct="1"/>
            <a:r>
              <a:rPr lang="en-US" dirty="0" smtClean="0">
                <a:cs typeface="Arial" charset="0"/>
              </a:rPr>
              <a:t>Insulin </a:t>
            </a:r>
            <a:endParaRPr lang="en-US" dirty="0" smtClean="0"/>
          </a:p>
        </p:txBody>
      </p:sp>
      <p:sp>
        <p:nvSpPr>
          <p:cNvPr id="4" name="Footer Placeholder 3"/>
          <p:cNvSpPr>
            <a:spLocks noGrp="1"/>
          </p:cNvSpPr>
          <p:nvPr>
            <p:ph type="ftr" sz="quarter" idx="11"/>
          </p:nvPr>
        </p:nvSpPr>
        <p:spPr/>
        <p:txBody>
          <a:bodyPr/>
          <a:lstStyle/>
          <a:p>
            <a:r>
              <a:rPr lang="en-US" smtClean="0"/>
              <a:t>Lawrence Carey, PharmD - TUSP 2014</a:t>
            </a:r>
            <a:endParaRPr lang="en-US"/>
          </a:p>
        </p:txBody>
      </p:sp>
      <p:sp>
        <p:nvSpPr>
          <p:cNvPr id="5" name="Slide Number Placeholder 4"/>
          <p:cNvSpPr>
            <a:spLocks noGrp="1"/>
          </p:cNvSpPr>
          <p:nvPr>
            <p:ph type="sldNum" sz="quarter" idx="12"/>
          </p:nvPr>
        </p:nvSpPr>
        <p:spPr/>
        <p:txBody>
          <a:bodyPr/>
          <a:lstStyle/>
          <a:p>
            <a:fld id="{071E6EE5-27B8-4630-8F7E-7016F5226738}" type="slidenum">
              <a:rPr lang="en-US" smtClean="0"/>
              <a:pPr/>
              <a:t>76</a:t>
            </a:fld>
            <a:endParaRPr lang="en-US"/>
          </a:p>
        </p:txBody>
      </p:sp>
    </p:spTree>
    <p:extLst>
      <p:ext uri="{BB962C8B-B14F-4D97-AF65-F5344CB8AC3E}">
        <p14:creationId xmlns:p14="http://schemas.microsoft.com/office/powerpoint/2010/main" val="2539150037"/>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Oval 4"/>
          <p:cNvSpPr>
            <a:spLocks noChangeArrowheads="1"/>
          </p:cNvSpPr>
          <p:nvPr/>
        </p:nvSpPr>
        <p:spPr bwMode="auto">
          <a:xfrm>
            <a:off x="838200" y="4267200"/>
            <a:ext cx="2590800" cy="22860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7827" name="Line 5"/>
          <p:cNvSpPr>
            <a:spLocks noChangeShapeType="1"/>
          </p:cNvSpPr>
          <p:nvPr/>
        </p:nvSpPr>
        <p:spPr bwMode="auto">
          <a:xfrm>
            <a:off x="4572000" y="1600200"/>
            <a:ext cx="0" cy="5029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28" name="Text Box 6"/>
          <p:cNvSpPr txBox="1">
            <a:spLocks noChangeArrowheads="1"/>
          </p:cNvSpPr>
          <p:nvPr/>
        </p:nvSpPr>
        <p:spPr bwMode="auto">
          <a:xfrm>
            <a:off x="152400" y="1447800"/>
            <a:ext cx="2895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600" u="sng"/>
              <a:t>Starved Patient</a:t>
            </a:r>
          </a:p>
        </p:txBody>
      </p:sp>
      <p:sp>
        <p:nvSpPr>
          <p:cNvPr id="77829" name="Text Box 7"/>
          <p:cNvSpPr txBox="1">
            <a:spLocks noChangeArrowheads="1"/>
          </p:cNvSpPr>
          <p:nvPr/>
        </p:nvSpPr>
        <p:spPr bwMode="auto">
          <a:xfrm>
            <a:off x="4876800" y="1447800"/>
            <a:ext cx="2895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600" u="sng"/>
              <a:t>Refeeding Patient </a:t>
            </a:r>
          </a:p>
        </p:txBody>
      </p:sp>
      <p:sp>
        <p:nvSpPr>
          <p:cNvPr id="77830" name="Text Box 8"/>
          <p:cNvSpPr txBox="1">
            <a:spLocks noChangeArrowheads="1"/>
          </p:cNvSpPr>
          <p:nvPr/>
        </p:nvSpPr>
        <p:spPr bwMode="auto">
          <a:xfrm>
            <a:off x="609600" y="1905000"/>
            <a:ext cx="350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cs typeface="Arial" charset="0"/>
              </a:rPr>
              <a:t>↓ Glucose intake</a:t>
            </a:r>
          </a:p>
        </p:txBody>
      </p:sp>
      <p:sp>
        <p:nvSpPr>
          <p:cNvPr id="77831" name="Text Box 9"/>
          <p:cNvSpPr txBox="1">
            <a:spLocks noChangeArrowheads="1"/>
          </p:cNvSpPr>
          <p:nvPr/>
        </p:nvSpPr>
        <p:spPr bwMode="auto">
          <a:xfrm>
            <a:off x="609600" y="22098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cs typeface="Arial" charset="0"/>
              </a:rPr>
              <a:t>↓ Insulin release</a:t>
            </a:r>
          </a:p>
        </p:txBody>
      </p:sp>
      <p:sp>
        <p:nvSpPr>
          <p:cNvPr id="77832" name="Text Box 10"/>
          <p:cNvSpPr txBox="1">
            <a:spLocks noChangeArrowheads="1"/>
          </p:cNvSpPr>
          <p:nvPr/>
        </p:nvSpPr>
        <p:spPr bwMode="auto">
          <a:xfrm>
            <a:off x="609600" y="2590800"/>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cs typeface="Arial" charset="0"/>
              </a:rPr>
              <a:t>↓ Electrolyte intake</a:t>
            </a:r>
            <a:r>
              <a:rPr lang="en-US" sz="2400">
                <a:solidFill>
                  <a:schemeClr val="bg1"/>
                </a:solidFill>
                <a:cs typeface="Arial" charset="0"/>
              </a:rPr>
              <a:t> </a:t>
            </a:r>
          </a:p>
        </p:txBody>
      </p:sp>
      <p:sp>
        <p:nvSpPr>
          <p:cNvPr id="77833" name="Text Box 11"/>
          <p:cNvSpPr txBox="1">
            <a:spLocks noChangeArrowheads="1"/>
          </p:cNvSpPr>
          <p:nvPr/>
        </p:nvSpPr>
        <p:spPr bwMode="auto">
          <a:xfrm>
            <a:off x="609600" y="2971800"/>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cs typeface="Arial" charset="0"/>
              </a:rPr>
              <a:t>↓ Thiamine, vitamin intake</a:t>
            </a:r>
          </a:p>
        </p:txBody>
      </p:sp>
      <p:sp>
        <p:nvSpPr>
          <p:cNvPr id="25613" name="Text Box 13"/>
          <p:cNvSpPr txBox="1">
            <a:spLocks noChangeArrowheads="1"/>
          </p:cNvSpPr>
          <p:nvPr/>
        </p:nvSpPr>
        <p:spPr bwMode="auto">
          <a:xfrm>
            <a:off x="2590800" y="5043488"/>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K</a:t>
            </a:r>
            <a:r>
              <a:rPr lang="en-US" baseline="30000"/>
              <a:t>+</a:t>
            </a:r>
          </a:p>
        </p:txBody>
      </p:sp>
      <p:sp>
        <p:nvSpPr>
          <p:cNvPr id="25614" name="Text Box 14"/>
          <p:cNvSpPr txBox="1">
            <a:spLocks noChangeArrowheads="1"/>
          </p:cNvSpPr>
          <p:nvPr/>
        </p:nvSpPr>
        <p:spPr bwMode="auto">
          <a:xfrm>
            <a:off x="2286000" y="4738688"/>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K</a:t>
            </a:r>
            <a:r>
              <a:rPr lang="en-US" baseline="30000"/>
              <a:t>+</a:t>
            </a:r>
          </a:p>
        </p:txBody>
      </p:sp>
      <p:sp>
        <p:nvSpPr>
          <p:cNvPr id="77836" name="Rectangle 16"/>
          <p:cNvSpPr>
            <a:spLocks noGrp="1" noChangeArrowheads="1"/>
          </p:cNvSpPr>
          <p:nvPr>
            <p:ph type="title"/>
          </p:nvPr>
        </p:nvSpPr>
        <p:spPr>
          <a:xfrm>
            <a:off x="228600" y="76200"/>
            <a:ext cx="8229600" cy="838200"/>
          </a:xfrm>
        </p:spPr>
        <p:txBody>
          <a:bodyPr>
            <a:normAutofit fontScale="90000"/>
          </a:bodyPr>
          <a:lstStyle/>
          <a:p>
            <a:pPr eaLnBrk="1" hangingPunct="1">
              <a:lnSpc>
                <a:spcPct val="80000"/>
              </a:lnSpc>
            </a:pPr>
            <a:r>
              <a:rPr lang="en-US" sz="4000" dirty="0" smtClean="0"/>
              <a:t>Complications of PN</a:t>
            </a:r>
            <a:br>
              <a:rPr lang="en-US" sz="4000" dirty="0" smtClean="0"/>
            </a:br>
            <a:r>
              <a:rPr lang="en-US" sz="2600" dirty="0" err="1" smtClean="0"/>
              <a:t>Refeeding</a:t>
            </a:r>
            <a:r>
              <a:rPr lang="en-US" sz="2600" dirty="0" smtClean="0"/>
              <a:t> Syndrome</a:t>
            </a:r>
          </a:p>
        </p:txBody>
      </p:sp>
      <p:sp>
        <p:nvSpPr>
          <p:cNvPr id="51" name="Footer Placeholder 50"/>
          <p:cNvSpPr>
            <a:spLocks noGrp="1"/>
          </p:cNvSpPr>
          <p:nvPr>
            <p:ph type="ftr" sz="quarter" idx="11"/>
          </p:nvPr>
        </p:nvSpPr>
        <p:spPr/>
        <p:txBody>
          <a:bodyPr/>
          <a:lstStyle/>
          <a:p>
            <a:r>
              <a:rPr lang="en-US" smtClean="0"/>
              <a:t>Lawrence Carey, PharmD - TUSP 2014</a:t>
            </a:r>
            <a:endParaRPr lang="en-US"/>
          </a:p>
        </p:txBody>
      </p:sp>
      <p:sp>
        <p:nvSpPr>
          <p:cNvPr id="25617" name="Text Box 17"/>
          <p:cNvSpPr txBox="1">
            <a:spLocks noChangeArrowheads="1"/>
          </p:cNvSpPr>
          <p:nvPr/>
        </p:nvSpPr>
        <p:spPr bwMode="auto">
          <a:xfrm>
            <a:off x="1828800" y="5881688"/>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PO</a:t>
            </a:r>
            <a:r>
              <a:rPr lang="en-US" baseline="-25000"/>
              <a:t>4</a:t>
            </a:r>
            <a:r>
              <a:rPr lang="en-US" b="1" baseline="30000"/>
              <a:t>-</a:t>
            </a:r>
          </a:p>
        </p:txBody>
      </p:sp>
      <p:sp>
        <p:nvSpPr>
          <p:cNvPr id="25618" name="Text Box 18"/>
          <p:cNvSpPr txBox="1">
            <a:spLocks noChangeArrowheads="1"/>
          </p:cNvSpPr>
          <p:nvPr/>
        </p:nvSpPr>
        <p:spPr bwMode="auto">
          <a:xfrm>
            <a:off x="1981200" y="5500688"/>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PO</a:t>
            </a:r>
            <a:r>
              <a:rPr lang="en-US" baseline="-25000"/>
              <a:t>4</a:t>
            </a:r>
            <a:r>
              <a:rPr lang="en-US" b="1" baseline="30000"/>
              <a:t>-</a:t>
            </a:r>
          </a:p>
        </p:txBody>
      </p:sp>
      <p:sp>
        <p:nvSpPr>
          <p:cNvPr id="25619" name="Text Box 19"/>
          <p:cNvSpPr txBox="1">
            <a:spLocks noChangeArrowheads="1"/>
          </p:cNvSpPr>
          <p:nvPr/>
        </p:nvSpPr>
        <p:spPr bwMode="auto">
          <a:xfrm>
            <a:off x="1143000" y="51958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Mg</a:t>
            </a:r>
            <a:r>
              <a:rPr lang="en-US" baseline="30000"/>
              <a:t>++</a:t>
            </a:r>
          </a:p>
        </p:txBody>
      </p:sp>
      <p:sp>
        <p:nvSpPr>
          <p:cNvPr id="25620" name="Text Box 20"/>
          <p:cNvSpPr txBox="1">
            <a:spLocks noChangeArrowheads="1"/>
          </p:cNvSpPr>
          <p:nvPr/>
        </p:nvSpPr>
        <p:spPr bwMode="auto">
          <a:xfrm>
            <a:off x="1219200" y="55006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Mg</a:t>
            </a:r>
            <a:r>
              <a:rPr lang="en-US" baseline="30000"/>
              <a:t>++</a:t>
            </a:r>
          </a:p>
        </p:txBody>
      </p:sp>
      <p:sp>
        <p:nvSpPr>
          <p:cNvPr id="77841" name="Text Box 21"/>
          <p:cNvSpPr txBox="1">
            <a:spLocks noChangeArrowheads="1"/>
          </p:cNvSpPr>
          <p:nvPr/>
        </p:nvSpPr>
        <p:spPr bwMode="auto">
          <a:xfrm>
            <a:off x="5181600" y="2057400"/>
            <a:ext cx="350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cs typeface="Arial" charset="0"/>
              </a:rPr>
              <a:t>↑ Glucose intake</a:t>
            </a:r>
          </a:p>
        </p:txBody>
      </p:sp>
      <p:sp>
        <p:nvSpPr>
          <p:cNvPr id="77842" name="Text Box 22"/>
          <p:cNvSpPr txBox="1">
            <a:spLocks noChangeArrowheads="1"/>
          </p:cNvSpPr>
          <p:nvPr/>
        </p:nvSpPr>
        <p:spPr bwMode="auto">
          <a:xfrm>
            <a:off x="5181600" y="2438400"/>
            <a:ext cx="350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cs typeface="Arial" charset="0"/>
              </a:rPr>
              <a:t>↑ Insulin release</a:t>
            </a:r>
          </a:p>
        </p:txBody>
      </p:sp>
      <p:sp>
        <p:nvSpPr>
          <p:cNvPr id="77843" name="Text Box 23"/>
          <p:cNvSpPr txBox="1">
            <a:spLocks noChangeArrowheads="1"/>
          </p:cNvSpPr>
          <p:nvPr/>
        </p:nvSpPr>
        <p:spPr bwMode="auto">
          <a:xfrm>
            <a:off x="4495800" y="3276600"/>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cs typeface="Arial" charset="0"/>
              </a:rPr>
              <a:t>↑ Electrolyte intracellular shifts </a:t>
            </a:r>
          </a:p>
        </p:txBody>
      </p:sp>
      <p:sp>
        <p:nvSpPr>
          <p:cNvPr id="77844" name="Text Box 24"/>
          <p:cNvSpPr txBox="1">
            <a:spLocks noChangeArrowheads="1"/>
          </p:cNvSpPr>
          <p:nvPr/>
        </p:nvSpPr>
        <p:spPr bwMode="auto">
          <a:xfrm>
            <a:off x="5181600" y="2819400"/>
            <a:ext cx="350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cs typeface="Arial" charset="0"/>
              </a:rPr>
              <a:t>↑ Thiamine utilization </a:t>
            </a:r>
          </a:p>
        </p:txBody>
      </p:sp>
      <p:sp>
        <p:nvSpPr>
          <p:cNvPr id="77845" name="Oval 25"/>
          <p:cNvSpPr>
            <a:spLocks noChangeArrowheads="1"/>
          </p:cNvSpPr>
          <p:nvPr/>
        </p:nvSpPr>
        <p:spPr bwMode="auto">
          <a:xfrm>
            <a:off x="5562600" y="4267200"/>
            <a:ext cx="2590800" cy="22860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7846" name="Text Box 26"/>
          <p:cNvSpPr txBox="1">
            <a:spLocks noChangeArrowheads="1"/>
          </p:cNvSpPr>
          <p:nvPr/>
        </p:nvSpPr>
        <p:spPr bwMode="auto">
          <a:xfrm>
            <a:off x="1447800" y="39624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Extracellular </a:t>
            </a:r>
          </a:p>
        </p:txBody>
      </p:sp>
      <p:sp>
        <p:nvSpPr>
          <p:cNvPr id="77847" name="Text Box 27"/>
          <p:cNvSpPr txBox="1">
            <a:spLocks noChangeArrowheads="1"/>
          </p:cNvSpPr>
          <p:nvPr/>
        </p:nvSpPr>
        <p:spPr bwMode="auto">
          <a:xfrm>
            <a:off x="6172200" y="43434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Intracellular </a:t>
            </a:r>
          </a:p>
        </p:txBody>
      </p:sp>
      <p:sp>
        <p:nvSpPr>
          <p:cNvPr id="77848" name="Text Box 28"/>
          <p:cNvSpPr txBox="1">
            <a:spLocks noChangeArrowheads="1"/>
          </p:cNvSpPr>
          <p:nvPr/>
        </p:nvSpPr>
        <p:spPr bwMode="auto">
          <a:xfrm>
            <a:off x="6096000" y="3976688"/>
            <a:ext cx="1676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Extracellular </a:t>
            </a:r>
          </a:p>
        </p:txBody>
      </p:sp>
      <p:sp>
        <p:nvSpPr>
          <p:cNvPr id="25629" name="Text Box 29"/>
          <p:cNvSpPr txBox="1">
            <a:spLocks noChangeArrowheads="1"/>
          </p:cNvSpPr>
          <p:nvPr/>
        </p:nvSpPr>
        <p:spPr bwMode="auto">
          <a:xfrm>
            <a:off x="8153400" y="4267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K</a:t>
            </a:r>
            <a:r>
              <a:rPr lang="en-US" baseline="30000"/>
              <a:t>+</a:t>
            </a:r>
          </a:p>
        </p:txBody>
      </p:sp>
      <p:sp>
        <p:nvSpPr>
          <p:cNvPr id="25630" name="Text Box 30"/>
          <p:cNvSpPr txBox="1">
            <a:spLocks noChangeArrowheads="1"/>
          </p:cNvSpPr>
          <p:nvPr/>
        </p:nvSpPr>
        <p:spPr bwMode="auto">
          <a:xfrm>
            <a:off x="8382000" y="466248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K</a:t>
            </a:r>
            <a:r>
              <a:rPr lang="en-US" baseline="30000"/>
              <a:t>+</a:t>
            </a:r>
          </a:p>
        </p:txBody>
      </p:sp>
      <p:sp>
        <p:nvSpPr>
          <p:cNvPr id="77851" name="Text Box 31"/>
          <p:cNvSpPr txBox="1">
            <a:spLocks noChangeArrowheads="1"/>
          </p:cNvSpPr>
          <p:nvPr/>
        </p:nvSpPr>
        <p:spPr bwMode="auto">
          <a:xfrm>
            <a:off x="1447800" y="4357688"/>
            <a:ext cx="1676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Intracellular </a:t>
            </a:r>
          </a:p>
        </p:txBody>
      </p:sp>
      <p:sp>
        <p:nvSpPr>
          <p:cNvPr id="25632" name="Text Box 32"/>
          <p:cNvSpPr txBox="1">
            <a:spLocks noChangeArrowheads="1"/>
          </p:cNvSpPr>
          <p:nvPr/>
        </p:nvSpPr>
        <p:spPr bwMode="auto">
          <a:xfrm>
            <a:off x="8001000" y="61722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PO</a:t>
            </a:r>
            <a:r>
              <a:rPr lang="en-US" baseline="-25000"/>
              <a:t>4</a:t>
            </a:r>
            <a:r>
              <a:rPr lang="en-US" baseline="30000"/>
              <a:t>-</a:t>
            </a:r>
          </a:p>
        </p:txBody>
      </p:sp>
      <p:sp>
        <p:nvSpPr>
          <p:cNvPr id="25633" name="Text Box 33"/>
          <p:cNvSpPr txBox="1">
            <a:spLocks noChangeArrowheads="1"/>
          </p:cNvSpPr>
          <p:nvPr/>
        </p:nvSpPr>
        <p:spPr bwMode="auto">
          <a:xfrm>
            <a:off x="8382000" y="57150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PO</a:t>
            </a:r>
            <a:r>
              <a:rPr lang="en-US" baseline="-25000"/>
              <a:t>4</a:t>
            </a:r>
            <a:r>
              <a:rPr lang="en-US" baseline="30000"/>
              <a:t>-</a:t>
            </a:r>
          </a:p>
        </p:txBody>
      </p:sp>
      <p:sp>
        <p:nvSpPr>
          <p:cNvPr id="25634" name="Text Box 34"/>
          <p:cNvSpPr txBox="1">
            <a:spLocks noChangeArrowheads="1"/>
          </p:cNvSpPr>
          <p:nvPr/>
        </p:nvSpPr>
        <p:spPr bwMode="auto">
          <a:xfrm>
            <a:off x="4724400" y="57912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Mg</a:t>
            </a:r>
            <a:r>
              <a:rPr lang="en-US" baseline="30000"/>
              <a:t>++</a:t>
            </a:r>
          </a:p>
        </p:txBody>
      </p:sp>
      <p:sp>
        <p:nvSpPr>
          <p:cNvPr id="25635" name="Text Box 35"/>
          <p:cNvSpPr txBox="1">
            <a:spLocks noChangeArrowheads="1"/>
          </p:cNvSpPr>
          <p:nvPr/>
        </p:nvSpPr>
        <p:spPr bwMode="auto">
          <a:xfrm>
            <a:off x="5029200" y="60960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Mg</a:t>
            </a:r>
            <a:r>
              <a:rPr lang="en-US" baseline="30000"/>
              <a:t>++</a:t>
            </a:r>
          </a:p>
        </p:txBody>
      </p:sp>
      <p:sp>
        <p:nvSpPr>
          <p:cNvPr id="25636" name="Oval 36"/>
          <p:cNvSpPr>
            <a:spLocks noChangeArrowheads="1"/>
          </p:cNvSpPr>
          <p:nvPr/>
        </p:nvSpPr>
        <p:spPr bwMode="auto">
          <a:xfrm>
            <a:off x="8763000" y="3429000"/>
            <a:ext cx="76200" cy="76200"/>
          </a:xfrm>
          <a:prstGeom prst="ellipse">
            <a:avLst/>
          </a:prstGeom>
          <a:solidFill>
            <a:srgbClr val="FF0000"/>
          </a:solidFill>
          <a:ln w="9525">
            <a:solidFill>
              <a:schemeClr val="tx1"/>
            </a:solidFill>
            <a:round/>
            <a:headEnd/>
            <a:tailEnd/>
          </a:ln>
        </p:spPr>
        <p:txBody>
          <a:bodyPr wrap="none" anchor="ctr"/>
          <a:lstStyle/>
          <a:p>
            <a:endParaRPr lang="en-US"/>
          </a:p>
        </p:txBody>
      </p:sp>
      <p:sp>
        <p:nvSpPr>
          <p:cNvPr id="25637" name="Oval 37"/>
          <p:cNvSpPr>
            <a:spLocks noChangeArrowheads="1"/>
          </p:cNvSpPr>
          <p:nvPr/>
        </p:nvSpPr>
        <p:spPr bwMode="auto">
          <a:xfrm>
            <a:off x="5791200" y="4191000"/>
            <a:ext cx="76200" cy="76200"/>
          </a:xfrm>
          <a:prstGeom prst="ellipse">
            <a:avLst/>
          </a:prstGeom>
          <a:solidFill>
            <a:srgbClr val="FF0000"/>
          </a:solidFill>
          <a:ln w="9525">
            <a:solidFill>
              <a:schemeClr val="tx1"/>
            </a:solidFill>
            <a:round/>
            <a:headEnd/>
            <a:tailEnd/>
          </a:ln>
        </p:spPr>
        <p:txBody>
          <a:bodyPr wrap="none" anchor="ctr"/>
          <a:lstStyle/>
          <a:p>
            <a:endParaRPr lang="en-US"/>
          </a:p>
        </p:txBody>
      </p:sp>
      <p:sp>
        <p:nvSpPr>
          <p:cNvPr id="25638" name="Oval 38"/>
          <p:cNvSpPr>
            <a:spLocks noChangeArrowheads="1"/>
          </p:cNvSpPr>
          <p:nvPr/>
        </p:nvSpPr>
        <p:spPr bwMode="auto">
          <a:xfrm>
            <a:off x="4800600" y="3886200"/>
            <a:ext cx="76200" cy="76200"/>
          </a:xfrm>
          <a:prstGeom prst="ellipse">
            <a:avLst/>
          </a:prstGeom>
          <a:solidFill>
            <a:srgbClr val="FF0000"/>
          </a:solidFill>
          <a:ln w="9525">
            <a:solidFill>
              <a:schemeClr val="tx1"/>
            </a:solidFill>
            <a:round/>
            <a:headEnd/>
            <a:tailEnd/>
          </a:ln>
        </p:spPr>
        <p:txBody>
          <a:bodyPr wrap="none" anchor="ctr"/>
          <a:lstStyle/>
          <a:p>
            <a:endParaRPr lang="en-US"/>
          </a:p>
        </p:txBody>
      </p:sp>
      <p:sp>
        <p:nvSpPr>
          <p:cNvPr id="25639" name="Oval 39"/>
          <p:cNvSpPr>
            <a:spLocks noChangeArrowheads="1"/>
          </p:cNvSpPr>
          <p:nvPr/>
        </p:nvSpPr>
        <p:spPr bwMode="auto">
          <a:xfrm>
            <a:off x="7924800" y="3733800"/>
            <a:ext cx="76200" cy="76200"/>
          </a:xfrm>
          <a:prstGeom prst="ellipse">
            <a:avLst/>
          </a:prstGeom>
          <a:solidFill>
            <a:srgbClr val="FF0000"/>
          </a:solidFill>
          <a:ln w="9525">
            <a:solidFill>
              <a:schemeClr val="tx1"/>
            </a:solidFill>
            <a:round/>
            <a:headEnd/>
            <a:tailEnd/>
          </a:ln>
        </p:spPr>
        <p:txBody>
          <a:bodyPr wrap="none" anchor="ctr"/>
          <a:lstStyle/>
          <a:p>
            <a:endParaRPr lang="en-US"/>
          </a:p>
        </p:txBody>
      </p:sp>
      <p:sp>
        <p:nvSpPr>
          <p:cNvPr id="25640" name="Oval 40"/>
          <p:cNvSpPr>
            <a:spLocks noChangeArrowheads="1"/>
          </p:cNvSpPr>
          <p:nvPr/>
        </p:nvSpPr>
        <p:spPr bwMode="auto">
          <a:xfrm>
            <a:off x="8763000" y="3810000"/>
            <a:ext cx="76200" cy="76200"/>
          </a:xfrm>
          <a:prstGeom prst="ellipse">
            <a:avLst/>
          </a:prstGeom>
          <a:solidFill>
            <a:srgbClr val="FF0000"/>
          </a:solidFill>
          <a:ln w="9525">
            <a:solidFill>
              <a:schemeClr val="tx1"/>
            </a:solidFill>
            <a:round/>
            <a:headEnd/>
            <a:tailEnd/>
          </a:ln>
        </p:spPr>
        <p:txBody>
          <a:bodyPr wrap="none" anchor="ctr"/>
          <a:lstStyle/>
          <a:p>
            <a:endParaRPr lang="en-US"/>
          </a:p>
        </p:txBody>
      </p:sp>
      <p:sp>
        <p:nvSpPr>
          <p:cNvPr id="25641" name="Oval 41"/>
          <p:cNvSpPr>
            <a:spLocks noChangeArrowheads="1"/>
          </p:cNvSpPr>
          <p:nvPr/>
        </p:nvSpPr>
        <p:spPr bwMode="auto">
          <a:xfrm>
            <a:off x="8153400" y="3962400"/>
            <a:ext cx="76200" cy="76200"/>
          </a:xfrm>
          <a:prstGeom prst="ellipse">
            <a:avLst/>
          </a:prstGeom>
          <a:solidFill>
            <a:srgbClr val="FF0000"/>
          </a:solidFill>
          <a:ln w="9525">
            <a:solidFill>
              <a:schemeClr val="tx1"/>
            </a:solidFill>
            <a:round/>
            <a:headEnd/>
            <a:tailEnd/>
          </a:ln>
        </p:spPr>
        <p:txBody>
          <a:bodyPr wrap="none" anchor="ctr"/>
          <a:lstStyle/>
          <a:p>
            <a:endParaRPr lang="en-US"/>
          </a:p>
        </p:txBody>
      </p:sp>
      <p:sp>
        <p:nvSpPr>
          <p:cNvPr id="25642" name="Oval 42"/>
          <p:cNvSpPr>
            <a:spLocks noChangeArrowheads="1"/>
          </p:cNvSpPr>
          <p:nvPr/>
        </p:nvSpPr>
        <p:spPr bwMode="auto">
          <a:xfrm>
            <a:off x="8534400" y="4419600"/>
            <a:ext cx="76200" cy="76200"/>
          </a:xfrm>
          <a:prstGeom prst="ellipse">
            <a:avLst/>
          </a:prstGeom>
          <a:solidFill>
            <a:srgbClr val="FF0000"/>
          </a:solidFill>
          <a:ln w="9525">
            <a:solidFill>
              <a:schemeClr val="tx1"/>
            </a:solidFill>
            <a:round/>
            <a:headEnd/>
            <a:tailEnd/>
          </a:ln>
        </p:spPr>
        <p:txBody>
          <a:bodyPr wrap="none" anchor="ctr"/>
          <a:lstStyle/>
          <a:p>
            <a:endParaRPr lang="en-US"/>
          </a:p>
        </p:txBody>
      </p:sp>
      <p:sp>
        <p:nvSpPr>
          <p:cNvPr id="25643" name="Oval 43"/>
          <p:cNvSpPr>
            <a:spLocks noChangeArrowheads="1"/>
          </p:cNvSpPr>
          <p:nvPr/>
        </p:nvSpPr>
        <p:spPr bwMode="auto">
          <a:xfrm>
            <a:off x="8839200" y="5181600"/>
            <a:ext cx="76200" cy="76200"/>
          </a:xfrm>
          <a:prstGeom prst="ellipse">
            <a:avLst/>
          </a:prstGeom>
          <a:solidFill>
            <a:srgbClr val="FF0000"/>
          </a:solidFill>
          <a:ln w="9525">
            <a:solidFill>
              <a:schemeClr val="tx1"/>
            </a:solidFill>
            <a:round/>
            <a:headEnd/>
            <a:tailEnd/>
          </a:ln>
        </p:spPr>
        <p:txBody>
          <a:bodyPr wrap="none" anchor="ctr"/>
          <a:lstStyle/>
          <a:p>
            <a:endParaRPr lang="en-US"/>
          </a:p>
        </p:txBody>
      </p:sp>
      <p:sp>
        <p:nvSpPr>
          <p:cNvPr id="25644" name="Oval 44"/>
          <p:cNvSpPr>
            <a:spLocks noChangeArrowheads="1"/>
          </p:cNvSpPr>
          <p:nvPr/>
        </p:nvSpPr>
        <p:spPr bwMode="auto">
          <a:xfrm>
            <a:off x="8458200" y="5334000"/>
            <a:ext cx="76200" cy="76200"/>
          </a:xfrm>
          <a:prstGeom prst="ellipse">
            <a:avLst/>
          </a:prstGeom>
          <a:solidFill>
            <a:srgbClr val="FF0000"/>
          </a:solidFill>
          <a:ln w="9525">
            <a:solidFill>
              <a:schemeClr val="tx1"/>
            </a:solidFill>
            <a:round/>
            <a:headEnd/>
            <a:tailEnd/>
          </a:ln>
        </p:spPr>
        <p:txBody>
          <a:bodyPr wrap="none" anchor="ctr"/>
          <a:lstStyle/>
          <a:p>
            <a:endParaRPr lang="en-US"/>
          </a:p>
        </p:txBody>
      </p:sp>
      <p:sp>
        <p:nvSpPr>
          <p:cNvPr id="25645" name="Oval 45"/>
          <p:cNvSpPr>
            <a:spLocks noChangeArrowheads="1"/>
          </p:cNvSpPr>
          <p:nvPr/>
        </p:nvSpPr>
        <p:spPr bwMode="auto">
          <a:xfrm>
            <a:off x="8229600" y="5943600"/>
            <a:ext cx="76200" cy="76200"/>
          </a:xfrm>
          <a:prstGeom prst="ellipse">
            <a:avLst/>
          </a:prstGeom>
          <a:solidFill>
            <a:srgbClr val="FF0000"/>
          </a:solidFill>
          <a:ln w="9525">
            <a:solidFill>
              <a:schemeClr val="tx1"/>
            </a:solidFill>
            <a:round/>
            <a:headEnd/>
            <a:tailEnd/>
          </a:ln>
        </p:spPr>
        <p:txBody>
          <a:bodyPr wrap="none" anchor="ctr"/>
          <a:lstStyle/>
          <a:p>
            <a:endParaRPr lang="en-US"/>
          </a:p>
        </p:txBody>
      </p:sp>
      <p:sp>
        <p:nvSpPr>
          <p:cNvPr id="25646" name="Oval 46"/>
          <p:cNvSpPr>
            <a:spLocks noChangeArrowheads="1"/>
          </p:cNvSpPr>
          <p:nvPr/>
        </p:nvSpPr>
        <p:spPr bwMode="auto">
          <a:xfrm>
            <a:off x="7543800" y="6553200"/>
            <a:ext cx="76200" cy="76200"/>
          </a:xfrm>
          <a:prstGeom prst="ellipse">
            <a:avLst/>
          </a:prstGeom>
          <a:solidFill>
            <a:srgbClr val="FF0000"/>
          </a:solidFill>
          <a:ln w="9525">
            <a:solidFill>
              <a:schemeClr val="tx1"/>
            </a:solidFill>
            <a:round/>
            <a:headEnd/>
            <a:tailEnd/>
          </a:ln>
        </p:spPr>
        <p:txBody>
          <a:bodyPr wrap="none" anchor="ctr"/>
          <a:lstStyle/>
          <a:p>
            <a:endParaRPr lang="en-US"/>
          </a:p>
        </p:txBody>
      </p:sp>
      <p:sp>
        <p:nvSpPr>
          <p:cNvPr id="25648" name="Oval 48"/>
          <p:cNvSpPr>
            <a:spLocks noChangeArrowheads="1"/>
          </p:cNvSpPr>
          <p:nvPr/>
        </p:nvSpPr>
        <p:spPr bwMode="auto">
          <a:xfrm>
            <a:off x="5943600" y="6553200"/>
            <a:ext cx="76200" cy="76200"/>
          </a:xfrm>
          <a:prstGeom prst="ellipse">
            <a:avLst/>
          </a:prstGeom>
          <a:solidFill>
            <a:srgbClr val="FF0000"/>
          </a:solidFill>
          <a:ln w="9525">
            <a:solidFill>
              <a:schemeClr val="tx1"/>
            </a:solidFill>
            <a:round/>
            <a:headEnd/>
            <a:tailEnd/>
          </a:ln>
        </p:spPr>
        <p:txBody>
          <a:bodyPr wrap="none" anchor="ctr"/>
          <a:lstStyle/>
          <a:p>
            <a:endParaRPr lang="en-US"/>
          </a:p>
        </p:txBody>
      </p:sp>
      <p:sp>
        <p:nvSpPr>
          <p:cNvPr id="25649" name="Oval 49"/>
          <p:cNvSpPr>
            <a:spLocks noChangeArrowheads="1"/>
          </p:cNvSpPr>
          <p:nvPr/>
        </p:nvSpPr>
        <p:spPr bwMode="auto">
          <a:xfrm>
            <a:off x="6248400" y="6553200"/>
            <a:ext cx="76200" cy="76200"/>
          </a:xfrm>
          <a:prstGeom prst="ellipse">
            <a:avLst/>
          </a:prstGeom>
          <a:solidFill>
            <a:srgbClr val="FF0000"/>
          </a:solidFill>
          <a:ln w="9525">
            <a:solidFill>
              <a:schemeClr val="tx1"/>
            </a:solidFill>
            <a:round/>
            <a:headEnd/>
            <a:tailEnd/>
          </a:ln>
        </p:spPr>
        <p:txBody>
          <a:bodyPr wrap="none" anchor="ctr"/>
          <a:lstStyle/>
          <a:p>
            <a:endParaRPr lang="en-US"/>
          </a:p>
        </p:txBody>
      </p:sp>
      <p:sp>
        <p:nvSpPr>
          <p:cNvPr id="25650" name="Oval 50"/>
          <p:cNvSpPr>
            <a:spLocks noChangeArrowheads="1"/>
          </p:cNvSpPr>
          <p:nvPr/>
        </p:nvSpPr>
        <p:spPr bwMode="auto">
          <a:xfrm>
            <a:off x="7772400" y="6553200"/>
            <a:ext cx="76200" cy="76200"/>
          </a:xfrm>
          <a:prstGeom prst="ellipse">
            <a:avLst/>
          </a:prstGeom>
          <a:solidFill>
            <a:srgbClr val="FF0000"/>
          </a:solidFill>
          <a:ln w="9525">
            <a:solidFill>
              <a:schemeClr val="tx1"/>
            </a:solidFill>
            <a:round/>
            <a:headEnd/>
            <a:tailEnd/>
          </a:ln>
        </p:spPr>
        <p:txBody>
          <a:bodyPr wrap="none" anchor="ctr"/>
          <a:lstStyle/>
          <a:p>
            <a:endParaRPr lang="en-US"/>
          </a:p>
        </p:txBody>
      </p:sp>
      <p:sp>
        <p:nvSpPr>
          <p:cNvPr id="25651" name="Oval 51"/>
          <p:cNvSpPr>
            <a:spLocks noChangeArrowheads="1"/>
          </p:cNvSpPr>
          <p:nvPr/>
        </p:nvSpPr>
        <p:spPr bwMode="auto">
          <a:xfrm>
            <a:off x="5486400" y="5943600"/>
            <a:ext cx="76200" cy="76200"/>
          </a:xfrm>
          <a:prstGeom prst="ellipse">
            <a:avLst/>
          </a:prstGeom>
          <a:solidFill>
            <a:srgbClr val="FF0000"/>
          </a:solidFill>
          <a:ln w="9525">
            <a:solidFill>
              <a:schemeClr val="tx1"/>
            </a:solidFill>
            <a:round/>
            <a:headEnd/>
            <a:tailEnd/>
          </a:ln>
        </p:spPr>
        <p:txBody>
          <a:bodyPr wrap="none" anchor="ctr"/>
          <a:lstStyle/>
          <a:p>
            <a:endParaRPr lang="en-US"/>
          </a:p>
        </p:txBody>
      </p:sp>
      <p:sp>
        <p:nvSpPr>
          <p:cNvPr id="25652" name="Text Box 52"/>
          <p:cNvSpPr txBox="1">
            <a:spLocks noChangeArrowheads="1"/>
          </p:cNvSpPr>
          <p:nvPr/>
        </p:nvSpPr>
        <p:spPr bwMode="auto">
          <a:xfrm>
            <a:off x="4800600" y="4433888"/>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solidFill>
                  <a:srgbClr val="FF0000"/>
                </a:solidFill>
              </a:rPr>
              <a:t>Glucose</a:t>
            </a:r>
          </a:p>
        </p:txBody>
      </p:sp>
      <p:sp>
        <p:nvSpPr>
          <p:cNvPr id="77872" name="Text Box 53"/>
          <p:cNvSpPr txBox="1">
            <a:spLocks noChangeArrowheads="1"/>
          </p:cNvSpPr>
          <p:nvPr/>
        </p:nvSpPr>
        <p:spPr bwMode="auto">
          <a:xfrm>
            <a:off x="304800" y="3352800"/>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cs typeface="Arial" charset="0"/>
              </a:rPr>
              <a:t>↑ Extracellular shift</a:t>
            </a:r>
          </a:p>
        </p:txBody>
      </p:sp>
      <p:sp>
        <p:nvSpPr>
          <p:cNvPr id="25654" name="Text Box 54"/>
          <p:cNvSpPr txBox="1">
            <a:spLocks noChangeArrowheads="1"/>
          </p:cNvSpPr>
          <p:nvPr/>
        </p:nvSpPr>
        <p:spPr bwMode="auto">
          <a:xfrm>
            <a:off x="4572000" y="4814888"/>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solidFill>
                  <a:srgbClr val="FF0000"/>
                </a:solidFill>
              </a:rPr>
              <a:t>Glucose</a:t>
            </a:r>
          </a:p>
        </p:txBody>
      </p:sp>
      <p:sp>
        <p:nvSpPr>
          <p:cNvPr id="25655" name="Text Box 55"/>
          <p:cNvSpPr txBox="1">
            <a:spLocks noChangeArrowheads="1"/>
          </p:cNvSpPr>
          <p:nvPr/>
        </p:nvSpPr>
        <p:spPr bwMode="auto">
          <a:xfrm>
            <a:off x="4648200" y="4129088"/>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solidFill>
                  <a:srgbClr val="FF0000"/>
                </a:solidFill>
              </a:rPr>
              <a:t>Glucose</a:t>
            </a:r>
          </a:p>
        </p:txBody>
      </p:sp>
      <p:sp>
        <p:nvSpPr>
          <p:cNvPr id="52" name="Slide Number Placeholder 51"/>
          <p:cNvSpPr>
            <a:spLocks noGrp="1"/>
          </p:cNvSpPr>
          <p:nvPr>
            <p:ph type="sldNum" sz="quarter" idx="12"/>
          </p:nvPr>
        </p:nvSpPr>
        <p:spPr/>
        <p:txBody>
          <a:bodyPr/>
          <a:lstStyle/>
          <a:p>
            <a:fld id="{071E6EE5-27B8-4630-8F7E-7016F5226738}" type="slidenum">
              <a:rPr lang="en-US" smtClean="0"/>
              <a:pPr/>
              <a:t>77</a:t>
            </a:fld>
            <a:endParaRPr lang="en-US"/>
          </a:p>
        </p:txBody>
      </p:sp>
    </p:spTree>
    <p:extLst>
      <p:ext uri="{BB962C8B-B14F-4D97-AF65-F5344CB8AC3E}">
        <p14:creationId xmlns:p14="http://schemas.microsoft.com/office/powerpoint/2010/main" val="28162149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6.66667E-6 -3.65233E-6 L 0.15001 0.08877 " pathEditMode="relative" rAng="0" ptsTypes="AA">
                                      <p:cBhvr>
                                        <p:cTn id="6" dur="2000" fill="hold"/>
                                        <p:tgtEl>
                                          <p:spTgt spid="25618"/>
                                        </p:tgtEl>
                                        <p:attrNameLst>
                                          <p:attrName>ppt_x</p:attrName>
                                          <p:attrName>ppt_y</p:attrName>
                                        </p:attrNameLst>
                                      </p:cBhvr>
                                      <p:rCtr x="0" y="0"/>
                                    </p:animMotion>
                                  </p:childTnLst>
                                </p:cTn>
                              </p:par>
                              <p:par>
                                <p:cTn id="7" presetID="0" presetClass="path" presetSubtype="0" accel="50000" decel="50000" fill="hold" grpId="0" nodeType="withEffect">
                                  <p:stCondLst>
                                    <p:cond delay="0"/>
                                  </p:stCondLst>
                                  <p:childTnLst>
                                    <p:animMotion origin="layout" path="M 0.00417 -0.00439 L 0.15834 0.07767 " pathEditMode="relative" rAng="0" ptsTypes="AA">
                                      <p:cBhvr>
                                        <p:cTn id="8" dur="2000" fill="hold"/>
                                        <p:tgtEl>
                                          <p:spTgt spid="25617"/>
                                        </p:tgtEl>
                                        <p:attrNameLst>
                                          <p:attrName>ppt_x</p:attrName>
                                          <p:attrName>ppt_y</p:attrName>
                                        </p:attrNameLst>
                                      </p:cBhvr>
                                      <p:rCtr x="7708" y="4092"/>
                                    </p:animMotion>
                                  </p:childTnLst>
                                </p:cTn>
                              </p:par>
                            </p:childTnLst>
                          </p:cTn>
                        </p:par>
                      </p:childTnLst>
                    </p:cTn>
                  </p:par>
                  <p:par>
                    <p:cTn id="9" fill="hold" nodeType="clickPar">
                      <p:stCondLst>
                        <p:cond delay="indefinite"/>
                      </p:stCondLst>
                      <p:childTnLst>
                        <p:par>
                          <p:cTn id="10" fill="hold" nodeType="withGroup">
                            <p:stCondLst>
                              <p:cond delay="0"/>
                            </p:stCondLst>
                            <p:childTnLst>
                              <p:par>
                                <p:cTn id="11" presetID="0" presetClass="path" presetSubtype="0" accel="50000" decel="50000" fill="hold" grpId="0" nodeType="clickEffect">
                                  <p:stCondLst>
                                    <p:cond delay="0"/>
                                  </p:stCondLst>
                                  <p:childTnLst>
                                    <p:animMotion origin="layout" path="M -3.33333E-6 -0.00439 L 0.14167 -0.12644 " pathEditMode="relative" rAng="0" ptsTypes="AA">
                                      <p:cBhvr>
                                        <p:cTn id="12" dur="2000" fill="hold"/>
                                        <p:tgtEl>
                                          <p:spTgt spid="25613"/>
                                        </p:tgtEl>
                                        <p:attrNameLst>
                                          <p:attrName>ppt_x</p:attrName>
                                          <p:attrName>ppt_y</p:attrName>
                                        </p:attrNameLst>
                                      </p:cBhvr>
                                      <p:rCtr x="7083" y="-6103"/>
                                    </p:animMotion>
                                  </p:childTnLst>
                                </p:cTn>
                              </p:par>
                              <p:par>
                                <p:cTn id="13" presetID="0" presetClass="path" presetSubtype="0" accel="50000" decel="50000" fill="hold" grpId="0" nodeType="withEffect">
                                  <p:stCondLst>
                                    <p:cond delay="0"/>
                                  </p:stCondLst>
                                  <p:childTnLst>
                                    <p:animMotion origin="layout" path="M -3.33333E-6 -4.92372E-6 L 0.14167 -0.12205 " pathEditMode="relative" rAng="0" ptsTypes="AA">
                                      <p:cBhvr>
                                        <p:cTn id="14" dur="2000" fill="hold"/>
                                        <p:tgtEl>
                                          <p:spTgt spid="25614"/>
                                        </p:tgtEl>
                                        <p:attrNameLst>
                                          <p:attrName>ppt_x</p:attrName>
                                          <p:attrName>ppt_y</p:attrName>
                                        </p:attrNameLst>
                                      </p:cBhvr>
                                      <p:rCtr x="7083" y="-6103"/>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0" presetClass="path" presetSubtype="0" accel="50000" decel="50000" fill="hold" grpId="0" nodeType="clickEffect">
                                  <p:stCondLst>
                                    <p:cond delay="0"/>
                                  </p:stCondLst>
                                  <p:childTnLst>
                                    <p:animMotion origin="layout" path="M -3.33333E-6 -9.35275E-6 L -0.11667 0.12205 " pathEditMode="relative" ptsTypes="AA">
                                      <p:cBhvr>
                                        <p:cTn id="18" dur="2000" fill="hold"/>
                                        <p:tgtEl>
                                          <p:spTgt spid="25619"/>
                                        </p:tgtEl>
                                        <p:attrNameLst>
                                          <p:attrName>ppt_x</p:attrName>
                                          <p:attrName>ppt_y</p:attrName>
                                        </p:attrNameLst>
                                      </p:cBhvr>
                                    </p:animMotion>
                                  </p:childTnLst>
                                </p:cTn>
                              </p:par>
                              <p:par>
                                <p:cTn id="19" presetID="0" presetClass="path" presetSubtype="0" accel="50000" decel="50000" fill="hold" grpId="0" nodeType="withEffect">
                                  <p:stCondLst>
                                    <p:cond delay="0"/>
                                  </p:stCondLst>
                                  <p:childTnLst>
                                    <p:animMotion origin="layout" path="M -3.33333E-6 -9.35275E-6 L -0.11667 0.12205 " pathEditMode="relative" ptsTypes="AA">
                                      <p:cBhvr>
                                        <p:cTn id="20" dur="2000" fill="hold"/>
                                        <p:tgtEl>
                                          <p:spTgt spid="25620"/>
                                        </p:tgtEl>
                                        <p:attrNameLst>
                                          <p:attrName>ppt_x</p:attrName>
                                          <p:attrName>ppt_y</p:attrName>
                                        </p:attrNameLst>
                                      </p:cBhvr>
                                    </p:animMotion>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65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65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655"/>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5636"/>
                                        </p:tgtEl>
                                        <p:attrNameLst>
                                          <p:attrName>style.visibility</p:attrName>
                                        </p:attrNameLst>
                                      </p:cBhvr>
                                      <p:to>
                                        <p:strVal val="visible"/>
                                      </p:to>
                                    </p:set>
                                    <p:animEffect transition="in" filter="dissolve">
                                      <p:cBhvr>
                                        <p:cTn id="37" dur="2000"/>
                                        <p:tgtEl>
                                          <p:spTgt spid="2563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5637"/>
                                        </p:tgtEl>
                                        <p:attrNameLst>
                                          <p:attrName>style.visibility</p:attrName>
                                        </p:attrNameLst>
                                      </p:cBhvr>
                                      <p:to>
                                        <p:strVal val="visible"/>
                                      </p:to>
                                    </p:set>
                                    <p:animEffect transition="in" filter="dissolve">
                                      <p:cBhvr>
                                        <p:cTn id="40" dur="1000"/>
                                        <p:tgtEl>
                                          <p:spTgt spid="2563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5638"/>
                                        </p:tgtEl>
                                        <p:attrNameLst>
                                          <p:attrName>style.visibility</p:attrName>
                                        </p:attrNameLst>
                                      </p:cBhvr>
                                      <p:to>
                                        <p:strVal val="visible"/>
                                      </p:to>
                                    </p:set>
                                    <p:animEffect transition="in" filter="dissolve">
                                      <p:cBhvr>
                                        <p:cTn id="43" dur="500"/>
                                        <p:tgtEl>
                                          <p:spTgt spid="2563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5639"/>
                                        </p:tgtEl>
                                        <p:attrNameLst>
                                          <p:attrName>style.visibility</p:attrName>
                                        </p:attrNameLst>
                                      </p:cBhvr>
                                      <p:to>
                                        <p:strVal val="visible"/>
                                      </p:to>
                                    </p:set>
                                    <p:animEffect transition="in" filter="dissolve">
                                      <p:cBhvr>
                                        <p:cTn id="46" dur="3000"/>
                                        <p:tgtEl>
                                          <p:spTgt spid="2563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5640"/>
                                        </p:tgtEl>
                                        <p:attrNameLst>
                                          <p:attrName>style.visibility</p:attrName>
                                        </p:attrNameLst>
                                      </p:cBhvr>
                                      <p:to>
                                        <p:strVal val="visible"/>
                                      </p:to>
                                    </p:set>
                                    <p:animEffect transition="in" filter="dissolve">
                                      <p:cBhvr>
                                        <p:cTn id="49" dur="2000"/>
                                        <p:tgtEl>
                                          <p:spTgt spid="25640"/>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5641"/>
                                        </p:tgtEl>
                                        <p:attrNameLst>
                                          <p:attrName>style.visibility</p:attrName>
                                        </p:attrNameLst>
                                      </p:cBhvr>
                                      <p:to>
                                        <p:strVal val="visible"/>
                                      </p:to>
                                    </p:set>
                                    <p:animEffect transition="in" filter="dissolve">
                                      <p:cBhvr>
                                        <p:cTn id="52" dur="1000"/>
                                        <p:tgtEl>
                                          <p:spTgt spid="25641"/>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5642"/>
                                        </p:tgtEl>
                                        <p:attrNameLst>
                                          <p:attrName>style.visibility</p:attrName>
                                        </p:attrNameLst>
                                      </p:cBhvr>
                                      <p:to>
                                        <p:strVal val="visible"/>
                                      </p:to>
                                    </p:set>
                                    <p:animEffect transition="in" filter="dissolve">
                                      <p:cBhvr>
                                        <p:cTn id="55" dur="500"/>
                                        <p:tgtEl>
                                          <p:spTgt spid="25642"/>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5643"/>
                                        </p:tgtEl>
                                        <p:attrNameLst>
                                          <p:attrName>style.visibility</p:attrName>
                                        </p:attrNameLst>
                                      </p:cBhvr>
                                      <p:to>
                                        <p:strVal val="visible"/>
                                      </p:to>
                                    </p:set>
                                    <p:animEffect transition="in" filter="dissolve">
                                      <p:cBhvr>
                                        <p:cTn id="58" dur="3000"/>
                                        <p:tgtEl>
                                          <p:spTgt spid="25643"/>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5644"/>
                                        </p:tgtEl>
                                        <p:attrNameLst>
                                          <p:attrName>style.visibility</p:attrName>
                                        </p:attrNameLst>
                                      </p:cBhvr>
                                      <p:to>
                                        <p:strVal val="visible"/>
                                      </p:to>
                                    </p:set>
                                    <p:animEffect transition="in" filter="dissolve">
                                      <p:cBhvr>
                                        <p:cTn id="61" dur="2000"/>
                                        <p:tgtEl>
                                          <p:spTgt spid="25644"/>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5645"/>
                                        </p:tgtEl>
                                        <p:attrNameLst>
                                          <p:attrName>style.visibility</p:attrName>
                                        </p:attrNameLst>
                                      </p:cBhvr>
                                      <p:to>
                                        <p:strVal val="visible"/>
                                      </p:to>
                                    </p:set>
                                    <p:animEffect transition="in" filter="dissolve">
                                      <p:cBhvr>
                                        <p:cTn id="64" dur="1000"/>
                                        <p:tgtEl>
                                          <p:spTgt spid="25645"/>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5646"/>
                                        </p:tgtEl>
                                        <p:attrNameLst>
                                          <p:attrName>style.visibility</p:attrName>
                                        </p:attrNameLst>
                                      </p:cBhvr>
                                      <p:to>
                                        <p:strVal val="visible"/>
                                      </p:to>
                                    </p:set>
                                    <p:animEffect transition="in" filter="dissolve">
                                      <p:cBhvr>
                                        <p:cTn id="67" dur="500"/>
                                        <p:tgtEl>
                                          <p:spTgt spid="2564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5650"/>
                                        </p:tgtEl>
                                        <p:attrNameLst>
                                          <p:attrName>style.visibility</p:attrName>
                                        </p:attrNameLst>
                                      </p:cBhvr>
                                      <p:to>
                                        <p:strVal val="visible"/>
                                      </p:to>
                                    </p:set>
                                    <p:animEffect transition="in" filter="dissolve">
                                      <p:cBhvr>
                                        <p:cTn id="70" dur="3000"/>
                                        <p:tgtEl>
                                          <p:spTgt spid="25650"/>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5649"/>
                                        </p:tgtEl>
                                        <p:attrNameLst>
                                          <p:attrName>style.visibility</p:attrName>
                                        </p:attrNameLst>
                                      </p:cBhvr>
                                      <p:to>
                                        <p:strVal val="visible"/>
                                      </p:to>
                                    </p:set>
                                    <p:animEffect transition="in" filter="dissolve">
                                      <p:cBhvr>
                                        <p:cTn id="73" dur="2000"/>
                                        <p:tgtEl>
                                          <p:spTgt spid="25649"/>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5648"/>
                                        </p:tgtEl>
                                        <p:attrNameLst>
                                          <p:attrName>style.visibility</p:attrName>
                                        </p:attrNameLst>
                                      </p:cBhvr>
                                      <p:to>
                                        <p:strVal val="visible"/>
                                      </p:to>
                                    </p:set>
                                    <p:animEffect transition="in" filter="dissolve">
                                      <p:cBhvr>
                                        <p:cTn id="76" dur="1000"/>
                                        <p:tgtEl>
                                          <p:spTgt spid="25648"/>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5651"/>
                                        </p:tgtEl>
                                        <p:attrNameLst>
                                          <p:attrName>style.visibility</p:attrName>
                                        </p:attrNameLst>
                                      </p:cBhvr>
                                      <p:to>
                                        <p:strVal val="visible"/>
                                      </p:to>
                                    </p:set>
                                    <p:animEffect transition="in" filter="dissolve">
                                      <p:cBhvr>
                                        <p:cTn id="79" dur="1000"/>
                                        <p:tgtEl>
                                          <p:spTgt spid="25651"/>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0" presetClass="path" presetSubtype="0" accel="50000" decel="50000" fill="hold" grpId="1" nodeType="clickEffect">
                                  <p:stCondLst>
                                    <p:cond delay="0"/>
                                  </p:stCondLst>
                                  <p:childTnLst>
                                    <p:animMotion origin="layout" path="M 0 0 L 0.10833 0.05549 " pathEditMode="relative" ptsTypes="AA">
                                      <p:cBhvr>
                                        <p:cTn id="83" dur="2000" fill="hold"/>
                                        <p:tgtEl>
                                          <p:spTgt spid="25652"/>
                                        </p:tgtEl>
                                        <p:attrNameLst>
                                          <p:attrName>ppt_x</p:attrName>
                                          <p:attrName>ppt_y</p:attrName>
                                        </p:attrNameLst>
                                      </p:cBhvr>
                                    </p:animMotion>
                                  </p:childTnLst>
                                </p:cTn>
                              </p:par>
                              <p:par>
                                <p:cTn id="84" presetID="0" presetClass="path" presetSubtype="0" accel="50000" decel="50000" fill="hold" grpId="1" nodeType="withEffect">
                                  <p:stCondLst>
                                    <p:cond delay="0"/>
                                  </p:stCondLst>
                                  <p:childTnLst>
                                    <p:animMotion origin="layout" path="M 0 0 L 0.11666 0.03329 " pathEditMode="relative" ptsTypes="AA">
                                      <p:cBhvr>
                                        <p:cTn id="85" dur="2000" fill="hold"/>
                                        <p:tgtEl>
                                          <p:spTgt spid="25654"/>
                                        </p:tgtEl>
                                        <p:attrNameLst>
                                          <p:attrName>ppt_x</p:attrName>
                                          <p:attrName>ppt_y</p:attrName>
                                        </p:attrNameLst>
                                      </p:cBhvr>
                                    </p:animMotion>
                                  </p:childTnLst>
                                </p:cTn>
                              </p:par>
                            </p:childTnLst>
                          </p:cTn>
                        </p:par>
                      </p:childTnLst>
                    </p:cTn>
                  </p:par>
                  <p:par>
                    <p:cTn id="86" fill="hold" nodeType="clickPar">
                      <p:stCondLst>
                        <p:cond delay="indefinite"/>
                      </p:stCondLst>
                      <p:childTnLst>
                        <p:par>
                          <p:cTn id="87" fill="hold" nodeType="withGroup">
                            <p:stCondLst>
                              <p:cond delay="0"/>
                            </p:stCondLst>
                            <p:childTnLst>
                              <p:par>
                                <p:cTn id="88" presetID="0" presetClass="path" presetSubtype="0" accel="50000" decel="50000" fill="hold" grpId="0" nodeType="clickEffect">
                                  <p:stCondLst>
                                    <p:cond delay="0"/>
                                  </p:stCondLst>
                                  <p:childTnLst>
                                    <p:animMotion origin="layout" path="M 3.33333E-6 0 L -0.13334 -0.06667 " pathEditMode="relative" rAng="0" ptsTypes="AA">
                                      <p:cBhvr>
                                        <p:cTn id="89" dur="2000" fill="hold"/>
                                        <p:tgtEl>
                                          <p:spTgt spid="25632"/>
                                        </p:tgtEl>
                                        <p:attrNameLst>
                                          <p:attrName>ppt_x</p:attrName>
                                          <p:attrName>ppt_y</p:attrName>
                                        </p:attrNameLst>
                                      </p:cBhvr>
                                      <p:rCtr x="-6667" y="-3333"/>
                                    </p:animMotion>
                                  </p:childTnLst>
                                </p:cTn>
                              </p:par>
                              <p:par>
                                <p:cTn id="90" presetID="0" presetClass="path" presetSubtype="0" accel="50000" decel="50000" fill="hold" grpId="0" nodeType="withEffect">
                                  <p:stCondLst>
                                    <p:cond delay="0"/>
                                  </p:stCondLst>
                                  <p:childTnLst>
                                    <p:animMotion origin="layout" path="M -3.33333E-6 -3.7037E-6 L -0.18333 -0.03773 " pathEditMode="relative" rAng="0" ptsTypes="AA">
                                      <p:cBhvr>
                                        <p:cTn id="91" dur="2000" fill="hold"/>
                                        <p:tgtEl>
                                          <p:spTgt spid="25633"/>
                                        </p:tgtEl>
                                        <p:attrNameLst>
                                          <p:attrName>ppt_x</p:attrName>
                                          <p:attrName>ppt_y</p:attrName>
                                        </p:attrNameLst>
                                      </p:cBhvr>
                                      <p:rCtr x="-9167" y="-1898"/>
                                    </p:animMotion>
                                  </p:childTnLst>
                                </p:cTn>
                              </p:par>
                            </p:childTnLst>
                          </p:cTn>
                        </p:par>
                      </p:childTnLst>
                    </p:cTn>
                  </p:par>
                  <p:par>
                    <p:cTn id="92" fill="hold" nodeType="clickPar">
                      <p:stCondLst>
                        <p:cond delay="indefinite"/>
                      </p:stCondLst>
                      <p:childTnLst>
                        <p:par>
                          <p:cTn id="93" fill="hold" nodeType="withGroup">
                            <p:stCondLst>
                              <p:cond delay="0"/>
                            </p:stCondLst>
                            <p:childTnLst>
                              <p:par>
                                <p:cTn id="94" presetID="0" presetClass="path" presetSubtype="0" accel="50000" decel="50000" fill="hold" grpId="0" nodeType="clickEffect">
                                  <p:stCondLst>
                                    <p:cond delay="0"/>
                                  </p:stCondLst>
                                  <p:childTnLst>
                                    <p:animMotion origin="layout" path="M -3.33333E-6 -2.59259E-6 L -0.14583 0.08449 " pathEditMode="relative" rAng="0" ptsTypes="AA">
                                      <p:cBhvr>
                                        <p:cTn id="95" dur="2000" fill="hold"/>
                                        <p:tgtEl>
                                          <p:spTgt spid="25629"/>
                                        </p:tgtEl>
                                        <p:attrNameLst>
                                          <p:attrName>ppt_x</p:attrName>
                                          <p:attrName>ppt_y</p:attrName>
                                        </p:attrNameLst>
                                      </p:cBhvr>
                                      <p:rCtr x="-7292" y="4213"/>
                                    </p:animMotion>
                                  </p:childTnLst>
                                </p:cTn>
                              </p:par>
                              <p:par>
                                <p:cTn id="96" presetID="0" presetClass="path" presetSubtype="0" accel="50000" decel="50000" fill="hold" grpId="0" nodeType="withEffect">
                                  <p:stCondLst>
                                    <p:cond delay="0"/>
                                  </p:stCondLst>
                                  <p:childTnLst>
                                    <p:animMotion origin="layout" path="M -3.33333E-6 -1.48148E-6 L -0.1375 0.06019 " pathEditMode="relative" rAng="0" ptsTypes="AA">
                                      <p:cBhvr>
                                        <p:cTn id="97" dur="2000" fill="hold"/>
                                        <p:tgtEl>
                                          <p:spTgt spid="25630"/>
                                        </p:tgtEl>
                                        <p:attrNameLst>
                                          <p:attrName>ppt_x</p:attrName>
                                          <p:attrName>ppt_y</p:attrName>
                                        </p:attrNameLst>
                                      </p:cBhvr>
                                      <p:rCtr x="-6875" y="3009"/>
                                    </p:animMotion>
                                  </p:childTnLst>
                                </p:cTn>
                              </p:par>
                            </p:childTnLst>
                          </p:cTn>
                        </p:par>
                      </p:childTnLst>
                    </p:cTn>
                  </p:par>
                  <p:par>
                    <p:cTn id="98" fill="hold" nodeType="clickPar">
                      <p:stCondLst>
                        <p:cond delay="indefinite"/>
                      </p:stCondLst>
                      <p:childTnLst>
                        <p:par>
                          <p:cTn id="99" fill="hold" nodeType="withGroup">
                            <p:stCondLst>
                              <p:cond delay="0"/>
                            </p:stCondLst>
                            <p:childTnLst>
                              <p:par>
                                <p:cTn id="100" presetID="0" presetClass="path" presetSubtype="0" accel="50000" decel="50000" fill="hold" grpId="0" nodeType="clickEffect">
                                  <p:stCondLst>
                                    <p:cond delay="0"/>
                                  </p:stCondLst>
                                  <p:childTnLst>
                                    <p:animMotion origin="layout" path="M -3.33333E-6 7.40741E-7 L 0.09584 -0.04884 " pathEditMode="relative" rAng="0" ptsTypes="AA">
                                      <p:cBhvr>
                                        <p:cTn id="101" dur="2000" fill="hold"/>
                                        <p:tgtEl>
                                          <p:spTgt spid="25635"/>
                                        </p:tgtEl>
                                        <p:attrNameLst>
                                          <p:attrName>ppt_x</p:attrName>
                                          <p:attrName>ppt_y</p:attrName>
                                        </p:attrNameLst>
                                      </p:cBhvr>
                                      <p:rCtr x="4792" y="-2454"/>
                                    </p:animMotion>
                                  </p:childTnLst>
                                </p:cTn>
                              </p:par>
                              <p:par>
                                <p:cTn id="102" presetID="0" presetClass="path" presetSubtype="0" accel="50000" decel="50000" fill="hold" grpId="0" nodeType="withEffect">
                                  <p:stCondLst>
                                    <p:cond delay="0"/>
                                  </p:stCondLst>
                                  <p:childTnLst>
                                    <p:animMotion origin="layout" path="M 0 -4.81481E-6 L 0.1125 -0.03773 " pathEditMode="relative" rAng="0" ptsTypes="AA">
                                      <p:cBhvr>
                                        <p:cTn id="103" dur="2000" fill="hold"/>
                                        <p:tgtEl>
                                          <p:spTgt spid="25634"/>
                                        </p:tgtEl>
                                        <p:attrNameLst>
                                          <p:attrName>ppt_x</p:attrName>
                                          <p:attrName>ppt_y</p:attrName>
                                        </p:attrNameLst>
                                      </p:cBhvr>
                                      <p:rCtr x="5625" y="-189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3" grpId="0"/>
      <p:bldP spid="25614" grpId="0"/>
      <p:bldP spid="25617" grpId="0"/>
      <p:bldP spid="25618" grpId="0"/>
      <p:bldP spid="25619" grpId="0"/>
      <p:bldP spid="25620" grpId="0"/>
      <p:bldP spid="25629" grpId="0"/>
      <p:bldP spid="25630" grpId="0"/>
      <p:bldP spid="25632" grpId="0"/>
      <p:bldP spid="25633" grpId="0"/>
      <p:bldP spid="25634" grpId="0"/>
      <p:bldP spid="25635" grpId="0"/>
      <p:bldP spid="25636" grpId="0" animBg="1"/>
      <p:bldP spid="25637" grpId="0" animBg="1"/>
      <p:bldP spid="25638" grpId="0" animBg="1"/>
      <p:bldP spid="25639" grpId="0" animBg="1"/>
      <p:bldP spid="25640" grpId="0" animBg="1"/>
      <p:bldP spid="25641" grpId="0" animBg="1"/>
      <p:bldP spid="25642" grpId="0" animBg="1"/>
      <p:bldP spid="25643" grpId="0" animBg="1"/>
      <p:bldP spid="25644" grpId="0" animBg="1"/>
      <p:bldP spid="25645" grpId="0" animBg="1"/>
      <p:bldP spid="25646" grpId="0" animBg="1"/>
      <p:bldP spid="25648" grpId="0" animBg="1"/>
      <p:bldP spid="25649" grpId="0" animBg="1"/>
      <p:bldP spid="25650" grpId="0" animBg="1"/>
      <p:bldP spid="25651" grpId="0" animBg="1"/>
      <p:bldP spid="25652" grpId="0"/>
      <p:bldP spid="25652" grpId="1"/>
      <p:bldP spid="25654" grpId="0"/>
      <p:bldP spid="25654" grpId="1"/>
      <p:bldP spid="2565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lnSpc>
                <a:spcPct val="80000"/>
              </a:lnSpc>
            </a:pPr>
            <a:r>
              <a:rPr lang="en-US" smtClean="0"/>
              <a:t>Complications of PN</a:t>
            </a:r>
            <a:br>
              <a:rPr lang="en-US" smtClean="0"/>
            </a:br>
            <a:r>
              <a:rPr lang="en-US" sz="3000" smtClean="0"/>
              <a:t>Metabolic complications</a:t>
            </a:r>
          </a:p>
        </p:txBody>
      </p:sp>
      <p:sp>
        <p:nvSpPr>
          <p:cNvPr id="78851" name="Rectangle 3"/>
          <p:cNvSpPr>
            <a:spLocks noGrp="1" noChangeArrowheads="1"/>
          </p:cNvSpPr>
          <p:nvPr>
            <p:ph idx="1"/>
          </p:nvPr>
        </p:nvSpPr>
        <p:spPr>
          <a:xfrm>
            <a:off x="76200" y="1417638"/>
            <a:ext cx="9372600" cy="5135562"/>
          </a:xfrm>
        </p:spPr>
        <p:txBody>
          <a:bodyPr/>
          <a:lstStyle/>
          <a:p>
            <a:pPr eaLnBrk="1" hangingPunct="1">
              <a:lnSpc>
                <a:spcPct val="90000"/>
              </a:lnSpc>
            </a:pPr>
            <a:r>
              <a:rPr lang="en-US" u="sng" smtClean="0"/>
              <a:t> Refeeding syndrome</a:t>
            </a:r>
          </a:p>
          <a:p>
            <a:pPr lvl="1" eaLnBrk="1" hangingPunct="1">
              <a:lnSpc>
                <a:spcPct val="90000"/>
              </a:lnSpc>
            </a:pPr>
            <a:r>
              <a:rPr lang="en-US" smtClean="0">
                <a:cs typeface="Arial" charset="0"/>
              </a:rPr>
              <a:t>Intracellular shift of electrolytes</a:t>
            </a:r>
          </a:p>
          <a:p>
            <a:pPr lvl="2" eaLnBrk="1" hangingPunct="1">
              <a:lnSpc>
                <a:spcPct val="90000"/>
              </a:lnSpc>
            </a:pPr>
            <a:r>
              <a:rPr lang="en-US" smtClean="0">
                <a:cs typeface="Arial" charset="0"/>
              </a:rPr>
              <a:t> </a:t>
            </a:r>
            <a:r>
              <a:rPr lang="en-US" b="1" smtClean="0">
                <a:cs typeface="Arial" charset="0"/>
              </a:rPr>
              <a:t>↓ PO</a:t>
            </a:r>
            <a:r>
              <a:rPr lang="en-US" b="1" baseline="-25000" smtClean="0">
                <a:cs typeface="Arial" charset="0"/>
              </a:rPr>
              <a:t>4</a:t>
            </a:r>
            <a:r>
              <a:rPr lang="en-US" b="1" baseline="30000" smtClean="0">
                <a:cs typeface="Arial" charset="0"/>
              </a:rPr>
              <a:t>-</a:t>
            </a:r>
            <a:r>
              <a:rPr lang="en-US" b="1" smtClean="0">
                <a:cs typeface="Arial" charset="0"/>
              </a:rPr>
              <a:t>, K</a:t>
            </a:r>
            <a:r>
              <a:rPr lang="en-US" b="1" baseline="30000" smtClean="0">
                <a:cs typeface="Arial" charset="0"/>
              </a:rPr>
              <a:t>+</a:t>
            </a:r>
            <a:r>
              <a:rPr lang="en-US" b="1" smtClean="0">
                <a:cs typeface="Arial" charset="0"/>
              </a:rPr>
              <a:t>, Mg</a:t>
            </a:r>
            <a:r>
              <a:rPr lang="en-US" b="1" baseline="30000" smtClean="0">
                <a:cs typeface="Arial" charset="0"/>
              </a:rPr>
              <a:t>++</a:t>
            </a:r>
          </a:p>
          <a:p>
            <a:pPr lvl="1" eaLnBrk="1" hangingPunct="1">
              <a:lnSpc>
                <a:spcPct val="90000"/>
              </a:lnSpc>
              <a:spcBef>
                <a:spcPct val="40000"/>
              </a:spcBef>
            </a:pPr>
            <a:r>
              <a:rPr lang="en-US" smtClean="0">
                <a:cs typeface="Arial" charset="0"/>
              </a:rPr>
              <a:t>Complications</a:t>
            </a:r>
          </a:p>
          <a:p>
            <a:pPr lvl="2" eaLnBrk="1" hangingPunct="1">
              <a:lnSpc>
                <a:spcPct val="90000"/>
              </a:lnSpc>
            </a:pPr>
            <a:r>
              <a:rPr lang="en-US" smtClean="0">
                <a:cs typeface="Arial" charset="0"/>
              </a:rPr>
              <a:t>Neurologic (weakness, seizure, parasthesia, ataxia)</a:t>
            </a:r>
          </a:p>
          <a:p>
            <a:pPr lvl="2" eaLnBrk="1" hangingPunct="1">
              <a:lnSpc>
                <a:spcPct val="90000"/>
              </a:lnSpc>
            </a:pPr>
            <a:r>
              <a:rPr lang="en-US" smtClean="0">
                <a:cs typeface="Arial" charset="0"/>
              </a:rPr>
              <a:t>Muscular (weakness, myalgia)</a:t>
            </a:r>
          </a:p>
          <a:p>
            <a:pPr lvl="2" eaLnBrk="1" hangingPunct="1">
              <a:lnSpc>
                <a:spcPct val="90000"/>
              </a:lnSpc>
            </a:pPr>
            <a:r>
              <a:rPr lang="en-US" smtClean="0">
                <a:cs typeface="Arial" charset="0"/>
              </a:rPr>
              <a:t>Cardiac (arrrhythmia, ↓ cardiac contractility, ↑/↓ volume)</a:t>
            </a:r>
          </a:p>
          <a:p>
            <a:pPr lvl="2" eaLnBrk="1" hangingPunct="1">
              <a:lnSpc>
                <a:spcPct val="90000"/>
              </a:lnSpc>
            </a:pPr>
            <a:r>
              <a:rPr lang="en-US" smtClean="0">
                <a:cs typeface="Arial" charset="0"/>
              </a:rPr>
              <a:t>Altered mental status</a:t>
            </a:r>
          </a:p>
          <a:p>
            <a:pPr lvl="1" eaLnBrk="1" hangingPunct="1">
              <a:lnSpc>
                <a:spcPct val="90000"/>
              </a:lnSpc>
              <a:spcBef>
                <a:spcPct val="40000"/>
              </a:spcBef>
            </a:pPr>
            <a:r>
              <a:rPr lang="en-US" smtClean="0">
                <a:cs typeface="Arial" charset="0"/>
              </a:rPr>
              <a:t>Treatment/Prevention</a:t>
            </a:r>
          </a:p>
          <a:p>
            <a:pPr lvl="2" eaLnBrk="1" hangingPunct="1">
              <a:lnSpc>
                <a:spcPct val="90000"/>
              </a:lnSpc>
            </a:pPr>
            <a:r>
              <a:rPr lang="en-US" smtClean="0">
                <a:cs typeface="Arial" charset="0"/>
              </a:rPr>
              <a:t>Slowly introduce dextrose</a:t>
            </a:r>
          </a:p>
          <a:p>
            <a:pPr lvl="2" eaLnBrk="1" hangingPunct="1">
              <a:lnSpc>
                <a:spcPct val="90000"/>
              </a:lnSpc>
            </a:pPr>
            <a:r>
              <a:rPr lang="en-US" smtClean="0">
                <a:cs typeface="Arial" charset="0"/>
              </a:rPr>
              <a:t>Replete electrolytes prior to nutritional support</a:t>
            </a:r>
          </a:p>
        </p:txBody>
      </p:sp>
      <p:sp>
        <p:nvSpPr>
          <p:cNvPr id="5" name="Footer Placeholder 4"/>
          <p:cNvSpPr>
            <a:spLocks noGrp="1"/>
          </p:cNvSpPr>
          <p:nvPr>
            <p:ph type="ftr" sz="quarter" idx="11"/>
          </p:nvPr>
        </p:nvSpPr>
        <p:spPr/>
        <p:txBody>
          <a:bodyPr/>
          <a:lstStyle/>
          <a:p>
            <a:r>
              <a:rPr lang="en-US" smtClean="0"/>
              <a:t>Lawrence Carey, PharmD - TUSP 2014</a:t>
            </a:r>
            <a:endParaRPr lang="en-US"/>
          </a:p>
        </p:txBody>
      </p:sp>
      <p:sp>
        <p:nvSpPr>
          <p:cNvPr id="78852" name="Text Box 5"/>
          <p:cNvSpPr txBox="1">
            <a:spLocks noChangeArrowheads="1"/>
          </p:cNvSpPr>
          <p:nvPr/>
        </p:nvSpPr>
        <p:spPr bwMode="auto">
          <a:xfrm>
            <a:off x="228600" y="6597650"/>
            <a:ext cx="891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lnSpc>
                <a:spcPct val="80000"/>
              </a:lnSpc>
              <a:spcBef>
                <a:spcPct val="50000"/>
              </a:spcBef>
            </a:pPr>
            <a:r>
              <a:rPr lang="en-US" sz="1000">
                <a:solidFill>
                  <a:schemeClr val="bg1"/>
                </a:solidFill>
              </a:rPr>
              <a:t>A.S.P.E.N Board of Directors and the Clinical Guideline Task Force. Guidelines for the use of parenteral and enteral nutrition in adult and pediatric patients. </a:t>
            </a:r>
            <a:r>
              <a:rPr lang="en-US" sz="1000" i="1">
                <a:solidFill>
                  <a:schemeClr val="bg1"/>
                </a:solidFill>
              </a:rPr>
              <a:t>JPEN</a:t>
            </a:r>
            <a:r>
              <a:rPr lang="en-US" sz="1000">
                <a:solidFill>
                  <a:schemeClr val="bg1"/>
                </a:solidFill>
              </a:rPr>
              <a:t> 2002;26:9SA-12SA.</a:t>
            </a:r>
          </a:p>
        </p:txBody>
      </p:sp>
      <p:sp>
        <p:nvSpPr>
          <p:cNvPr id="6" name="Slide Number Placeholder 5"/>
          <p:cNvSpPr>
            <a:spLocks noGrp="1"/>
          </p:cNvSpPr>
          <p:nvPr>
            <p:ph type="sldNum" sz="quarter" idx="12"/>
          </p:nvPr>
        </p:nvSpPr>
        <p:spPr/>
        <p:txBody>
          <a:bodyPr/>
          <a:lstStyle/>
          <a:p>
            <a:fld id="{071E6EE5-27B8-4630-8F7E-7016F5226738}" type="slidenum">
              <a:rPr lang="en-US" smtClean="0"/>
              <a:pPr/>
              <a:t>78</a:t>
            </a:fld>
            <a:endParaRPr lang="en-US"/>
          </a:p>
        </p:txBody>
      </p:sp>
    </p:spTree>
    <p:extLst>
      <p:ext uri="{BB962C8B-B14F-4D97-AF65-F5344CB8AC3E}">
        <p14:creationId xmlns:p14="http://schemas.microsoft.com/office/powerpoint/2010/main" val="487896976"/>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smtClean="0"/>
              <a:t>Complications of PN</a:t>
            </a:r>
          </a:p>
        </p:txBody>
      </p:sp>
      <p:sp>
        <p:nvSpPr>
          <p:cNvPr id="79875" name="Rectangle 3"/>
          <p:cNvSpPr>
            <a:spLocks noGrp="1" noChangeArrowheads="1"/>
          </p:cNvSpPr>
          <p:nvPr>
            <p:ph idx="1"/>
          </p:nvPr>
        </p:nvSpPr>
        <p:spPr>
          <a:xfrm>
            <a:off x="304800" y="1417638"/>
            <a:ext cx="8839200" cy="3687762"/>
          </a:xfrm>
        </p:spPr>
        <p:txBody>
          <a:bodyPr/>
          <a:lstStyle/>
          <a:p>
            <a:pPr eaLnBrk="1" hangingPunct="1">
              <a:lnSpc>
                <a:spcPct val="90000"/>
              </a:lnSpc>
            </a:pPr>
            <a:r>
              <a:rPr lang="en-US" sz="2800" smtClean="0"/>
              <a:t> </a:t>
            </a:r>
            <a:r>
              <a:rPr lang="en-US" sz="3000" u="sng" smtClean="0"/>
              <a:t>Hypertriglyceridemia</a:t>
            </a:r>
          </a:p>
          <a:p>
            <a:pPr lvl="1" eaLnBrk="1" hangingPunct="1">
              <a:lnSpc>
                <a:spcPct val="90000"/>
              </a:lnSpc>
            </a:pPr>
            <a:r>
              <a:rPr lang="en-US" sz="2600" smtClean="0"/>
              <a:t>Secondary to lipid infusions</a:t>
            </a:r>
          </a:p>
          <a:p>
            <a:pPr lvl="1" eaLnBrk="1" hangingPunct="1">
              <a:lnSpc>
                <a:spcPct val="90000"/>
              </a:lnSpc>
            </a:pPr>
            <a:r>
              <a:rPr lang="en-US" sz="2600" smtClean="0"/>
              <a:t>Pancreatitis = major concern</a:t>
            </a:r>
          </a:p>
          <a:p>
            <a:pPr lvl="1" eaLnBrk="1" hangingPunct="1">
              <a:lnSpc>
                <a:spcPct val="90000"/>
              </a:lnSpc>
            </a:pPr>
            <a:r>
              <a:rPr lang="en-US" sz="2600" smtClean="0"/>
              <a:t>Monitor: Triglycerides</a:t>
            </a:r>
          </a:p>
          <a:p>
            <a:pPr lvl="2" eaLnBrk="1" hangingPunct="1">
              <a:lnSpc>
                <a:spcPct val="90000"/>
              </a:lnSpc>
            </a:pPr>
            <a:r>
              <a:rPr lang="en-US" smtClean="0"/>
              <a:t>Concern with Triglycerides &gt; 400</a:t>
            </a:r>
          </a:p>
          <a:p>
            <a:pPr lvl="1" eaLnBrk="1" hangingPunct="1">
              <a:lnSpc>
                <a:spcPct val="90000"/>
              </a:lnSpc>
            </a:pPr>
            <a:r>
              <a:rPr lang="en-US" sz="2600" smtClean="0"/>
              <a:t>Treatment</a:t>
            </a:r>
          </a:p>
          <a:p>
            <a:pPr lvl="2" eaLnBrk="1" hangingPunct="1">
              <a:lnSpc>
                <a:spcPct val="90000"/>
              </a:lnSpc>
            </a:pPr>
            <a:r>
              <a:rPr lang="en-US" smtClean="0"/>
              <a:t>Administer lipids BIW-TIW</a:t>
            </a:r>
          </a:p>
        </p:txBody>
      </p:sp>
      <p:sp>
        <p:nvSpPr>
          <p:cNvPr id="4" name="Footer Placeholder 3"/>
          <p:cNvSpPr>
            <a:spLocks noGrp="1"/>
          </p:cNvSpPr>
          <p:nvPr>
            <p:ph type="ftr" sz="quarter" idx="11"/>
          </p:nvPr>
        </p:nvSpPr>
        <p:spPr/>
        <p:txBody>
          <a:bodyPr/>
          <a:lstStyle/>
          <a:p>
            <a:r>
              <a:rPr lang="en-US" smtClean="0"/>
              <a:t>Lawrence Carey, PharmD - TUSP 2014</a:t>
            </a:r>
            <a:endParaRPr lang="en-US"/>
          </a:p>
        </p:txBody>
      </p:sp>
      <p:sp>
        <p:nvSpPr>
          <p:cNvPr id="5" name="Slide Number Placeholder 4"/>
          <p:cNvSpPr>
            <a:spLocks noGrp="1"/>
          </p:cNvSpPr>
          <p:nvPr>
            <p:ph type="sldNum" sz="quarter" idx="12"/>
          </p:nvPr>
        </p:nvSpPr>
        <p:spPr/>
        <p:txBody>
          <a:bodyPr/>
          <a:lstStyle/>
          <a:p>
            <a:fld id="{071E6EE5-27B8-4630-8F7E-7016F5226738}" type="slidenum">
              <a:rPr lang="en-US" smtClean="0"/>
              <a:pPr/>
              <a:t>79</a:t>
            </a:fld>
            <a:endParaRPr lang="en-US"/>
          </a:p>
        </p:txBody>
      </p:sp>
    </p:spTree>
    <p:extLst>
      <p:ext uri="{BB962C8B-B14F-4D97-AF65-F5344CB8AC3E}">
        <p14:creationId xmlns:p14="http://schemas.microsoft.com/office/powerpoint/2010/main" val="370659885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Micronutrients</a:t>
            </a:r>
            <a:endParaRPr lang="en-US" dirty="0">
              <a:solidFill>
                <a:srgbClr val="FFFF00"/>
              </a:solidFill>
            </a:endParaRPr>
          </a:p>
        </p:txBody>
      </p:sp>
      <p:sp>
        <p:nvSpPr>
          <p:cNvPr id="3" name="Content Placeholder 2"/>
          <p:cNvSpPr>
            <a:spLocks noGrp="1"/>
          </p:cNvSpPr>
          <p:nvPr>
            <p:ph idx="1"/>
          </p:nvPr>
        </p:nvSpPr>
        <p:spPr/>
        <p:txBody>
          <a:bodyPr>
            <a:normAutofit lnSpcReduction="10000"/>
          </a:bodyPr>
          <a:lstStyle/>
          <a:p>
            <a:r>
              <a:rPr lang="en-US" dirty="0" smtClean="0"/>
              <a:t>Electrolytes</a:t>
            </a:r>
          </a:p>
          <a:p>
            <a:pPr lvl="1"/>
            <a:r>
              <a:rPr lang="en-US" dirty="0" smtClean="0"/>
              <a:t>Sodium, potassium, calcium, magnesium, phosphate, chloride, acetate</a:t>
            </a:r>
          </a:p>
          <a:p>
            <a:r>
              <a:rPr lang="en-US" dirty="0" smtClean="0"/>
              <a:t>Vitamins</a:t>
            </a:r>
          </a:p>
          <a:p>
            <a:pPr lvl="1"/>
            <a:r>
              <a:rPr lang="en-US" dirty="0" smtClean="0"/>
              <a:t>Given as MVI</a:t>
            </a:r>
          </a:p>
          <a:p>
            <a:pPr lvl="1"/>
            <a:r>
              <a:rPr lang="en-US" dirty="0" smtClean="0"/>
              <a:t>A, D, E, K; B vitamins, C, folic acid</a:t>
            </a:r>
          </a:p>
          <a:p>
            <a:r>
              <a:rPr lang="en-US" dirty="0" smtClean="0"/>
              <a:t>Minerals</a:t>
            </a:r>
          </a:p>
          <a:p>
            <a:pPr lvl="1"/>
            <a:r>
              <a:rPr lang="en-US" dirty="0" smtClean="0"/>
              <a:t>Given as MTE products</a:t>
            </a:r>
          </a:p>
          <a:p>
            <a:pPr lvl="1"/>
            <a:r>
              <a:rPr lang="en-US" dirty="0" smtClean="0"/>
              <a:t>Copper, zinc, chromium</a:t>
            </a:r>
            <a:endParaRPr lang="en-US" dirty="0"/>
          </a:p>
        </p:txBody>
      </p:sp>
      <p:sp>
        <p:nvSpPr>
          <p:cNvPr id="6" name="Footer Placeholder 5"/>
          <p:cNvSpPr>
            <a:spLocks noGrp="1"/>
          </p:cNvSpPr>
          <p:nvPr>
            <p:ph type="ftr" sz="quarter" idx="11"/>
          </p:nvPr>
        </p:nvSpPr>
        <p:spPr/>
        <p:txBody>
          <a:bodyPr/>
          <a:lstStyle/>
          <a:p>
            <a:r>
              <a:rPr lang="en-US" smtClean="0"/>
              <a:t>Lawrence Carey, PharmD - TUSP 2014</a:t>
            </a:r>
            <a:endParaRPr lang="en-US"/>
          </a:p>
        </p:txBody>
      </p:sp>
      <p:sp>
        <p:nvSpPr>
          <p:cNvPr id="5" name="Slide Number Placeholder 4"/>
          <p:cNvSpPr>
            <a:spLocks noGrp="1"/>
          </p:cNvSpPr>
          <p:nvPr>
            <p:ph type="sldNum" sz="quarter" idx="12"/>
          </p:nvPr>
        </p:nvSpPr>
        <p:spPr/>
        <p:txBody>
          <a:bodyPr/>
          <a:lstStyle/>
          <a:p>
            <a:fld id="{071E6EE5-27B8-4630-8F7E-7016F5226738}" type="slidenum">
              <a:rPr lang="en-US" smtClean="0"/>
              <a:pPr/>
              <a:t>8</a:t>
            </a:fld>
            <a:endParaRPr lang="en-US"/>
          </a:p>
        </p:txBody>
      </p:sp>
    </p:spTree>
    <p:extLst>
      <p:ext uri="{BB962C8B-B14F-4D97-AF65-F5344CB8AC3E}">
        <p14:creationId xmlns:p14="http://schemas.microsoft.com/office/powerpoint/2010/main" val="1420545195"/>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smtClean="0"/>
              <a:t>Complications of PN</a:t>
            </a:r>
          </a:p>
        </p:txBody>
      </p:sp>
      <p:sp>
        <p:nvSpPr>
          <p:cNvPr id="80899" name="Rectangle 3"/>
          <p:cNvSpPr>
            <a:spLocks noGrp="1" noChangeArrowheads="1"/>
          </p:cNvSpPr>
          <p:nvPr>
            <p:ph idx="1"/>
          </p:nvPr>
        </p:nvSpPr>
        <p:spPr>
          <a:xfrm>
            <a:off x="304800" y="1295400"/>
            <a:ext cx="8382000" cy="5181600"/>
          </a:xfrm>
        </p:spPr>
        <p:txBody>
          <a:bodyPr/>
          <a:lstStyle/>
          <a:p>
            <a:pPr eaLnBrk="1" hangingPunct="1">
              <a:lnSpc>
                <a:spcPct val="90000"/>
              </a:lnSpc>
              <a:spcBef>
                <a:spcPct val="30000"/>
              </a:spcBef>
            </a:pPr>
            <a:r>
              <a:rPr lang="en-US" smtClean="0"/>
              <a:t>Hepatic dysfunction</a:t>
            </a:r>
          </a:p>
          <a:p>
            <a:pPr lvl="1" eaLnBrk="1" hangingPunct="1">
              <a:lnSpc>
                <a:spcPct val="90000"/>
              </a:lnSpc>
              <a:spcBef>
                <a:spcPct val="30000"/>
              </a:spcBef>
            </a:pPr>
            <a:r>
              <a:rPr lang="en-US" smtClean="0"/>
              <a:t>Steatosis (fatty liver), cholestasis</a:t>
            </a:r>
          </a:p>
          <a:p>
            <a:pPr lvl="1" eaLnBrk="1" hangingPunct="1">
              <a:lnSpc>
                <a:spcPct val="90000"/>
              </a:lnSpc>
              <a:spcBef>
                <a:spcPct val="40000"/>
              </a:spcBef>
            </a:pPr>
            <a:r>
              <a:rPr lang="en-US" smtClean="0"/>
              <a:t>Relatively common after 2-3 weeks of PN</a:t>
            </a:r>
          </a:p>
          <a:p>
            <a:pPr lvl="2" eaLnBrk="1" hangingPunct="1">
              <a:lnSpc>
                <a:spcPct val="90000"/>
              </a:lnSpc>
              <a:spcBef>
                <a:spcPct val="30000"/>
              </a:spcBef>
            </a:pPr>
            <a:r>
              <a:rPr lang="en-US" smtClean="0"/>
              <a:t>Mildly elevated AST/ALT</a:t>
            </a:r>
          </a:p>
          <a:p>
            <a:pPr lvl="2" eaLnBrk="1" hangingPunct="1">
              <a:lnSpc>
                <a:spcPct val="90000"/>
              </a:lnSpc>
              <a:spcBef>
                <a:spcPct val="30000"/>
              </a:spcBef>
            </a:pPr>
            <a:r>
              <a:rPr lang="en-US" smtClean="0"/>
              <a:t>Rarely progresses to hepatic failure (cholestasis)</a:t>
            </a:r>
          </a:p>
          <a:p>
            <a:pPr lvl="1" eaLnBrk="1" hangingPunct="1">
              <a:lnSpc>
                <a:spcPct val="90000"/>
              </a:lnSpc>
              <a:spcBef>
                <a:spcPct val="40000"/>
              </a:spcBef>
            </a:pPr>
            <a:r>
              <a:rPr lang="en-US" smtClean="0"/>
              <a:t>Overfeeding with dextrose &amp;/or lipids</a:t>
            </a:r>
          </a:p>
          <a:p>
            <a:pPr lvl="1" eaLnBrk="1" hangingPunct="1">
              <a:lnSpc>
                <a:spcPct val="90000"/>
              </a:lnSpc>
              <a:spcBef>
                <a:spcPct val="40000"/>
              </a:spcBef>
            </a:pPr>
            <a:r>
              <a:rPr lang="en-US" smtClean="0"/>
              <a:t>Monitor: __________________</a:t>
            </a:r>
          </a:p>
          <a:p>
            <a:pPr lvl="1" eaLnBrk="1" hangingPunct="1">
              <a:lnSpc>
                <a:spcPct val="90000"/>
              </a:lnSpc>
              <a:spcBef>
                <a:spcPct val="40000"/>
              </a:spcBef>
            </a:pPr>
            <a:r>
              <a:rPr lang="en-US" smtClean="0"/>
              <a:t>Treatment: </a:t>
            </a:r>
          </a:p>
          <a:p>
            <a:pPr lvl="2" eaLnBrk="1" hangingPunct="1">
              <a:lnSpc>
                <a:spcPct val="90000"/>
              </a:lnSpc>
              <a:spcBef>
                <a:spcPct val="30000"/>
              </a:spcBef>
            </a:pPr>
            <a:r>
              <a:rPr lang="en-US" smtClean="0"/>
              <a:t>Decrease dextrose &amp;/or fat content</a:t>
            </a:r>
          </a:p>
          <a:p>
            <a:pPr lvl="2" eaLnBrk="1" hangingPunct="1">
              <a:lnSpc>
                <a:spcPct val="90000"/>
              </a:lnSpc>
              <a:spcBef>
                <a:spcPct val="30000"/>
              </a:spcBef>
            </a:pPr>
            <a:r>
              <a:rPr lang="en-US" smtClean="0"/>
              <a:t>Continuous monitoring</a:t>
            </a:r>
          </a:p>
        </p:txBody>
      </p:sp>
      <p:sp>
        <p:nvSpPr>
          <p:cNvPr id="6" name="Footer Placeholder 5"/>
          <p:cNvSpPr>
            <a:spLocks noGrp="1"/>
          </p:cNvSpPr>
          <p:nvPr>
            <p:ph type="ftr" sz="quarter" idx="11"/>
          </p:nvPr>
        </p:nvSpPr>
        <p:spPr/>
        <p:txBody>
          <a:bodyPr/>
          <a:lstStyle/>
          <a:p>
            <a:r>
              <a:rPr lang="en-US" smtClean="0"/>
              <a:t>Lawrence Carey, PharmD - TUSP 2014</a:t>
            </a:r>
            <a:endParaRPr lang="en-US"/>
          </a:p>
        </p:txBody>
      </p:sp>
      <p:sp>
        <p:nvSpPr>
          <p:cNvPr id="80900" name="Text Box 4"/>
          <p:cNvSpPr txBox="1">
            <a:spLocks noChangeArrowheads="1"/>
          </p:cNvSpPr>
          <p:nvPr/>
        </p:nvSpPr>
        <p:spPr bwMode="auto">
          <a:xfrm>
            <a:off x="228600" y="6597650"/>
            <a:ext cx="891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lnSpc>
                <a:spcPct val="80000"/>
              </a:lnSpc>
              <a:spcBef>
                <a:spcPct val="50000"/>
              </a:spcBef>
            </a:pPr>
            <a:r>
              <a:rPr lang="en-US" sz="1000">
                <a:solidFill>
                  <a:schemeClr val="bg1"/>
                </a:solidFill>
              </a:rPr>
              <a:t>A.S.P.E.N Board of Directors and the Clinical Guideline Task Force. Guidelines for the use of parenteral and enteral nutrition in adult and pediatric patients. </a:t>
            </a:r>
            <a:r>
              <a:rPr lang="en-US" sz="1000" i="1">
                <a:solidFill>
                  <a:schemeClr val="bg1"/>
                </a:solidFill>
              </a:rPr>
              <a:t>JPEN</a:t>
            </a:r>
            <a:r>
              <a:rPr lang="en-US" sz="1000">
                <a:solidFill>
                  <a:schemeClr val="bg1"/>
                </a:solidFill>
              </a:rPr>
              <a:t> 2002;26:9SA-12SA.</a:t>
            </a:r>
          </a:p>
        </p:txBody>
      </p:sp>
      <p:sp>
        <p:nvSpPr>
          <p:cNvPr id="5" name="TextBox 4"/>
          <p:cNvSpPr txBox="1">
            <a:spLocks noChangeArrowheads="1"/>
          </p:cNvSpPr>
          <p:nvPr/>
        </p:nvSpPr>
        <p:spPr bwMode="auto">
          <a:xfrm>
            <a:off x="2590800" y="4343400"/>
            <a:ext cx="6553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800" dirty="0">
                <a:solidFill>
                  <a:srgbClr val="FFFF00"/>
                </a:solidFill>
              </a:rPr>
              <a:t>AST/</a:t>
            </a:r>
            <a:r>
              <a:rPr lang="en-US" sz="2800" dirty="0" smtClean="0">
                <a:solidFill>
                  <a:srgbClr val="FFFF00"/>
                </a:solidFill>
              </a:rPr>
              <a:t>ALT (acut</a:t>
            </a:r>
            <a:r>
              <a:rPr lang="en-US" sz="2800" dirty="0" smtClean="0">
                <a:solidFill>
                  <a:srgbClr val="FFFF00"/>
                </a:solidFill>
              </a:rPr>
              <a:t>e)</a:t>
            </a:r>
            <a:r>
              <a:rPr lang="en-US" sz="2800" dirty="0" smtClean="0">
                <a:solidFill>
                  <a:srgbClr val="FFFF00"/>
                </a:solidFill>
              </a:rPr>
              <a:t>, TB (chronic), </a:t>
            </a:r>
            <a:r>
              <a:rPr lang="en-US" sz="2800" dirty="0">
                <a:solidFill>
                  <a:srgbClr val="FFFF00"/>
                </a:solidFill>
              </a:rPr>
              <a:t>ALP</a:t>
            </a:r>
          </a:p>
        </p:txBody>
      </p:sp>
      <p:sp>
        <p:nvSpPr>
          <p:cNvPr id="7" name="Slide Number Placeholder 6"/>
          <p:cNvSpPr>
            <a:spLocks noGrp="1"/>
          </p:cNvSpPr>
          <p:nvPr>
            <p:ph type="sldNum" sz="quarter" idx="12"/>
          </p:nvPr>
        </p:nvSpPr>
        <p:spPr/>
        <p:txBody>
          <a:bodyPr/>
          <a:lstStyle/>
          <a:p>
            <a:fld id="{071E6EE5-27B8-4630-8F7E-7016F5226738}" type="slidenum">
              <a:rPr lang="en-US" smtClean="0"/>
              <a:pPr/>
              <a:t>80</a:t>
            </a:fld>
            <a:endParaRPr lang="en-US"/>
          </a:p>
        </p:txBody>
      </p:sp>
    </p:spTree>
    <p:extLst>
      <p:ext uri="{BB962C8B-B14F-4D97-AF65-F5344CB8AC3E}">
        <p14:creationId xmlns:p14="http://schemas.microsoft.com/office/powerpoint/2010/main" val="7695403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smtClean="0"/>
              <a:t>Complications of PN</a:t>
            </a:r>
          </a:p>
        </p:txBody>
      </p:sp>
      <p:sp>
        <p:nvSpPr>
          <p:cNvPr id="82947" name="Rectangle 3"/>
          <p:cNvSpPr>
            <a:spLocks noGrp="1" noChangeArrowheads="1"/>
          </p:cNvSpPr>
          <p:nvPr>
            <p:ph idx="1"/>
          </p:nvPr>
        </p:nvSpPr>
        <p:spPr>
          <a:xfrm>
            <a:off x="304800" y="1219200"/>
            <a:ext cx="8382000" cy="5105400"/>
          </a:xfrm>
        </p:spPr>
        <p:txBody>
          <a:bodyPr>
            <a:normAutofit lnSpcReduction="10000"/>
          </a:bodyPr>
          <a:lstStyle/>
          <a:p>
            <a:r>
              <a:rPr lang="en-US" dirty="0" smtClean="0"/>
              <a:t>Drug/Nutrient/Electrolyte Compatibility</a:t>
            </a:r>
          </a:p>
          <a:p>
            <a:r>
              <a:rPr lang="en-US" u="sng" dirty="0" smtClean="0"/>
              <a:t>Biggest Risk</a:t>
            </a:r>
            <a:r>
              <a:rPr lang="en-US" dirty="0" smtClean="0"/>
              <a:t>: Calcium and Phosphorus</a:t>
            </a:r>
          </a:p>
          <a:p>
            <a:pPr lvl="1"/>
            <a:r>
              <a:rPr lang="en-US" dirty="0" smtClean="0"/>
              <a:t>May form an insoluble precipitate </a:t>
            </a:r>
            <a:r>
              <a:rPr lang="en-US" b="1" dirty="0" smtClean="0"/>
              <a:t>which can be life-threatening</a:t>
            </a:r>
            <a:r>
              <a:rPr lang="en-US" dirty="0" smtClean="0"/>
              <a:t>;  to avoid precipitate formation</a:t>
            </a:r>
          </a:p>
          <a:p>
            <a:pPr lvl="2"/>
            <a:r>
              <a:rPr lang="en-US" dirty="0" smtClean="0"/>
              <a:t>Keep calcium final concentrations less than 6 mEq/L and phosphate less than 30 </a:t>
            </a:r>
            <a:r>
              <a:rPr lang="en-US" dirty="0" err="1" smtClean="0"/>
              <a:t>mM</a:t>
            </a:r>
            <a:r>
              <a:rPr lang="en-US" dirty="0" smtClean="0"/>
              <a:t>/L </a:t>
            </a:r>
          </a:p>
          <a:p>
            <a:pPr lvl="2"/>
            <a:r>
              <a:rPr lang="en-US" dirty="0" smtClean="0"/>
              <a:t>Use calcium gluconate NOT calcium chloride</a:t>
            </a:r>
          </a:p>
          <a:p>
            <a:pPr lvl="2"/>
            <a:r>
              <a:rPr lang="en-US" dirty="0" smtClean="0"/>
              <a:t>Final concentrations of AAs should be 2.5% </a:t>
            </a:r>
            <a:r>
              <a:rPr lang="en-US" dirty="0" smtClean="0"/>
              <a:t>-10%</a:t>
            </a:r>
            <a:endParaRPr lang="en-US" dirty="0" smtClean="0"/>
          </a:p>
          <a:p>
            <a:pPr lvl="2"/>
            <a:r>
              <a:rPr lang="en-US" dirty="0" smtClean="0"/>
              <a:t>Keep refrigerated and use within 24 hours</a:t>
            </a:r>
          </a:p>
          <a:p>
            <a:pPr lvl="2"/>
            <a:r>
              <a:rPr lang="en-US" b="1" dirty="0" smtClean="0">
                <a:effectLst>
                  <a:outerShdw blurRad="38100" dist="38100" dir="2700000" algn="tl">
                    <a:srgbClr val="000000">
                      <a:alpha val="43137"/>
                    </a:srgbClr>
                  </a:outerShdw>
                </a:effectLst>
              </a:rPr>
              <a:t>PO4 in first, mix others, </a:t>
            </a:r>
            <a:r>
              <a:rPr lang="en-US" b="1" dirty="0" err="1" smtClean="0">
                <a:effectLst>
                  <a:outerShdw blurRad="38100" dist="38100" dir="2700000" algn="tl">
                    <a:srgbClr val="000000">
                      <a:alpha val="43137"/>
                    </a:srgbClr>
                  </a:outerShdw>
                </a:effectLst>
              </a:rPr>
              <a:t>Ca</a:t>
            </a:r>
            <a:r>
              <a:rPr lang="en-US" b="1" dirty="0" smtClean="0">
                <a:effectLst>
                  <a:outerShdw blurRad="38100" dist="38100" dir="2700000" algn="tl">
                    <a:srgbClr val="000000">
                      <a:alpha val="43137"/>
                    </a:srgbClr>
                  </a:outerShdw>
                </a:effectLst>
              </a:rPr>
              <a:t> last; </a:t>
            </a:r>
            <a:r>
              <a:rPr lang="en-US" dirty="0" smtClean="0"/>
              <a:t>LIMIT MED ADDITIVES</a:t>
            </a:r>
          </a:p>
          <a:p>
            <a:pPr lvl="2"/>
            <a:r>
              <a:rPr lang="en-US" dirty="0" smtClean="0"/>
              <a:t>Use a 1.2 micron filter when administering</a:t>
            </a:r>
          </a:p>
          <a:p>
            <a:pPr lvl="2"/>
            <a:r>
              <a:rPr lang="en-US" dirty="0" smtClean="0"/>
              <a:t>INSPECT FINAL FORMULA</a:t>
            </a:r>
          </a:p>
          <a:p>
            <a:pPr lvl="2"/>
            <a:endParaRPr lang="en-US" dirty="0" smtClean="0"/>
          </a:p>
        </p:txBody>
      </p:sp>
      <p:sp>
        <p:nvSpPr>
          <p:cNvPr id="5" name="Footer Placeholder 4"/>
          <p:cNvSpPr>
            <a:spLocks noGrp="1"/>
          </p:cNvSpPr>
          <p:nvPr>
            <p:ph type="ftr" sz="quarter" idx="11"/>
          </p:nvPr>
        </p:nvSpPr>
        <p:spPr/>
        <p:txBody>
          <a:bodyPr/>
          <a:lstStyle/>
          <a:p>
            <a:r>
              <a:rPr lang="en-US" smtClean="0"/>
              <a:t>Lawrence Carey, PharmD - TUSP 2014</a:t>
            </a:r>
            <a:endParaRPr lang="en-US"/>
          </a:p>
        </p:txBody>
      </p:sp>
      <p:sp>
        <p:nvSpPr>
          <p:cNvPr id="63495" name="Rectangle 7"/>
          <p:cNvSpPr>
            <a:spLocks noChangeArrowheads="1"/>
          </p:cNvSpPr>
          <p:nvPr/>
        </p:nvSpPr>
        <p:spPr bwMode="auto">
          <a:xfrm>
            <a:off x="457200" y="3810000"/>
            <a:ext cx="8382000" cy="262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0" lvl="2" indent="-228600" eaLnBrk="0" hangingPunct="0">
              <a:spcBef>
                <a:spcPct val="20000"/>
              </a:spcBef>
              <a:buFont typeface="Wingdings" pitchFamily="2" charset="2"/>
              <a:buChar char="Ø"/>
            </a:pPr>
            <a:endParaRPr lang="en-US" sz="2400" dirty="0">
              <a:solidFill>
                <a:schemeClr val="bg1"/>
              </a:solidFill>
            </a:endParaRPr>
          </a:p>
        </p:txBody>
      </p:sp>
      <p:sp>
        <p:nvSpPr>
          <p:cNvPr id="6" name="Slide Number Placeholder 5"/>
          <p:cNvSpPr>
            <a:spLocks noGrp="1"/>
          </p:cNvSpPr>
          <p:nvPr>
            <p:ph type="sldNum" sz="quarter" idx="12"/>
          </p:nvPr>
        </p:nvSpPr>
        <p:spPr/>
        <p:txBody>
          <a:bodyPr/>
          <a:lstStyle/>
          <a:p>
            <a:fld id="{071E6EE5-27B8-4630-8F7E-7016F5226738}" type="slidenum">
              <a:rPr lang="en-US" smtClean="0"/>
              <a:pPr/>
              <a:t>81</a:t>
            </a:fld>
            <a:endParaRPr lang="en-US"/>
          </a:p>
        </p:txBody>
      </p:sp>
    </p:spTree>
    <p:extLst>
      <p:ext uri="{BB962C8B-B14F-4D97-AF65-F5344CB8AC3E}">
        <p14:creationId xmlns:p14="http://schemas.microsoft.com/office/powerpoint/2010/main" val="25422399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634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5"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smtClean="0">
                <a:solidFill>
                  <a:srgbClr val="FFFF00"/>
                </a:solidFill>
              </a:rPr>
              <a:t>Monitoring Parameters</a:t>
            </a:r>
          </a:p>
        </p:txBody>
      </p:sp>
      <p:graphicFrame>
        <p:nvGraphicFramePr>
          <p:cNvPr id="14376" name="Group 40"/>
          <p:cNvGraphicFramePr>
            <a:graphicFrameLocks noGrp="1"/>
          </p:cNvGraphicFramePr>
          <p:nvPr>
            <p:ph type="tbl" idx="1"/>
            <p:extLst>
              <p:ext uri="{D42A27DB-BD31-4B8C-83A1-F6EECF244321}">
                <p14:modId xmlns:p14="http://schemas.microsoft.com/office/powerpoint/2010/main" val="2799170482"/>
              </p:ext>
            </p:extLst>
          </p:nvPr>
        </p:nvGraphicFramePr>
        <p:xfrm>
          <a:off x="76200" y="1562100"/>
          <a:ext cx="8763000" cy="4838701"/>
        </p:xfrm>
        <a:graphic>
          <a:graphicData uri="http://schemas.openxmlformats.org/drawingml/2006/table">
            <a:tbl>
              <a:tblPr/>
              <a:tblGrid>
                <a:gridCol w="3200400"/>
                <a:gridCol w="2590800"/>
                <a:gridCol w="2971800"/>
              </a:tblGrid>
              <a:tr h="869950">
                <a:tc>
                  <a:txBody>
                    <a:bodyPr/>
                    <a:lstStyle/>
                    <a:p>
                      <a:pPr marL="0" marR="0" lvl="0" indent="0" algn="ctr" defTabSz="914400" rtl="0" eaLnBrk="1" fontAlgn="base" latinLnBrk="0" hangingPunct="1">
                        <a:lnSpc>
                          <a:spcPct val="80000"/>
                        </a:lnSpc>
                        <a:spcBef>
                          <a:spcPct val="20000"/>
                        </a:spcBef>
                        <a:spcAft>
                          <a:spcPct val="0"/>
                        </a:spcAft>
                        <a:buClrTx/>
                        <a:buSzTx/>
                        <a:buFont typeface="Wingdings" pitchFamily="2" charset="2"/>
                        <a:buNone/>
                        <a:tabLst/>
                      </a:pPr>
                      <a:r>
                        <a:rPr kumimoji="0" lang="en-US" sz="2800" b="1" i="0" u="none" strike="noStrike" cap="none" normalizeH="0" baseline="0" dirty="0" smtClean="0">
                          <a:ln>
                            <a:noFill/>
                          </a:ln>
                          <a:solidFill>
                            <a:schemeClr val="tx1"/>
                          </a:solidFill>
                          <a:effectLst/>
                          <a:latin typeface="+mn-lt"/>
                        </a:rPr>
                        <a:t>Daily</a:t>
                      </a:r>
                    </a:p>
                  </a:txBody>
                  <a:tcPr anchor="ctr" horzOverflow="overflow">
                    <a:lnL>
                      <a:noFill/>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 typeface="Wingdings" pitchFamily="2" charset="2"/>
                        <a:buNone/>
                        <a:tabLst/>
                      </a:pPr>
                      <a:r>
                        <a:rPr kumimoji="0" lang="en-US" sz="2800" b="1" i="0" u="none" strike="noStrike" cap="none" normalizeH="0" baseline="0" dirty="0" smtClean="0">
                          <a:ln>
                            <a:noFill/>
                          </a:ln>
                          <a:solidFill>
                            <a:schemeClr val="tx1"/>
                          </a:solidFill>
                          <a:effectLst/>
                          <a:latin typeface="+mn-lt"/>
                        </a:rPr>
                        <a:t>2-3 times per week</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 typeface="Wingdings" pitchFamily="2" charset="2"/>
                        <a:buNone/>
                        <a:tabLst/>
                      </a:pPr>
                      <a:r>
                        <a:rPr kumimoji="0" lang="en-US" sz="2800" b="1" i="0" u="none" strike="noStrike" cap="none" normalizeH="0" baseline="0" smtClean="0">
                          <a:ln>
                            <a:noFill/>
                          </a:ln>
                          <a:solidFill>
                            <a:schemeClr val="tx1"/>
                          </a:solidFill>
                          <a:effectLst/>
                          <a:latin typeface="+mn-lt"/>
                        </a:rPr>
                        <a:t>Weekly</a:t>
                      </a:r>
                    </a:p>
                  </a:txBody>
                  <a:tcPr anchor="ctr" horzOverflow="overflow">
                    <a:lnL w="12700" cap="flat" cmpd="sng" algn="ctr">
                      <a:solidFill>
                        <a:schemeClr val="bg1"/>
                      </a:solidFill>
                      <a:prstDash val="solid"/>
                      <a:round/>
                      <a:headEnd type="none" w="med" len="med"/>
                      <a:tailEnd type="none" w="med" len="med"/>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r>
              <a:tr h="671513">
                <a:tc>
                  <a:txBody>
                    <a:bodyPr/>
                    <a:lstStyle/>
                    <a:p>
                      <a:pPr marL="0" marR="0" lvl="0" indent="0" algn="ctr" defTabSz="914400" rtl="0" eaLnBrk="1" fontAlgn="base" latinLnBrk="0" hangingPunct="1">
                        <a:lnSpc>
                          <a:spcPct val="80000"/>
                        </a:lnSpc>
                        <a:spcBef>
                          <a:spcPct val="20000"/>
                        </a:spcBef>
                        <a:spcAft>
                          <a:spcPct val="0"/>
                        </a:spcAft>
                        <a:buClrTx/>
                        <a:buSzTx/>
                        <a:buFont typeface="Wingdings" pitchFamily="2" charset="2"/>
                        <a:buNone/>
                        <a:tabLst/>
                      </a:pPr>
                      <a:endParaRPr kumimoji="0" lang="en-US" sz="2600" b="0" i="0" u="none" strike="noStrike" cap="none" normalizeH="0" baseline="0" dirty="0" smtClean="0">
                        <a:ln>
                          <a:noFill/>
                        </a:ln>
                        <a:solidFill>
                          <a:schemeClr val="tx1"/>
                        </a:solidFill>
                        <a:effectLst/>
                        <a:latin typeface="+mn-lt"/>
                      </a:endParaRPr>
                    </a:p>
                  </a:txBody>
                  <a:tcPr anchor="ctr" horzOverflow="overflow">
                    <a:lnL>
                      <a:noFill/>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 typeface="Wingdings" pitchFamily="2" charset="2"/>
                        <a:buNone/>
                        <a:tabLst/>
                      </a:pPr>
                      <a:endParaRPr kumimoji="0" lang="en-US" sz="26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 typeface="Wingdings" pitchFamily="2" charset="2"/>
                        <a:buNone/>
                        <a:tabLst/>
                      </a:pPr>
                      <a:endParaRPr kumimoji="0" lang="en-US" sz="2600" b="0" i="0" u="none" strike="noStrike" cap="none" normalizeH="0" baseline="0" smtClean="0">
                        <a:ln>
                          <a:noFill/>
                        </a:ln>
                        <a:solidFill>
                          <a:schemeClr val="tx1"/>
                        </a:solidFill>
                        <a:effectLst/>
                        <a:latin typeface="+mn-lt"/>
                      </a:endParaRPr>
                    </a:p>
                  </a:txBody>
                  <a:tcPr anchor="ctr" horzOverflow="overflow">
                    <a:lnL w="12700" cap="flat" cmpd="sng" algn="ctr">
                      <a:solidFill>
                        <a:schemeClr val="bg1"/>
                      </a:solidFill>
                      <a:prstDash val="solid"/>
                      <a:round/>
                      <a:headEnd type="none" w="med" len="med"/>
                      <a:tailEnd type="none" w="med" len="med"/>
                    </a:lnL>
                    <a:lnR>
                      <a:noFill/>
                    </a:lnR>
                    <a:lnT w="38100" cap="flat" cmpd="sng" algn="ctr">
                      <a:solidFill>
                        <a:schemeClr val="bg1"/>
                      </a:solidFill>
                      <a:prstDash val="solid"/>
                      <a:round/>
                      <a:headEnd type="none" w="med" len="med"/>
                      <a:tailEnd type="none" w="med" len="med"/>
                    </a:lnT>
                    <a:lnB>
                      <a:noFill/>
                    </a:lnB>
                    <a:lnTlToBr>
                      <a:noFill/>
                    </a:lnTlToBr>
                    <a:lnBlToTr>
                      <a:noFill/>
                    </a:lnBlToTr>
                    <a:noFill/>
                  </a:tcPr>
                </a:tc>
              </a:tr>
              <a:tr h="752475">
                <a:tc>
                  <a:txBody>
                    <a:bodyPr/>
                    <a:lstStyle/>
                    <a:p>
                      <a:pPr marL="0" marR="0" lvl="0" indent="0" algn="ctr" defTabSz="914400" rtl="0" eaLnBrk="1" fontAlgn="base" latinLnBrk="0" hangingPunct="1">
                        <a:lnSpc>
                          <a:spcPct val="80000"/>
                        </a:lnSpc>
                        <a:spcBef>
                          <a:spcPct val="20000"/>
                        </a:spcBef>
                        <a:spcAft>
                          <a:spcPct val="0"/>
                        </a:spcAft>
                        <a:buClrTx/>
                        <a:buSzTx/>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anchor="ctr"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 typeface="Wingdings" pitchFamily="2" charset="2"/>
                        <a:buNone/>
                        <a:tabLst/>
                      </a:pPr>
                      <a:endParaRPr kumimoji="0" lang="en-US" sz="26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 typeface="Wingdings" pitchFamily="2" charset="2"/>
                        <a:buNone/>
                        <a:tabLst/>
                      </a:pPr>
                      <a:endParaRPr kumimoji="0" lang="en-US" sz="26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r>
              <a:tr h="677863">
                <a:tc>
                  <a:txBody>
                    <a:bodyPr/>
                    <a:lstStyle/>
                    <a:p>
                      <a:pPr marL="0" marR="0" lvl="0" indent="0" algn="ctr" defTabSz="914400" rtl="0" eaLnBrk="1" fontAlgn="base" latinLnBrk="0" hangingPunct="1">
                        <a:lnSpc>
                          <a:spcPct val="80000"/>
                        </a:lnSpc>
                        <a:spcBef>
                          <a:spcPct val="20000"/>
                        </a:spcBef>
                        <a:spcAft>
                          <a:spcPct val="0"/>
                        </a:spcAft>
                        <a:buClrTx/>
                        <a:buSzTx/>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anchor="ctr"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 typeface="Wingdings" pitchFamily="2" charset="2"/>
                        <a:buNone/>
                        <a:tabLst/>
                      </a:pPr>
                      <a:endParaRPr kumimoji="0" lang="en-US" sz="26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 typeface="Wingdings" pitchFamily="2" charset="2"/>
                        <a:buNone/>
                        <a:tabLst/>
                      </a:pPr>
                      <a:endParaRPr kumimoji="0" lang="en-US" sz="26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r>
              <a:tr h="666750">
                <a:tc>
                  <a:txBody>
                    <a:bodyPr/>
                    <a:lstStyle/>
                    <a:p>
                      <a:pPr marL="0" marR="0" lvl="0" indent="0" algn="ctr" defTabSz="914400" rtl="0" eaLnBrk="1" fontAlgn="base" latinLnBrk="0" hangingPunct="1">
                        <a:lnSpc>
                          <a:spcPct val="80000"/>
                        </a:lnSpc>
                        <a:spcBef>
                          <a:spcPct val="20000"/>
                        </a:spcBef>
                        <a:spcAft>
                          <a:spcPct val="0"/>
                        </a:spcAft>
                        <a:buClrTx/>
                        <a:buSzTx/>
                        <a:buFont typeface="Wingdings" pitchFamily="2" charset="2"/>
                        <a:buNone/>
                        <a:tabLst/>
                      </a:pPr>
                      <a:endParaRPr kumimoji="0" lang="en-US" sz="2600" b="0" i="0" u="none" strike="noStrike" cap="none" normalizeH="0" baseline="0" smtClean="0">
                        <a:ln>
                          <a:noFill/>
                        </a:ln>
                        <a:solidFill>
                          <a:schemeClr val="tx1"/>
                        </a:solidFill>
                        <a:effectLst/>
                        <a:latin typeface="+mn-lt"/>
                      </a:endParaRPr>
                    </a:p>
                  </a:txBody>
                  <a:tcPr anchor="ctr"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 typeface="Wingdings" pitchFamily="2" charset="2"/>
                        <a:buNone/>
                        <a:tabLst/>
                      </a:pPr>
                      <a:endParaRPr kumimoji="0" lang="en-US" sz="26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 typeface="Wingdings" pitchFamily="2" charset="2"/>
                        <a:buNone/>
                        <a:tabLst/>
                      </a:pPr>
                      <a:endParaRPr kumimoji="0" lang="en-US" sz="26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r>
              <a:tr h="1200150">
                <a:tc gridSpan="3">
                  <a:txBody>
                    <a:bodyPr/>
                    <a:lstStyle/>
                    <a:p>
                      <a:pPr marL="0" marR="0" lvl="0" indent="0" algn="ctr" defTabSz="914400" rtl="0" eaLnBrk="1" fontAlgn="base" latinLnBrk="0" hangingPunct="1">
                        <a:lnSpc>
                          <a:spcPct val="80000"/>
                        </a:lnSpc>
                        <a:spcBef>
                          <a:spcPct val="20000"/>
                        </a:spcBef>
                        <a:spcAft>
                          <a:spcPct val="0"/>
                        </a:spcAft>
                        <a:buClrTx/>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 </a:t>
                      </a:r>
                      <a:r>
                        <a:rPr kumimoji="0" lang="en-US" sz="2800" b="0" i="0" u="none" strike="noStrike" cap="none" normalizeH="0" baseline="0" dirty="0" smtClean="0">
                          <a:ln>
                            <a:noFill/>
                          </a:ln>
                          <a:solidFill>
                            <a:schemeClr val="tx1"/>
                          </a:solidFill>
                          <a:effectLst/>
                          <a:latin typeface="+mn-lt"/>
                        </a:rPr>
                        <a:t>Check for Drug Incompatibility AT ALL TIMES ***</a:t>
                      </a:r>
                    </a:p>
                    <a:p>
                      <a:pPr marL="0" marR="0" lvl="0" indent="0" algn="ctr" defTabSz="914400" rtl="0" eaLnBrk="1" fontAlgn="base" latinLnBrk="0" hangingPunct="1">
                        <a:lnSpc>
                          <a:spcPct val="80000"/>
                        </a:lnSpc>
                        <a:spcBef>
                          <a:spcPct val="20000"/>
                        </a:spcBef>
                        <a:spcAft>
                          <a:spcPct val="0"/>
                        </a:spcAft>
                        <a:buClrTx/>
                        <a:buSzTx/>
                        <a:buFont typeface="Wingdings" pitchFamily="2" charset="2"/>
                        <a:buNone/>
                        <a:tabLst/>
                      </a:pPr>
                      <a:r>
                        <a:rPr kumimoji="0" lang="en-US" sz="2800" b="0" i="0" u="none" strike="noStrike" cap="none" normalizeH="0" baseline="0" dirty="0" smtClean="0">
                          <a:ln>
                            <a:noFill/>
                          </a:ln>
                          <a:solidFill>
                            <a:schemeClr val="tx1"/>
                          </a:solidFill>
                          <a:effectLst/>
                          <a:latin typeface="+mn-lt"/>
                        </a:rPr>
                        <a:t>Monitor for precipitate</a:t>
                      </a:r>
                    </a:p>
                  </a:txBody>
                  <a:tcPr anchor="b" horzOverflow="overflow">
                    <a:lnL>
                      <a:noFill/>
                    </a:lnL>
                    <a:lnR>
                      <a:noFill/>
                    </a:lnR>
                    <a:lnT>
                      <a:noFill/>
                    </a:lnT>
                    <a:lnB cap="flat">
                      <a:noFill/>
                    </a:lnB>
                    <a:lnTlToBr>
                      <a:noFill/>
                    </a:lnTlToBr>
                    <a:lnBlToTr>
                      <a:noFill/>
                    </a:lnBlToTr>
                    <a:noFill/>
                  </a:tcPr>
                </a:tc>
                <a:tc hMerge="1">
                  <a:txBody>
                    <a:bodyPr/>
                    <a:lstStyle/>
                    <a:p>
                      <a:endParaRPr lang="en-US"/>
                    </a:p>
                  </a:txBody>
                  <a:tcPr/>
                </a:tc>
                <a:tc hMerge="1">
                  <a:txBody>
                    <a:bodyPr/>
                    <a:lstStyle/>
                    <a:p>
                      <a:endParaRPr lang="en-US"/>
                    </a:p>
                  </a:txBody>
                  <a:tcPr/>
                </a:tc>
              </a:tr>
            </a:tbl>
          </a:graphicData>
        </a:graphic>
      </p:graphicFrame>
      <p:sp>
        <p:nvSpPr>
          <p:cNvPr id="83992" name="Line 36"/>
          <p:cNvSpPr>
            <a:spLocks noChangeShapeType="1"/>
          </p:cNvSpPr>
          <p:nvPr/>
        </p:nvSpPr>
        <p:spPr bwMode="auto">
          <a:xfrm>
            <a:off x="2819400" y="4191000"/>
            <a:ext cx="1295400" cy="0"/>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 name="TextBox 36"/>
          <p:cNvSpPr txBox="1">
            <a:spLocks noChangeArrowheads="1"/>
          </p:cNvSpPr>
          <p:nvPr/>
        </p:nvSpPr>
        <p:spPr bwMode="auto">
          <a:xfrm>
            <a:off x="228600" y="2438400"/>
            <a:ext cx="28956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600" dirty="0"/>
              <a:t>Vital signs</a:t>
            </a:r>
          </a:p>
          <a:p>
            <a:pPr algn="ctr" eaLnBrk="1" hangingPunct="1"/>
            <a:endParaRPr lang="en-US" sz="1000" dirty="0"/>
          </a:p>
          <a:p>
            <a:pPr algn="ctr" eaLnBrk="1" hangingPunct="1"/>
            <a:r>
              <a:rPr lang="en-US" sz="2600" dirty="0"/>
              <a:t>Fluid balance</a:t>
            </a:r>
          </a:p>
          <a:p>
            <a:pPr algn="ctr" eaLnBrk="1" hangingPunct="1"/>
            <a:r>
              <a:rPr lang="en-US" sz="2000" dirty="0"/>
              <a:t>(I’s and O’s)</a:t>
            </a:r>
          </a:p>
          <a:p>
            <a:pPr algn="ctr" eaLnBrk="1" hangingPunct="1"/>
            <a:endParaRPr lang="en-US" sz="1000" dirty="0"/>
          </a:p>
          <a:p>
            <a:pPr algn="ctr" eaLnBrk="1" hangingPunct="1"/>
            <a:r>
              <a:rPr lang="en-US" sz="2600" dirty="0"/>
              <a:t>Electrolytes</a:t>
            </a:r>
          </a:p>
          <a:p>
            <a:pPr algn="ctr" eaLnBrk="1" hangingPunct="1"/>
            <a:r>
              <a:rPr lang="en-US" sz="2000" dirty="0"/>
              <a:t>(Chem-7, </a:t>
            </a:r>
            <a:r>
              <a:rPr lang="en-US" sz="2000" dirty="0" err="1"/>
              <a:t>Ca</a:t>
            </a:r>
            <a:r>
              <a:rPr lang="en-US" sz="2000" dirty="0"/>
              <a:t>, Mg, Po4)</a:t>
            </a:r>
          </a:p>
          <a:p>
            <a:pPr algn="ctr" eaLnBrk="1" hangingPunct="1"/>
            <a:endParaRPr lang="en-US" sz="1000" dirty="0"/>
          </a:p>
          <a:p>
            <a:pPr algn="ctr" eaLnBrk="1" hangingPunct="1"/>
            <a:r>
              <a:rPr lang="en-US" sz="2600" dirty="0"/>
              <a:t>Blood Glucose</a:t>
            </a:r>
          </a:p>
          <a:p>
            <a:pPr algn="ctr" eaLnBrk="1" hangingPunct="1"/>
            <a:endParaRPr lang="en-US" sz="2600" dirty="0"/>
          </a:p>
        </p:txBody>
      </p:sp>
      <p:sp>
        <p:nvSpPr>
          <p:cNvPr id="38" name="TextBox 37"/>
          <p:cNvSpPr txBox="1">
            <a:spLocks noChangeArrowheads="1"/>
          </p:cNvSpPr>
          <p:nvPr/>
        </p:nvSpPr>
        <p:spPr bwMode="auto">
          <a:xfrm>
            <a:off x="3326450" y="2459038"/>
            <a:ext cx="2590800" cy="104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600"/>
              <a:t>CBC</a:t>
            </a:r>
          </a:p>
          <a:p>
            <a:pPr algn="ctr" eaLnBrk="1" hangingPunct="1"/>
            <a:endParaRPr lang="en-US" sz="1000"/>
          </a:p>
          <a:p>
            <a:pPr algn="ctr" eaLnBrk="1" hangingPunct="1"/>
            <a:r>
              <a:rPr lang="en-US" sz="2600"/>
              <a:t>Weight</a:t>
            </a:r>
          </a:p>
        </p:txBody>
      </p:sp>
      <p:sp>
        <p:nvSpPr>
          <p:cNvPr id="39" name="TextBox 38"/>
          <p:cNvSpPr txBox="1">
            <a:spLocks noChangeArrowheads="1"/>
          </p:cNvSpPr>
          <p:nvPr/>
        </p:nvSpPr>
        <p:spPr bwMode="auto">
          <a:xfrm>
            <a:off x="5943600" y="2438400"/>
            <a:ext cx="2895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600" dirty="0" err="1"/>
              <a:t>Prealbumin</a:t>
            </a:r>
            <a:endParaRPr lang="en-US" sz="2600" dirty="0"/>
          </a:p>
          <a:p>
            <a:pPr algn="ctr" eaLnBrk="1" hangingPunct="1"/>
            <a:endParaRPr lang="en-US" sz="1000" dirty="0"/>
          </a:p>
          <a:p>
            <a:pPr algn="ctr" eaLnBrk="1" hangingPunct="1"/>
            <a:r>
              <a:rPr lang="en-US" sz="2600" dirty="0"/>
              <a:t>Triglycerides</a:t>
            </a:r>
            <a:endParaRPr lang="en-US" sz="2000" dirty="0"/>
          </a:p>
          <a:p>
            <a:pPr algn="ctr" eaLnBrk="1" hangingPunct="1"/>
            <a:endParaRPr lang="en-US" sz="1000" dirty="0"/>
          </a:p>
          <a:p>
            <a:pPr algn="ctr" eaLnBrk="1" hangingPunct="1"/>
            <a:r>
              <a:rPr lang="en-US" sz="2600" dirty="0"/>
              <a:t>AST/ALT, TB</a:t>
            </a:r>
          </a:p>
        </p:txBody>
      </p:sp>
      <p:sp>
        <p:nvSpPr>
          <p:cNvPr id="8" name="Slide Number Placeholder 7"/>
          <p:cNvSpPr>
            <a:spLocks noGrp="1"/>
          </p:cNvSpPr>
          <p:nvPr>
            <p:ph type="sldNum" sz="quarter" idx="10"/>
          </p:nvPr>
        </p:nvSpPr>
        <p:spPr/>
        <p:txBody>
          <a:bodyPr/>
          <a:lstStyle/>
          <a:p>
            <a:pPr>
              <a:defRPr/>
            </a:pPr>
            <a:fld id="{FB3BD4B4-C2BF-4904-BCE4-55FFD6EF1328}" type="slidenum">
              <a:rPr lang="en-US" smtClean="0"/>
              <a:pPr>
                <a:defRPr/>
              </a:pPr>
              <a:t>82</a:t>
            </a:fld>
            <a:endParaRPr lang="en-US"/>
          </a:p>
        </p:txBody>
      </p:sp>
    </p:spTree>
    <p:extLst>
      <p:ext uri="{BB962C8B-B14F-4D97-AF65-F5344CB8AC3E}">
        <p14:creationId xmlns:p14="http://schemas.microsoft.com/office/powerpoint/2010/main" val="26312509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
                                            <p:txEl>
                                              <p:pRg st="2" end="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uild="p"/>
      <p:bldP spid="38" grpId="0" build="p"/>
      <p:bldP spid="39"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solidFill>
                  <a:srgbClr val="FFFF00"/>
                </a:solidFill>
              </a:rPr>
              <a:t>Cases for Next Class</a:t>
            </a:r>
            <a:endParaRPr lang="en-US" dirty="0">
              <a:solidFill>
                <a:srgbClr val="FFFF00"/>
              </a:solidFill>
            </a:endParaRPr>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73611440"/>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5" descr="feeding tubes cartoons, feeding tubes cartoon, feeding tubes picture, feeding tubes pictures, feeding tubes image, feeding tubes images, feeding tubes illustration, feeding tubes illustratio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66950" y="1447800"/>
            <a:ext cx="4667250" cy="4800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67587" name="Rectangle 6"/>
          <p:cNvSpPr>
            <a:spLocks noGrp="1" noChangeArrowheads="1"/>
          </p:cNvSpPr>
          <p:nvPr>
            <p:ph type="title"/>
          </p:nvPr>
        </p:nvSpPr>
        <p:spPr/>
        <p:txBody>
          <a:bodyPr/>
          <a:lstStyle/>
          <a:p>
            <a:pPr eaLnBrk="1" hangingPunct="1"/>
            <a:r>
              <a:rPr lang="en-US" dirty="0" smtClean="0">
                <a:solidFill>
                  <a:srgbClr val="FFFF00"/>
                </a:solidFill>
              </a:rPr>
              <a:t>Questions?</a:t>
            </a:r>
          </a:p>
        </p:txBody>
      </p:sp>
      <p:sp>
        <p:nvSpPr>
          <p:cNvPr id="2" name="Footer Placeholder 1"/>
          <p:cNvSpPr>
            <a:spLocks noGrp="1"/>
          </p:cNvSpPr>
          <p:nvPr>
            <p:ph type="ftr" sz="quarter" idx="11"/>
          </p:nvPr>
        </p:nvSpPr>
        <p:spPr/>
        <p:txBody>
          <a:bodyPr/>
          <a:lstStyle/>
          <a:p>
            <a:r>
              <a:rPr lang="en-US" smtClean="0"/>
              <a:t>Lawrence Carey, PharmD - TUSP 2014</a:t>
            </a:r>
            <a:endParaRPr lang="en-US"/>
          </a:p>
        </p:txBody>
      </p:sp>
      <p:sp>
        <p:nvSpPr>
          <p:cNvPr id="5" name="Slide Number Placeholder 4"/>
          <p:cNvSpPr>
            <a:spLocks noGrp="1"/>
          </p:cNvSpPr>
          <p:nvPr>
            <p:ph type="sldNum" sz="quarter" idx="12"/>
          </p:nvPr>
        </p:nvSpPr>
        <p:spPr/>
        <p:txBody>
          <a:bodyPr/>
          <a:lstStyle/>
          <a:p>
            <a:fld id="{071E6EE5-27B8-4630-8F7E-7016F5226738}" type="slidenum">
              <a:rPr lang="en-US" smtClean="0"/>
              <a:pPr/>
              <a:t>84</a:t>
            </a:fld>
            <a:endParaRPr lang="en-US"/>
          </a:p>
        </p:txBody>
      </p:sp>
    </p:spTree>
    <p:custDataLst>
      <p:tags r:id="rId1"/>
    </p:custDataLst>
    <p:extLst>
      <p:ext uri="{BB962C8B-B14F-4D97-AF65-F5344CB8AC3E}">
        <p14:creationId xmlns:p14="http://schemas.microsoft.com/office/powerpoint/2010/main" val="6622154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solidFill>
                  <a:srgbClr val="FFFF00"/>
                </a:solidFill>
              </a:rPr>
              <a:t>Single Micronutrient Deficiencies</a:t>
            </a:r>
            <a:endParaRPr lang="en-US" dirty="0">
              <a:solidFill>
                <a:srgbClr val="FFFF00"/>
              </a:solidFill>
            </a:endParaRPr>
          </a:p>
        </p:txBody>
      </p:sp>
      <p:sp>
        <p:nvSpPr>
          <p:cNvPr id="9" name="Content Placeholder 8"/>
          <p:cNvSpPr>
            <a:spLocks noGrp="1"/>
          </p:cNvSpPr>
          <p:nvPr>
            <p:ph idx="1"/>
          </p:nvPr>
        </p:nvSpPr>
        <p:spPr/>
        <p:txBody>
          <a:bodyPr/>
          <a:lstStyle/>
          <a:p>
            <a:r>
              <a:rPr lang="en-US" dirty="0" smtClean="0"/>
              <a:t>Folic acid → </a:t>
            </a:r>
            <a:r>
              <a:rPr lang="en-US" dirty="0" err="1" smtClean="0"/>
              <a:t>megaloblastic</a:t>
            </a:r>
            <a:r>
              <a:rPr lang="en-US" dirty="0" smtClean="0"/>
              <a:t> anemia</a:t>
            </a:r>
          </a:p>
          <a:p>
            <a:r>
              <a:rPr lang="en-US" dirty="0" smtClean="0"/>
              <a:t>Vitamin A → night blindness</a:t>
            </a:r>
          </a:p>
          <a:p>
            <a:r>
              <a:rPr lang="en-US" dirty="0" smtClean="0"/>
              <a:t>Vitamin D → </a:t>
            </a:r>
            <a:r>
              <a:rPr lang="en-US" dirty="0" err="1" smtClean="0"/>
              <a:t>osteomalacia</a:t>
            </a:r>
            <a:r>
              <a:rPr lang="en-US" dirty="0" smtClean="0"/>
              <a:t>, rickets</a:t>
            </a:r>
          </a:p>
          <a:p>
            <a:r>
              <a:rPr lang="en-US" dirty="0" smtClean="0"/>
              <a:t>Thiamine</a:t>
            </a:r>
            <a:r>
              <a:rPr lang="en-US" dirty="0"/>
              <a:t> </a:t>
            </a:r>
            <a:r>
              <a:rPr lang="en-US" dirty="0" smtClean="0"/>
              <a:t>→ Wernicke/</a:t>
            </a:r>
            <a:r>
              <a:rPr lang="en-US" dirty="0" err="1" smtClean="0"/>
              <a:t>Korsakoff</a:t>
            </a:r>
            <a:endParaRPr lang="en-US" dirty="0" smtClean="0"/>
          </a:p>
          <a:p>
            <a:r>
              <a:rPr lang="en-US" dirty="0" smtClean="0"/>
              <a:t>Zinc</a:t>
            </a:r>
            <a:r>
              <a:rPr lang="en-US" dirty="0"/>
              <a:t> </a:t>
            </a:r>
            <a:r>
              <a:rPr lang="en-US" dirty="0" smtClean="0"/>
              <a:t>→ poor wound healing</a:t>
            </a:r>
          </a:p>
          <a:p>
            <a:r>
              <a:rPr lang="en-US" dirty="0" smtClean="0"/>
              <a:t>Vitamin K</a:t>
            </a:r>
            <a:r>
              <a:rPr lang="en-US" dirty="0"/>
              <a:t> </a:t>
            </a:r>
            <a:r>
              <a:rPr lang="en-US" dirty="0" smtClean="0"/>
              <a:t>→ coagulopathy</a:t>
            </a:r>
          </a:p>
          <a:p>
            <a:endParaRPr lang="en-US" dirty="0"/>
          </a:p>
        </p:txBody>
      </p:sp>
      <p:sp>
        <p:nvSpPr>
          <p:cNvPr id="6" name="Footer Placeholder 5"/>
          <p:cNvSpPr>
            <a:spLocks noGrp="1"/>
          </p:cNvSpPr>
          <p:nvPr>
            <p:ph type="ftr" sz="quarter" idx="11"/>
          </p:nvPr>
        </p:nvSpPr>
        <p:spPr/>
        <p:txBody>
          <a:bodyPr/>
          <a:lstStyle/>
          <a:p>
            <a:r>
              <a:rPr lang="en-US" smtClean="0"/>
              <a:t>Lawrence Carey, PharmD - TUSP 2014</a:t>
            </a:r>
            <a:endParaRPr lang="en-US"/>
          </a:p>
        </p:txBody>
      </p:sp>
      <p:sp>
        <p:nvSpPr>
          <p:cNvPr id="5" name="Slide Number Placeholder 4"/>
          <p:cNvSpPr>
            <a:spLocks noGrp="1"/>
          </p:cNvSpPr>
          <p:nvPr>
            <p:ph type="sldNum" sz="quarter" idx="12"/>
          </p:nvPr>
        </p:nvSpPr>
        <p:spPr/>
        <p:txBody>
          <a:bodyPr/>
          <a:lstStyle/>
          <a:p>
            <a:fld id="{071E6EE5-27B8-4630-8F7E-7016F5226738}" type="slidenum">
              <a:rPr lang="en-US" smtClean="0"/>
              <a:pPr/>
              <a:t>9</a:t>
            </a:fld>
            <a:endParaRPr lang="en-US"/>
          </a:p>
        </p:txBody>
      </p:sp>
    </p:spTree>
    <p:extLst>
      <p:ext uri="{BB962C8B-B14F-4D97-AF65-F5344CB8AC3E}">
        <p14:creationId xmlns:p14="http://schemas.microsoft.com/office/powerpoint/2010/main" val="2211767727"/>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LIMITERS" val="3.1"/>
</p:tagLst>
</file>

<file path=ppt/tags/tag10.xml><?xml version="1.0" encoding="utf-8"?>
<p:tagLst xmlns:a="http://schemas.openxmlformats.org/drawingml/2006/main" xmlns:r="http://schemas.openxmlformats.org/officeDocument/2006/relationships" xmlns:p="http://schemas.openxmlformats.org/presentationml/2006/main">
  <p:tag name="DELIMITERS" val="3.1"/>
</p:tagLst>
</file>

<file path=ppt/tags/tag11.xml><?xml version="1.0" encoding="utf-8"?>
<p:tagLst xmlns:a="http://schemas.openxmlformats.org/drawingml/2006/main" xmlns:r="http://schemas.openxmlformats.org/officeDocument/2006/relationships" xmlns:p="http://schemas.openxmlformats.org/presentationml/2006/main">
  <p:tag name="DELIMITERS" val="3.1"/>
</p:tagLst>
</file>

<file path=ppt/tags/tag12.xml><?xml version="1.0" encoding="utf-8"?>
<p:tagLst xmlns:a="http://schemas.openxmlformats.org/drawingml/2006/main" xmlns:r="http://schemas.openxmlformats.org/officeDocument/2006/relationships" xmlns:p="http://schemas.openxmlformats.org/presentationml/2006/main">
  <p:tag name="DELIMITERS" val="3.1"/>
</p:tagLst>
</file>

<file path=ppt/tags/tag13.xml><?xml version="1.0" encoding="utf-8"?>
<p:tagLst xmlns:a="http://schemas.openxmlformats.org/drawingml/2006/main" xmlns:r="http://schemas.openxmlformats.org/officeDocument/2006/relationships" xmlns:p="http://schemas.openxmlformats.org/presentationml/2006/main">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DELIMITERS" val="3.1"/>
</p:tagLst>
</file>

<file path=ppt/tags/tag3.xml><?xml version="1.0" encoding="utf-8"?>
<p:tagLst xmlns:a="http://schemas.openxmlformats.org/drawingml/2006/main" xmlns:r="http://schemas.openxmlformats.org/officeDocument/2006/relationships" xmlns:p="http://schemas.openxmlformats.org/presentationml/2006/main">
  <p:tag name="DELIMITERS" val="3.1"/>
</p:tagLst>
</file>

<file path=ppt/tags/tag4.xml><?xml version="1.0" encoding="utf-8"?>
<p:tagLst xmlns:a="http://schemas.openxmlformats.org/drawingml/2006/main" xmlns:r="http://schemas.openxmlformats.org/officeDocument/2006/relationships" xmlns:p="http://schemas.openxmlformats.org/presentationml/2006/main">
  <p:tag name="DELIMITERS" val="3.1"/>
</p:tagLst>
</file>

<file path=ppt/tags/tag5.xml><?xml version="1.0" encoding="utf-8"?>
<p:tagLst xmlns:a="http://schemas.openxmlformats.org/drawingml/2006/main" xmlns:r="http://schemas.openxmlformats.org/officeDocument/2006/relationships" xmlns:p="http://schemas.openxmlformats.org/presentationml/2006/main">
  <p:tag name="DELIMITERS" val="3.1"/>
</p:tagLst>
</file>

<file path=ppt/tags/tag6.xml><?xml version="1.0" encoding="utf-8"?>
<p:tagLst xmlns:a="http://schemas.openxmlformats.org/drawingml/2006/main" xmlns:r="http://schemas.openxmlformats.org/officeDocument/2006/relationships" xmlns:p="http://schemas.openxmlformats.org/presentationml/2006/main">
  <p:tag name="DELIMITERS" val="3.1"/>
</p:tagLst>
</file>

<file path=ppt/tags/tag7.xml><?xml version="1.0" encoding="utf-8"?>
<p:tagLst xmlns:a="http://schemas.openxmlformats.org/drawingml/2006/main" xmlns:r="http://schemas.openxmlformats.org/officeDocument/2006/relationships" xmlns:p="http://schemas.openxmlformats.org/presentationml/2006/main">
  <p:tag name="DELIMITERS" val="3.1"/>
</p:tagLst>
</file>

<file path=ppt/tags/tag8.xml><?xml version="1.0" encoding="utf-8"?>
<p:tagLst xmlns:a="http://schemas.openxmlformats.org/drawingml/2006/main" xmlns:r="http://schemas.openxmlformats.org/officeDocument/2006/relationships" xmlns:p="http://schemas.openxmlformats.org/presentationml/2006/main">
  <p:tag name="DELIMITERS" val="3.1"/>
</p:tagLst>
</file>

<file path=ppt/tags/tag9.xml><?xml version="1.0" encoding="utf-8"?>
<p:tagLst xmlns:a="http://schemas.openxmlformats.org/drawingml/2006/main" xmlns:r="http://schemas.openxmlformats.org/officeDocument/2006/relationships" xmlns:p="http://schemas.openxmlformats.org/presentationml/2006/main">
  <p:tag name="DELIMITERS" val="3.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1454</TotalTime>
  <Words>7843</Words>
  <Application>Microsoft Macintosh PowerPoint</Application>
  <PresentationFormat>On-screen Show (4:3)</PresentationFormat>
  <Paragraphs>1269</Paragraphs>
  <Slides>84</Slides>
  <Notes>58</Notes>
  <HiddenSlides>1</HiddenSlides>
  <MMClips>0</MMClips>
  <ScaleCrop>false</ScaleCrop>
  <HeadingPairs>
    <vt:vector size="4" baseType="variant">
      <vt:variant>
        <vt:lpstr>Theme</vt:lpstr>
      </vt:variant>
      <vt:variant>
        <vt:i4>1</vt:i4>
      </vt:variant>
      <vt:variant>
        <vt:lpstr>Slide Titles</vt:lpstr>
      </vt:variant>
      <vt:variant>
        <vt:i4>84</vt:i4>
      </vt:variant>
    </vt:vector>
  </HeadingPairs>
  <TitlesOfParts>
    <vt:vector size="85" baseType="lpstr">
      <vt:lpstr>Office Theme</vt:lpstr>
      <vt:lpstr>Pathophysiology and Therapeutics: Nutrition</vt:lpstr>
      <vt:lpstr>Objectives</vt:lpstr>
      <vt:lpstr>The Basics</vt:lpstr>
      <vt:lpstr>The Basics</vt:lpstr>
      <vt:lpstr>Nutrient Requirements: Calories</vt:lpstr>
      <vt:lpstr>Fluid Requirements</vt:lpstr>
      <vt:lpstr>Fluid Requirement</vt:lpstr>
      <vt:lpstr>Micronutrients</vt:lpstr>
      <vt:lpstr>Single Micronutrient Deficiencies</vt:lpstr>
      <vt:lpstr>Malnutrition and  Nutritional Assessment</vt:lpstr>
      <vt:lpstr>Definition of Malnutrition</vt:lpstr>
      <vt:lpstr>Classifications of Malnutrition</vt:lpstr>
      <vt:lpstr>Reasons for Malnutrition</vt:lpstr>
      <vt:lpstr>PowerPoint Presentation</vt:lpstr>
      <vt:lpstr>Malnutrition</vt:lpstr>
      <vt:lpstr>Malnutrition-Inducing Diseases</vt:lpstr>
      <vt:lpstr>Nutrition Assessment</vt:lpstr>
      <vt:lpstr>Nutrition Assessment Weight</vt:lpstr>
      <vt:lpstr>Nutrition Assessment Weight</vt:lpstr>
      <vt:lpstr>Nutrition Assessment Biochemical Assessment</vt:lpstr>
      <vt:lpstr>Nutrition Assessment Biochemical Assessment</vt:lpstr>
      <vt:lpstr>Nutrient Requirements Kcal needs</vt:lpstr>
      <vt:lpstr>Nutrient Requirements</vt:lpstr>
      <vt:lpstr>Nutrient Requirements</vt:lpstr>
      <vt:lpstr>Nutrient Requirements</vt:lpstr>
      <vt:lpstr>Nutrient Requirements</vt:lpstr>
      <vt:lpstr>Key Concepts #1</vt:lpstr>
      <vt:lpstr>Key Concepts #2</vt:lpstr>
      <vt:lpstr>Specialized Nutrition Support</vt:lpstr>
      <vt:lpstr>Nutritional Intervention</vt:lpstr>
      <vt:lpstr>Types of Nutrition</vt:lpstr>
      <vt:lpstr>Nutritional Intervention</vt:lpstr>
      <vt:lpstr>Enteral Nutrition</vt:lpstr>
      <vt:lpstr>Enteral Nutrition</vt:lpstr>
      <vt:lpstr>Enteral Nutrition</vt:lpstr>
      <vt:lpstr>Enteral Nutrition</vt:lpstr>
      <vt:lpstr>Summary of Indications</vt:lpstr>
      <vt:lpstr>EN Routes of Administration</vt:lpstr>
      <vt:lpstr>Routes of Enteral Feeding</vt:lpstr>
      <vt:lpstr>Nasoenteric versus Enterostomy</vt:lpstr>
      <vt:lpstr>Deciding on Enteral Access</vt:lpstr>
      <vt:lpstr>Enteral Access Options</vt:lpstr>
      <vt:lpstr>Delivery of Enteral Nutrition</vt:lpstr>
      <vt:lpstr>Developing an EN Regimen</vt:lpstr>
      <vt:lpstr>Example of Calculating an EN Regimen</vt:lpstr>
      <vt:lpstr>Enteral Formula Categories</vt:lpstr>
      <vt:lpstr>Formulations</vt:lpstr>
      <vt:lpstr>Classes of Enteral Formulas</vt:lpstr>
      <vt:lpstr>Examples of EN Formulas</vt:lpstr>
      <vt:lpstr>Drug-Nutrient Issues</vt:lpstr>
      <vt:lpstr>Drug Issues with Enteral Feedings</vt:lpstr>
      <vt:lpstr>Key Drug-Nutrient Interactions</vt:lpstr>
      <vt:lpstr>Monitoring Plan for Enteral Feedings</vt:lpstr>
      <vt:lpstr>Enteral Nutrition Complications</vt:lpstr>
      <vt:lpstr>Enteral Nutrition Complications</vt:lpstr>
      <vt:lpstr>Enteral Nutrition Complications</vt:lpstr>
      <vt:lpstr>Summary: Enteral Nutrition</vt:lpstr>
      <vt:lpstr>Parenteral Nutrition</vt:lpstr>
      <vt:lpstr>Parenteral Nutrition (PN)</vt:lpstr>
      <vt:lpstr>Parenteral Nutrition</vt:lpstr>
      <vt:lpstr>Parenteral Nutrition Routes of Administration</vt:lpstr>
      <vt:lpstr>Nutrient Components</vt:lpstr>
      <vt:lpstr>Nutrient Needs Protein</vt:lpstr>
      <vt:lpstr>Nutrient Needs Protein</vt:lpstr>
      <vt:lpstr>Nutrient Needs Carbohydrates</vt:lpstr>
      <vt:lpstr>Nutrient Needs Lipids</vt:lpstr>
      <vt:lpstr>Nutrient Needs Lipids</vt:lpstr>
      <vt:lpstr>Nutrient Needs Lipids</vt:lpstr>
      <vt:lpstr>Parenteral Nutrition Additives</vt:lpstr>
      <vt:lpstr>Parenteral Nutrition Additives</vt:lpstr>
      <vt:lpstr>Steps to Composing a PN Formula</vt:lpstr>
      <vt:lpstr>Key Concept</vt:lpstr>
      <vt:lpstr>Complications of PN Infection</vt:lpstr>
      <vt:lpstr>Complications of PN Infection</vt:lpstr>
      <vt:lpstr>Complications of PN Infection</vt:lpstr>
      <vt:lpstr>Complications of PN Metabolic complications</vt:lpstr>
      <vt:lpstr>Complications of PN Refeeding Syndrome</vt:lpstr>
      <vt:lpstr>Complications of PN Metabolic complications</vt:lpstr>
      <vt:lpstr>Complications of PN</vt:lpstr>
      <vt:lpstr>Complications of PN</vt:lpstr>
      <vt:lpstr>Complications of PN</vt:lpstr>
      <vt:lpstr>Monitoring Parameters</vt:lpstr>
      <vt:lpstr>Cases for Next Class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 Carey</dc:creator>
  <cp:lastModifiedBy>Leon Do</cp:lastModifiedBy>
  <cp:revision>109</cp:revision>
  <cp:lastPrinted>2013-02-11T18:59:47Z</cp:lastPrinted>
  <dcterms:created xsi:type="dcterms:W3CDTF">2012-12-14T13:51:54Z</dcterms:created>
  <dcterms:modified xsi:type="dcterms:W3CDTF">2014-02-11T16:01:22Z</dcterms:modified>
</cp:coreProperties>
</file>