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EED652-1D29-2D4A-A6F7-39614F8DB52E}">
          <p14:sldIdLst>
            <p14:sldId id="256"/>
            <p14:sldId id="257"/>
            <p14:sldId id="258"/>
          </p14:sldIdLst>
        </p14:section>
        <p14:section name="OTC" id="{FB6A96D8-01F6-8240-B9BD-547BC17B18A0}">
          <p14:sldIdLst>
            <p14:sldId id="259"/>
            <p14:sldId id="262"/>
            <p14:sldId id="260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879-E8BA-EF47-90F2-446CA143202A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73B2-5F9D-404C-AD47-BB7DFB8F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2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879-E8BA-EF47-90F2-446CA143202A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73B2-5F9D-404C-AD47-BB7DFB8F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4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879-E8BA-EF47-90F2-446CA143202A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73B2-5F9D-404C-AD47-BB7DFB8F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7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879-E8BA-EF47-90F2-446CA143202A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73B2-5F9D-404C-AD47-BB7DFB8F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879-E8BA-EF47-90F2-446CA143202A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73B2-5F9D-404C-AD47-BB7DFB8F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0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879-E8BA-EF47-90F2-446CA143202A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73B2-5F9D-404C-AD47-BB7DFB8F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7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879-E8BA-EF47-90F2-446CA143202A}" type="datetimeFigureOut">
              <a:rPr lang="en-US" smtClean="0"/>
              <a:t>2/19/14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73B2-5F9D-404C-AD47-BB7DFB8F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1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879-E8BA-EF47-90F2-446CA143202A}" type="datetimeFigureOut">
              <a:rPr lang="en-US" smtClean="0"/>
              <a:t>2/19/14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73B2-5F9D-404C-AD47-BB7DFB8F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2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879-E8BA-EF47-90F2-446CA143202A}" type="datetimeFigureOut">
              <a:rPr lang="en-US" smtClean="0"/>
              <a:t>2/19/14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73B2-5F9D-404C-AD47-BB7DFB8F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8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879-E8BA-EF47-90F2-446CA143202A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73B2-5F9D-404C-AD47-BB7DFB8F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3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879-E8BA-EF47-90F2-446CA143202A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73B2-5F9D-404C-AD47-BB7DFB8F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5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26879-E8BA-EF47-90F2-446CA143202A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73B2-5F9D-404C-AD47-BB7DFB8F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808" y="312318"/>
            <a:ext cx="818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GERD: Gastroesophageal reflux disease</a:t>
            </a:r>
            <a:endParaRPr lang="en-US" u="sng" dirty="0" smtClean="0"/>
          </a:p>
          <a:p>
            <a:endParaRPr lang="en-US" u="sng" dirty="0"/>
          </a:p>
          <a:p>
            <a:r>
              <a:rPr lang="en-US" u="sng" dirty="0" smtClean="0"/>
              <a:t>Definitions</a:t>
            </a:r>
          </a:p>
          <a:p>
            <a:r>
              <a:rPr lang="en-US" dirty="0" smtClean="0"/>
              <a:t>GERD : abnormal reflux of stomach contents resulting in mucosal damage</a:t>
            </a:r>
          </a:p>
          <a:p>
            <a:r>
              <a:rPr lang="en-US" dirty="0" smtClean="0"/>
              <a:t>NERD: (non-erosive reflux disease): GERD w/o mucosal damage</a:t>
            </a:r>
          </a:p>
          <a:p>
            <a:r>
              <a:rPr lang="en-US" dirty="0" smtClean="0"/>
              <a:t>Esophagitis: inflammation of esophagus</a:t>
            </a:r>
          </a:p>
          <a:p>
            <a:r>
              <a:rPr lang="en-US" dirty="0" smtClean="0"/>
              <a:t>LES: lower esophageal sphincter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212" y="1859982"/>
            <a:ext cx="4853409" cy="319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2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Object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" y="1260017"/>
            <a:ext cx="9025324" cy="394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2259" y="23175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GERD 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1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GERD Tx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OTC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Antacids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H2 antag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PPI</a:t>
            </a:r>
          </a:p>
          <a:p>
            <a:pPr lvl="1"/>
            <a:r>
              <a:rPr lang="en-US" dirty="0" smtClean="0"/>
              <a:t>Prokinetics: adjunct w/ known motility defect</a:t>
            </a:r>
            <a:endParaRPr lang="en-US" dirty="0" smtClean="0">
              <a:solidFill>
                <a:srgbClr val="000090"/>
              </a:solidFill>
            </a:endParaRPr>
          </a:p>
          <a:p>
            <a:pPr lvl="1"/>
            <a:endParaRPr lang="en-US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450532"/>
              </p:ext>
            </p:extLst>
          </p:nvPr>
        </p:nvGraphicFramePr>
        <p:xfrm>
          <a:off x="208172" y="314295"/>
          <a:ext cx="3464000" cy="280177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32000"/>
                <a:gridCol w="1732000"/>
              </a:tblGrid>
              <a:tr h="623649">
                <a:tc>
                  <a:txBody>
                    <a:bodyPr/>
                    <a:lstStyle/>
                    <a:p>
                      <a:r>
                        <a:rPr lang="en-US" dirty="0" smtClean="0"/>
                        <a:t>Antacids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6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Maaolx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Mylanta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Mg  hydroxide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 hydroxide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Simethicone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649">
                <a:tc>
                  <a:txBody>
                    <a:bodyPr/>
                    <a:lstStyle/>
                    <a:p>
                      <a:r>
                        <a:rPr lang="en-US" dirty="0" smtClean="0"/>
                        <a:t>Gaviscon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</a:t>
                      </a:r>
                      <a:r>
                        <a:rPr lang="en-US" baseline="0" dirty="0" smtClean="0"/>
                        <a:t> hydroxide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Mg carbonate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649">
                <a:tc>
                  <a:txBody>
                    <a:bodyPr/>
                    <a:lstStyle/>
                    <a:p>
                      <a:r>
                        <a:rPr lang="en-US" dirty="0" smtClean="0"/>
                        <a:t>Tums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 carbonate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38853"/>
              </p:ext>
            </p:extLst>
          </p:nvPr>
        </p:nvGraphicFramePr>
        <p:xfrm>
          <a:off x="3672172" y="314293"/>
          <a:ext cx="5258450" cy="28088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24423"/>
                <a:gridCol w="1199914"/>
                <a:gridCol w="1834113"/>
              </a:tblGrid>
              <a:tr h="601842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D-D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53">
                <a:tc>
                  <a:txBody>
                    <a:bodyPr/>
                    <a:lstStyle/>
                    <a:p>
                      <a:r>
                        <a:rPr lang="en-US" dirty="0" smtClean="0"/>
                        <a:t>Immediate relief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First line in pregnant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r>
                        <a:rPr lang="en-US" baseline="0" dirty="0" smtClean="0"/>
                        <a:t> t1/2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Ferrous sulfate</a:t>
                      </a:r>
                    </a:p>
                    <a:p>
                      <a:r>
                        <a:rPr lang="en-US" dirty="0" smtClean="0"/>
                        <a:t>Sulfonylurea</a:t>
                      </a:r>
                    </a:p>
                    <a:p>
                      <a:r>
                        <a:rPr lang="en-US" dirty="0" smtClean="0"/>
                        <a:t>Quinolones</a:t>
                      </a:r>
                    </a:p>
                    <a:p>
                      <a:r>
                        <a:rPr lang="en-US" dirty="0" smtClean="0"/>
                        <a:t>Isoniazid</a:t>
                      </a:r>
                    </a:p>
                    <a:p>
                      <a:r>
                        <a:rPr lang="en-US" dirty="0" smtClean="0"/>
                        <a:t>Tetracycline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31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26734"/>
              </p:ext>
            </p:extLst>
          </p:nvPr>
        </p:nvGraphicFramePr>
        <p:xfrm>
          <a:off x="2909870" y="562174"/>
          <a:ext cx="5666859" cy="21445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8805"/>
                <a:gridCol w="1720352"/>
                <a:gridCol w="1877702"/>
              </a:tblGrid>
              <a:tr h="480469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CrCl &lt; 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30">
                <a:tc>
                  <a:txBody>
                    <a:bodyPr/>
                    <a:lstStyle/>
                    <a:p>
                      <a:r>
                        <a:rPr lang="en-US" dirty="0" smtClean="0"/>
                        <a:t>Famotidine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mg BID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mg daily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30">
                <a:tc>
                  <a:txBody>
                    <a:bodyPr/>
                    <a:lstStyle/>
                    <a:p>
                      <a:r>
                        <a:rPr lang="en-US" dirty="0" smtClean="0"/>
                        <a:t>Ranitidine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mg BID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mg daily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30">
                <a:tc>
                  <a:txBody>
                    <a:bodyPr/>
                    <a:lstStyle/>
                    <a:p>
                      <a:r>
                        <a:rPr lang="en-US" dirty="0" smtClean="0"/>
                        <a:t>Nizatidine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mg BID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mg daily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30">
                <a:tc>
                  <a:txBody>
                    <a:bodyPr/>
                    <a:lstStyle/>
                    <a:p>
                      <a:r>
                        <a:rPr lang="en-US" dirty="0" smtClean="0"/>
                        <a:t>Cimetidine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 mg BID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 mg daily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2348"/>
              </p:ext>
            </p:extLst>
          </p:nvPr>
        </p:nvGraphicFramePr>
        <p:xfrm>
          <a:off x="228991" y="2706763"/>
          <a:ext cx="8347738" cy="3270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797"/>
                <a:gridCol w="5703941"/>
              </a:tblGrid>
              <a:tr h="766433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 &gt; antacids</a:t>
                      </a:r>
                    </a:p>
                    <a:p>
                      <a:r>
                        <a:rPr lang="en-US" dirty="0" smtClean="0"/>
                        <a:t>Use 6 – 12 weeks</a:t>
                      </a:r>
                      <a:endParaRPr lang="en-US" dirty="0"/>
                    </a:p>
                  </a:txBody>
                  <a:tcPr/>
                </a:tc>
              </a:tr>
              <a:tr h="766433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Slower onset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390183">
                <a:tc>
                  <a:txBody>
                    <a:bodyPr/>
                    <a:lstStyle/>
                    <a:p>
                      <a:r>
                        <a:rPr lang="en-US" dirty="0" smtClean="0"/>
                        <a:t>D-D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Inhibit metabolism:</a:t>
                      </a:r>
                    </a:p>
                    <a:p>
                      <a:r>
                        <a:rPr lang="en-US" dirty="0" smtClean="0"/>
                        <a:t>  warfarin</a:t>
                      </a:r>
                    </a:p>
                    <a:p>
                      <a:r>
                        <a:rPr lang="en-US" dirty="0" smtClean="0"/>
                        <a:t>  phenytoin</a:t>
                      </a:r>
                    </a:p>
                    <a:p>
                      <a:r>
                        <a:rPr lang="en-US" dirty="0" smtClean="0"/>
                        <a:t>  nifedipine</a:t>
                      </a:r>
                    </a:p>
                    <a:p>
                      <a:r>
                        <a:rPr lang="en-US" dirty="0" smtClean="0"/>
                        <a:t>  theophylline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85974"/>
              </p:ext>
            </p:extLst>
          </p:nvPr>
        </p:nvGraphicFramePr>
        <p:xfrm>
          <a:off x="228990" y="562172"/>
          <a:ext cx="2680879" cy="21504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0879"/>
              </a:tblGrid>
              <a:tr h="488382">
                <a:tc>
                  <a:txBody>
                    <a:bodyPr/>
                    <a:lstStyle/>
                    <a:p>
                      <a:r>
                        <a:rPr lang="en-US" dirty="0" smtClean="0"/>
                        <a:t>H2 Antagonist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2070">
                <a:tc>
                  <a:txBody>
                    <a:bodyPr/>
                    <a:lstStyle/>
                    <a:p>
                      <a:r>
                        <a:rPr lang="en-US" dirty="0" smtClean="0"/>
                        <a:t>Drugs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37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838226"/>
              </p:ext>
            </p:extLst>
          </p:nvPr>
        </p:nvGraphicFramePr>
        <p:xfrm>
          <a:off x="270624" y="376759"/>
          <a:ext cx="8555912" cy="546978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98077"/>
                <a:gridCol w="6057835"/>
              </a:tblGrid>
              <a:tr h="415275">
                <a:tc>
                  <a:txBody>
                    <a:bodyPr/>
                    <a:lstStyle/>
                    <a:p>
                      <a:r>
                        <a:rPr lang="en-US" dirty="0" smtClean="0"/>
                        <a:t>PPI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2725">
                <a:tc>
                  <a:txBody>
                    <a:bodyPr/>
                    <a:lstStyle/>
                    <a:p>
                      <a:r>
                        <a:rPr lang="en-US" dirty="0" smtClean="0"/>
                        <a:t>Drug (interchangeable)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Omeprazole</a:t>
                      </a:r>
                    </a:p>
                    <a:p>
                      <a:r>
                        <a:rPr lang="en-US" dirty="0" smtClean="0"/>
                        <a:t>Esomeprazole: slow metabolism than omeprazole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Lansoprazole</a:t>
                      </a:r>
                    </a:p>
                    <a:p>
                      <a:r>
                        <a:rPr lang="en-US" dirty="0" smtClean="0"/>
                        <a:t>Dexlansoprazole: dual delayed release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Rabeprazole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275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Eliminate S/S</a:t>
                      </a:r>
                      <a:r>
                        <a:rPr lang="en-US" baseline="0" dirty="0" smtClean="0"/>
                        <a:t> more frequently and more rapidly</a:t>
                      </a:r>
                    </a:p>
                    <a:p>
                      <a:r>
                        <a:rPr lang="en-US" baseline="0" dirty="0" smtClean="0"/>
                        <a:t>Use 4 – 16 weeks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1155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term: </a:t>
                      </a:r>
                    </a:p>
                    <a:p>
                      <a:r>
                        <a:rPr lang="en-US" dirty="0" smtClean="0"/>
                        <a:t>   hypo</a:t>
                      </a:r>
                      <a:r>
                        <a:rPr lang="en-US" baseline="0" dirty="0" smtClean="0"/>
                        <a:t> Mg, </a:t>
                      </a:r>
                    </a:p>
                    <a:p>
                      <a:r>
                        <a:rPr lang="en-US" baseline="0" dirty="0" smtClean="0"/>
                        <a:t>   Clostridium difficile </a:t>
                      </a:r>
                    </a:p>
                    <a:p>
                      <a:r>
                        <a:rPr lang="en-US" baseline="0" dirty="0" smtClean="0"/>
                        <a:t>   Osteoporosis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275">
                <a:tc>
                  <a:txBody>
                    <a:bodyPr/>
                    <a:lstStyle/>
                    <a:p>
                      <a:r>
                        <a:rPr lang="en-US" dirty="0" smtClean="0"/>
                        <a:t>Dosing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</a:t>
                      </a:r>
                      <a:r>
                        <a:rPr lang="en-US" baseline="0" dirty="0" smtClean="0"/>
                        <a:t> 30 min before meals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275">
                <a:tc>
                  <a:txBody>
                    <a:bodyPr/>
                    <a:lstStyle/>
                    <a:p>
                      <a:r>
                        <a:rPr lang="en-US" dirty="0" smtClean="0"/>
                        <a:t>D-D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Omeprazole</a:t>
                      </a:r>
                      <a:r>
                        <a:rPr lang="en-US" baseline="0" dirty="0" smtClean="0"/>
                        <a:t> + Clopidogrel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41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063057"/>
              </p:ext>
            </p:extLst>
          </p:nvPr>
        </p:nvGraphicFramePr>
        <p:xfrm>
          <a:off x="599018" y="4414247"/>
          <a:ext cx="7757178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99058"/>
                <a:gridCol w="5858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Bethanechol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Cholinergic Agonist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r>
                        <a:rPr lang="en-US" baseline="0" dirty="0" smtClean="0"/>
                        <a:t> mg PO four times daily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</a:t>
                      </a:r>
                      <a:r>
                        <a:rPr lang="en-US" baseline="0" dirty="0" smtClean="0"/>
                        <a:t> GI motility and gastric tone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routinely recommended for GERD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Contraindications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Asthma,</a:t>
                      </a:r>
                      <a:r>
                        <a:rPr lang="en-US" baseline="0" dirty="0" smtClean="0"/>
                        <a:t> Parkinson's, Thyroid, CAD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Bronchial</a:t>
                      </a:r>
                      <a:r>
                        <a:rPr lang="en-US" baseline="0" dirty="0" smtClean="0"/>
                        <a:t> constriction, Urinary urgency (always pee)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835919"/>
              </p:ext>
            </p:extLst>
          </p:nvPr>
        </p:nvGraphicFramePr>
        <p:xfrm>
          <a:off x="599018" y="479029"/>
          <a:ext cx="7757178" cy="374903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99058"/>
                <a:gridCol w="5858120"/>
              </a:tblGrid>
              <a:tr h="201612">
                <a:tc>
                  <a:txBody>
                    <a:bodyPr/>
                    <a:lstStyle/>
                    <a:p>
                      <a:r>
                        <a:rPr lang="en-US" dirty="0" smtClean="0"/>
                        <a:t>Metoclopramide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 antagonist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987"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– 15 mg PO four times daily</a:t>
                      </a:r>
                    </a:p>
                    <a:p>
                      <a:r>
                        <a:rPr lang="en-US" dirty="0" smtClean="0"/>
                        <a:t>30 min before meals and HS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612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 LES pressure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99">
                <a:tc>
                  <a:txBody>
                    <a:bodyPr/>
                    <a:lstStyle/>
                    <a:p>
                      <a:r>
                        <a:rPr lang="en-US" dirty="0" smtClean="0"/>
                        <a:t>Contraindications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 obstruction</a:t>
                      </a:r>
                      <a:r>
                        <a:rPr lang="en-US" baseline="0" dirty="0" smtClean="0"/>
                        <a:t>          </a:t>
                      </a:r>
                      <a:r>
                        <a:rPr lang="en-US" dirty="0" smtClean="0"/>
                        <a:t>GI perforation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Hx</a:t>
                      </a:r>
                      <a:r>
                        <a:rPr lang="en-US" dirty="0" smtClean="0"/>
                        <a:t> seizures, </a:t>
                      </a:r>
                      <a:r>
                        <a:rPr lang="en-US" baseline="0" dirty="0" smtClean="0"/>
                        <a:t>              </a:t>
                      </a:r>
                      <a:r>
                        <a:rPr lang="en-US" dirty="0" err="1" smtClean="0"/>
                        <a:t>Hx</a:t>
                      </a:r>
                      <a:r>
                        <a:rPr lang="en-US" dirty="0" smtClean="0"/>
                        <a:t> Parkinson’s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Use Da antag</a:t>
                      </a:r>
                      <a:r>
                        <a:rPr lang="en-US" baseline="0" dirty="0" smtClean="0"/>
                        <a:t>            anticholinergics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987">
                <a:tc>
                  <a:txBody>
                    <a:bodyPr/>
                    <a:lstStyle/>
                    <a:p>
                      <a:r>
                        <a:rPr lang="en-US" dirty="0" smtClean="0"/>
                        <a:t>ADR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Heart: Bradycardia, CHF, fluid retention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CNS: drowsiness/restlessness, insomnia, Seizures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48167" y="-26828"/>
            <a:ext cx="8720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Prokinetics</a:t>
            </a:r>
            <a:r>
              <a:rPr lang="en-US" dirty="0"/>
              <a:t>- </a:t>
            </a:r>
            <a:r>
              <a:rPr lang="en-US" dirty="0" smtClean="0"/>
              <a:t>adjunct </a:t>
            </a:r>
            <a:r>
              <a:rPr lang="en-US" dirty="0"/>
              <a:t>to acid suppression therapy in patients with known motility defect </a:t>
            </a:r>
          </a:p>
        </p:txBody>
      </p:sp>
    </p:spTree>
    <p:extLst>
      <p:ext uri="{BB962C8B-B14F-4D97-AF65-F5344CB8AC3E}">
        <p14:creationId xmlns:p14="http://schemas.microsoft.com/office/powerpoint/2010/main" val="322745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327</Words>
  <Application>Microsoft Macintosh PowerPoint</Application>
  <PresentationFormat>On-screen Show (4:3)</PresentationFormat>
  <Paragraphs>116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GERD Tx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32</cp:revision>
  <dcterms:created xsi:type="dcterms:W3CDTF">2013-04-08T22:45:08Z</dcterms:created>
  <dcterms:modified xsi:type="dcterms:W3CDTF">2014-02-20T02:23:42Z</dcterms:modified>
</cp:coreProperties>
</file>