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96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GERD: </a:t>
            </a:r>
            <a:r>
              <a:rPr lang="en-US" b="1" dirty="0" err="1" smtClean="0"/>
              <a:t>Gastroesophageal</a:t>
            </a:r>
            <a:r>
              <a:rPr lang="en-US" b="1" dirty="0" smtClean="0"/>
              <a:t> Reflux Disease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026920" y="926812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Symptoms or mucosal damage that results from abnormal </a:t>
            </a:r>
            <a:r>
              <a:rPr lang="en-US" sz="1600" dirty="0">
                <a:solidFill>
                  <a:srgbClr val="FF0000"/>
                </a:solidFill>
              </a:rPr>
              <a:t>reflux</a:t>
            </a:r>
            <a:r>
              <a:rPr lang="en-US" sz="1600" dirty="0"/>
              <a:t> of the stomach contents into </a:t>
            </a:r>
            <a:r>
              <a:rPr lang="en-US" sz="1600" dirty="0" smtClean="0"/>
              <a:t>the esophagus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76400" y="1886855"/>
            <a:ext cx="251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Non-erosive</a:t>
            </a:r>
            <a:r>
              <a:rPr lang="en-US" sz="1600" u="sng" dirty="0"/>
              <a:t> reflux disease</a:t>
            </a:r>
            <a:endParaRPr lang="en-US" sz="1600" dirty="0"/>
          </a:p>
          <a:p>
            <a:pPr algn="ctr"/>
            <a:r>
              <a:rPr lang="en-US" sz="1600" dirty="0"/>
              <a:t>Typical GERD symptoms without visible esophageal mucosal damage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7280" y="1874663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Erosive</a:t>
            </a:r>
            <a:r>
              <a:rPr lang="en-US" sz="1600" u="sng" dirty="0"/>
              <a:t> reflux disease</a:t>
            </a:r>
            <a:endParaRPr lang="en-US" sz="1600" dirty="0"/>
          </a:p>
          <a:p>
            <a:pPr algn="ctr"/>
            <a:r>
              <a:rPr lang="en-US" sz="1600" dirty="0"/>
              <a:t>GERD symptoms with erosions present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4427220" y="1511587"/>
            <a:ext cx="220980" cy="622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27120" y="3581400"/>
            <a:ext cx="17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Gastric Contents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78280" y="3959578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HCl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acid (pH 1-2)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Saliva keeps pH of esophagus ~7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Stimulants of acid secretion:  Histamine, Gastrin, Acetylcholine</a:t>
            </a:r>
          </a:p>
          <a:p>
            <a:pPr marL="285750" lvl="1" indent="-285750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Pepcin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 </a:t>
            </a:r>
            <a:r>
              <a:rPr lang="en-US" dirty="0" err="1"/>
              <a:t>proteolytic</a:t>
            </a:r>
            <a:r>
              <a:rPr lang="en-US" dirty="0"/>
              <a:t> enzyme</a:t>
            </a:r>
          </a:p>
          <a:p>
            <a:pPr marL="285750" lvl="1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Bile acids</a:t>
            </a:r>
            <a:r>
              <a:rPr lang="en-US" dirty="0"/>
              <a:t>:  </a:t>
            </a:r>
            <a:r>
              <a:rPr lang="en-US" dirty="0" err="1"/>
              <a:t>solublizes</a:t>
            </a:r>
            <a:r>
              <a:rPr lang="en-US" dirty="0"/>
              <a:t> fat</a:t>
            </a:r>
          </a:p>
          <a:p>
            <a:pPr marL="285750" lvl="1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Pancreatic enzymes</a:t>
            </a:r>
            <a:r>
              <a:rPr lang="en-US" dirty="0"/>
              <a:t>:  digest fats, proteins, starches</a:t>
            </a:r>
          </a:p>
        </p:txBody>
      </p:sp>
    </p:spTree>
    <p:extLst>
      <p:ext uri="{BB962C8B-B14F-4D97-AF65-F5344CB8AC3E}">
        <p14:creationId xmlns:p14="http://schemas.microsoft.com/office/powerpoint/2010/main" val="10121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GERD: </a:t>
            </a:r>
            <a:r>
              <a:rPr lang="en-US" sz="1600" b="1" dirty="0" err="1" smtClean="0"/>
              <a:t>Gastroesophageal</a:t>
            </a:r>
            <a:r>
              <a:rPr lang="en-US" sz="1600" b="1" dirty="0" smtClean="0"/>
              <a:t> Reflux Disease</a:t>
            </a:r>
            <a:endParaRPr lang="en-US" sz="1600" b="1" dirty="0"/>
          </a:p>
        </p:txBody>
      </p:sp>
      <p:pic>
        <p:nvPicPr>
          <p:cNvPr id="1028" name="Picture 4" descr="https://encrypted-tbn0.gstatic.com/images?q=tbn:ANd9GcRfRAcP9FtYPUkp7utUOATTB2eYpjRCIaPDtgXBa52LaUdvmqYk-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1330048"/>
            <a:ext cx="4167746" cy="40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1330048"/>
            <a:ext cx="2667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Three Types of LES Defects: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Relaxation independent of swallowing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Weak LES under intra-abdominal pressure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Atonic LES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332023"/>
            <a:ext cx="320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Sx</a:t>
            </a:r>
            <a:r>
              <a:rPr lang="en-US" sz="1600" dirty="0" smtClean="0"/>
              <a:t> /Clinical  Features: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FF0000"/>
                </a:solidFill>
              </a:rPr>
              <a:t>Atypical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Typical </a:t>
            </a:r>
            <a:r>
              <a:rPr lang="en-US" sz="1400" dirty="0" smtClean="0"/>
              <a:t>(bending over, recumbent, high-fat meal, relieved with antacid)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Alarm </a:t>
            </a:r>
            <a:r>
              <a:rPr lang="en-US" sz="1400" b="1" dirty="0" err="1">
                <a:solidFill>
                  <a:srgbClr val="FF0000"/>
                </a:solidFill>
              </a:rPr>
              <a:t>Sx</a:t>
            </a:r>
            <a:r>
              <a:rPr lang="en-US" dirty="0" smtClean="0"/>
              <a:t>:  </a:t>
            </a:r>
            <a:r>
              <a:rPr lang="en-US" sz="1400" dirty="0" smtClean="0"/>
              <a:t>complications of GERD (Barrett’s, stricture,  esophageal cancer)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5909846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SX do not predict severity of esophagus nor do they predict complications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112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457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Barrett’s Esophagus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48215" y="10638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Columnar metaplasia of the LES</a:t>
            </a:r>
            <a:endParaRPr lang="en-US" sz="1400" b="1" dirty="0"/>
          </a:p>
        </p:txBody>
      </p:sp>
      <p:pic>
        <p:nvPicPr>
          <p:cNvPr id="2050" name="Picture 2" descr="https://gi.jhsps.org/Upload/200708141556_005822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15" y="1524000"/>
            <a:ext cx="654348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1448" y="5022176"/>
            <a:ext cx="6565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/>
              <a:t>Orange</a:t>
            </a:r>
            <a:r>
              <a:rPr lang="en-US" sz="1200" dirty="0"/>
              <a:t>, gastric- type epithelium that extends upward from the stomach in a tongue-like or circumferential fashion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/>
              <a:t>Results from chronic reflux-induced injury to the esophageal epithelium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/>
              <a:t>More prevalent in white adult men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/>
              <a:t>Increased risk of esophageal adenocarcinoma (40- fold increased risk)</a:t>
            </a:r>
          </a:p>
        </p:txBody>
      </p:sp>
    </p:spTree>
    <p:extLst>
      <p:ext uri="{BB962C8B-B14F-4D97-AF65-F5344CB8AC3E}">
        <p14:creationId xmlns:p14="http://schemas.microsoft.com/office/powerpoint/2010/main" val="27831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4996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GERD Diagnosis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66900" y="914400"/>
            <a:ext cx="5181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Based on clinical presentation:</a:t>
            </a:r>
          </a:p>
          <a:p>
            <a:r>
              <a:rPr lang="en-US" dirty="0"/>
              <a:t>	</a:t>
            </a:r>
            <a:r>
              <a:rPr lang="en-US" sz="1400" dirty="0" smtClean="0"/>
              <a:t>- Type of </a:t>
            </a:r>
            <a:r>
              <a:rPr lang="en-US" sz="1400" dirty="0" err="1" smtClean="0"/>
              <a:t>Sx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When they occur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 What improves or worsen</a:t>
            </a:r>
          </a:p>
          <a:p>
            <a:endParaRPr lang="en-US" sz="1400" dirty="0" smtClean="0"/>
          </a:p>
          <a:p>
            <a:r>
              <a:rPr lang="en-US" sz="1400" b="1" dirty="0"/>
              <a:t>Based on diagnostic tests:</a:t>
            </a:r>
          </a:p>
          <a:p>
            <a:pPr marL="1028700" indent="-1028700">
              <a:tabLst>
                <a:tab pos="914400" algn="l"/>
              </a:tabLst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Endoscopy </a:t>
            </a:r>
            <a:r>
              <a:rPr lang="en-US" sz="1400" dirty="0" smtClean="0"/>
              <a:t>(EGD:  </a:t>
            </a:r>
            <a:r>
              <a:rPr lang="en-US" sz="1400" dirty="0" err="1" smtClean="0"/>
              <a:t>esophagogatroduodenoscopy</a:t>
            </a:r>
            <a:r>
              <a:rPr lang="en-US" sz="1400" dirty="0" smtClean="0"/>
              <a:t>)</a:t>
            </a:r>
          </a:p>
          <a:p>
            <a:pPr marL="1028700" indent="-1028700">
              <a:tabLst>
                <a:tab pos="9144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 smtClean="0">
                <a:solidFill>
                  <a:srgbClr val="FF0000"/>
                </a:solidFill>
              </a:rPr>
              <a:t>Ambulatory reflux monitoring </a:t>
            </a:r>
            <a:r>
              <a:rPr lang="en-US" sz="1400" dirty="0" smtClean="0"/>
              <a:t>small probe in the esophagus to measure pH over 24 </a:t>
            </a:r>
            <a:r>
              <a:rPr lang="en-US" sz="1400" dirty="0" err="1" smtClean="0"/>
              <a:t>hrs</a:t>
            </a:r>
            <a:endParaRPr lang="en-US" sz="1400" dirty="0" smtClean="0"/>
          </a:p>
          <a:p>
            <a:pPr marL="1028700" indent="-1028700">
              <a:tabLst>
                <a:tab pos="9144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 err="1" smtClean="0">
                <a:solidFill>
                  <a:srgbClr val="FF0000"/>
                </a:solidFill>
              </a:rPr>
              <a:t>Manometry</a:t>
            </a:r>
            <a:r>
              <a:rPr lang="en-US" sz="1400" dirty="0" smtClean="0"/>
              <a:t>:  probe to measure pressure &amp; function of esophagus (pre-operative evaluation, not for diagnosis)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0914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Treatment Goal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4419600"/>
            <a:ext cx="3771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Reduce frequency and severity of </a:t>
            </a:r>
            <a:r>
              <a:rPr lang="en-US" sz="1400" dirty="0" smtClean="0"/>
              <a:t>symptoms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reduce recurrence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promote </a:t>
            </a:r>
            <a:r>
              <a:rPr lang="en-US" sz="1400" dirty="0"/>
              <a:t>healing of </a:t>
            </a:r>
            <a:r>
              <a:rPr lang="en-US" sz="1400" dirty="0" smtClean="0"/>
              <a:t>mucosa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prevent </a:t>
            </a:r>
            <a:r>
              <a:rPr lang="en-US" sz="1400" dirty="0"/>
              <a:t>complications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09575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Treatment Concept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4876800" y="4495800"/>
            <a:ext cx="3657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400" b="1" dirty="0"/>
              <a:t>Reduce acid so whatever get into the esophagus causes less damage*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Change what goes in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Reduce what goes in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Move what goes through the GI tract faster</a:t>
            </a:r>
          </a:p>
        </p:txBody>
      </p:sp>
    </p:spTree>
    <p:extLst>
      <p:ext uri="{BB962C8B-B14F-4D97-AF65-F5344CB8AC3E}">
        <p14:creationId xmlns:p14="http://schemas.microsoft.com/office/powerpoint/2010/main" val="40554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1850" y="1524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Pharmacologic Therapy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38600" y="8572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GERD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976854"/>
            <a:ext cx="12192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Mild &amp;/or infrequent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705100" y="1392079"/>
            <a:ext cx="10668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Typical </a:t>
            </a:r>
            <a:r>
              <a:rPr lang="en-US" sz="1600" b="1" dirty="0" err="1" smtClean="0"/>
              <a:t>Sx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280035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Refer for evaluation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181850" y="1263075"/>
            <a:ext cx="120015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Atypical or Alarm </a:t>
            </a:r>
            <a:r>
              <a:rPr lang="en-US" sz="1600" b="1" dirty="0" err="1" smtClean="0"/>
              <a:t>Sx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05300" y="1976854"/>
            <a:ext cx="17526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Moderate/Severe &amp;/or frequent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99085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Antacids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OTC</a:t>
            </a:r>
          </a:p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-receptor antagonists</a:t>
            </a:r>
          </a:p>
          <a:p>
            <a:pPr algn="ctr"/>
            <a:r>
              <a:rPr lang="en-US" sz="1600" dirty="0" smtClean="0"/>
              <a:t>PPI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35433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Double Strength</a:t>
            </a:r>
          </a:p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-receptor antagonists</a:t>
            </a:r>
          </a:p>
          <a:p>
            <a:pPr algn="ctr"/>
            <a:r>
              <a:rPr lang="en-US" sz="1600" dirty="0" smtClean="0"/>
              <a:t>PPI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4019550" y="762000"/>
            <a:ext cx="914400" cy="53482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2971800"/>
            <a:ext cx="1066800" cy="356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" y="3524251"/>
            <a:ext cx="2438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14800" y="3524249"/>
            <a:ext cx="2438400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2" idx="3"/>
          </p:cNvCxnSpPr>
          <p:nvPr/>
        </p:nvCxnSpPr>
        <p:spPr>
          <a:xfrm>
            <a:off x="4953000" y="1041916"/>
            <a:ext cx="2228850" cy="254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71900" y="1169372"/>
            <a:ext cx="247650" cy="222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38500" y="1731259"/>
            <a:ext cx="0" cy="42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2152650"/>
            <a:ext cx="1866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1828800" y="2561629"/>
            <a:ext cx="0" cy="41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>
            <a:off x="5181600" y="2561629"/>
            <a:ext cx="0" cy="96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</p:cNvCxnSpPr>
          <p:nvPr/>
        </p:nvCxnSpPr>
        <p:spPr>
          <a:xfrm>
            <a:off x="7781925" y="1847850"/>
            <a:ext cx="0" cy="71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00" y="2637828"/>
            <a:ext cx="1428750" cy="96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5334000"/>
            <a:ext cx="1866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Antacids: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Maalox or Mylanta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Gaviscon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CaCO3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371850" y="5334000"/>
            <a:ext cx="2209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H2-receptor antagonists: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Famotidine 10 mg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Ranitidine 75 mg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Nizatidine</a:t>
            </a:r>
            <a:r>
              <a:rPr lang="en-US" sz="1200" dirty="0" smtClean="0"/>
              <a:t> 75 mg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Cimetidine 200 mg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305550" y="5130284"/>
            <a:ext cx="2209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PPI::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Omeprazole 20 mg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Esomeprazole 20 mg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Rabprazole</a:t>
            </a:r>
            <a:r>
              <a:rPr lang="en-US" sz="1200" dirty="0" smtClean="0"/>
              <a:t> 20 mg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Lansoprazole</a:t>
            </a:r>
            <a:r>
              <a:rPr lang="en-US" sz="1200" dirty="0" smtClean="0"/>
              <a:t> 30 mg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Dexlansoprazole</a:t>
            </a:r>
            <a:r>
              <a:rPr lang="en-US" sz="1200" dirty="0" smtClean="0"/>
              <a:t> 30 mg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Pantoprazole 40 mg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95400" y="4343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Omeprazole  10</a:t>
            </a:r>
          </a:p>
          <a:p>
            <a:r>
              <a:rPr lang="en-US" sz="1200" dirty="0" err="1" smtClean="0"/>
              <a:t>Lansoprazole</a:t>
            </a:r>
            <a:r>
              <a:rPr lang="en-US" sz="1200" dirty="0" smtClean="0"/>
              <a:t>  15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2895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line </a:t>
            </a:r>
            <a:r>
              <a:rPr lang="en-US" sz="1200" dirty="0" err="1" smtClean="0"/>
              <a:t>Tx</a:t>
            </a:r>
            <a:r>
              <a:rPr lang="en-US" sz="1200" dirty="0" smtClean="0"/>
              <a:t> for pregnancy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3413" y="44196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PPI : </a:t>
            </a:r>
            <a:r>
              <a:rPr lang="en-US" sz="1200" dirty="0" err="1" smtClean="0"/>
              <a:t>preg</a:t>
            </a:r>
            <a:r>
              <a:rPr lang="en-US" sz="1200" dirty="0" smtClean="0"/>
              <a:t> cat B </a:t>
            </a:r>
            <a:r>
              <a:rPr lang="en-US" sz="1200" dirty="0" err="1" smtClean="0"/>
              <a:t>exept</a:t>
            </a:r>
            <a:r>
              <a:rPr lang="en-US" sz="1200" dirty="0" smtClean="0"/>
              <a:t> </a:t>
            </a:r>
            <a:r>
              <a:rPr lang="en-US" sz="1200" dirty="0" err="1" smtClean="0"/>
              <a:t>Omep</a:t>
            </a:r>
            <a:r>
              <a:rPr lang="en-US" sz="1200" dirty="0" smtClean="0"/>
              <a:t> cat 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89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1850" y="330369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Pharmacologic Therapy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14650" y="745123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Acid suppression </a:t>
            </a:r>
            <a:r>
              <a:rPr lang="en-US" sz="1200" dirty="0" smtClean="0"/>
              <a:t>– mainstay of GERD </a:t>
            </a:r>
            <a:r>
              <a:rPr lang="en-US" sz="1200" dirty="0" err="1" smtClean="0"/>
              <a:t>Tx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1858148"/>
            <a:ext cx="2438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Antacids: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Immediate </a:t>
            </a:r>
            <a:r>
              <a:rPr lang="en-US" sz="1200" dirty="0" err="1" smtClean="0"/>
              <a:t>Sx</a:t>
            </a:r>
            <a:r>
              <a:rPr lang="en-US" sz="1200" dirty="0" smtClean="0"/>
              <a:t> relief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Short half life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Adverse effects: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Diarrhea/constipation</a:t>
            </a:r>
          </a:p>
          <a:p>
            <a:pPr marL="742950" lvl="1" indent="-285750">
              <a:buFontTx/>
              <a:buChar char="-"/>
            </a:pPr>
            <a:r>
              <a:rPr lang="en-US" sz="1200" dirty="0" err="1" smtClean="0"/>
              <a:t>Absortion</a:t>
            </a:r>
            <a:r>
              <a:rPr lang="en-US" sz="1200" dirty="0" smtClean="0"/>
              <a:t> alterations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Acid/base disturbances</a:t>
            </a:r>
          </a:p>
          <a:p>
            <a:pPr marL="285750" lvl="1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DDI: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↓ effect of ferrous </a:t>
            </a:r>
            <a:r>
              <a:rPr lang="en-US" sz="1200" dirty="0"/>
              <a:t>sulfate, quinolones, isoniazid, </a:t>
            </a:r>
            <a:r>
              <a:rPr lang="en-US" sz="1200" dirty="0" err="1"/>
              <a:t>tetracyclines</a:t>
            </a:r>
            <a:r>
              <a:rPr lang="en-US" sz="1200" dirty="0"/>
              <a:t>, </a:t>
            </a:r>
            <a:r>
              <a:rPr lang="en-US" sz="1200" dirty="0" err="1"/>
              <a:t>raltegravir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53000" y="1581150"/>
            <a:ext cx="3124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</a:t>
            </a:r>
            <a:r>
              <a:rPr lang="en-US" sz="1600" b="1" baseline="-25000" dirty="0" smtClean="0"/>
              <a:t>2</a:t>
            </a:r>
            <a:r>
              <a:rPr lang="en-US" sz="1600" b="1" dirty="0" smtClean="0"/>
              <a:t>-Receptor Antagonist: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Slower onset of action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Longer duration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Chronic use … </a:t>
            </a:r>
            <a:r>
              <a:rPr lang="en-US" sz="1200" dirty="0" err="1" smtClean="0"/>
              <a:t>tachyphilaxis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Adverse effects: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Diarrhea/constipation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HA, dizziness, fatigue</a:t>
            </a:r>
          </a:p>
          <a:p>
            <a:pPr marL="285750" lvl="1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DDI: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↓ concentration of </a:t>
            </a:r>
            <a:r>
              <a:rPr lang="en-US" sz="1200" dirty="0" err="1" smtClean="0"/>
              <a:t>Rilpivirine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↑ level of DR </a:t>
            </a:r>
            <a:r>
              <a:rPr lang="en-US" sz="1200" dirty="0" err="1" smtClean="0"/>
              <a:t>Risedronate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>
                <a:solidFill>
                  <a:srgbClr val="FF0000"/>
                </a:solidFill>
              </a:rPr>
              <a:t>Xxx</a:t>
            </a:r>
            <a:r>
              <a:rPr lang="en-US" sz="1200" dirty="0" smtClean="0"/>
              <a:t> inhibit metabolism of warfarin, phenytoin, </a:t>
            </a:r>
            <a:r>
              <a:rPr lang="en-US" sz="1200" dirty="0" err="1" smtClean="0"/>
              <a:t>nifedipine</a:t>
            </a:r>
            <a:r>
              <a:rPr lang="en-US" sz="1200" dirty="0" smtClean="0"/>
              <a:t>, propranolol, theophylline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71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1850" y="330369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Pharmacologic Therapy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14650" y="745123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Acid suppression </a:t>
            </a:r>
            <a:r>
              <a:rPr lang="en-US" sz="1200" dirty="0" smtClean="0"/>
              <a:t>– mainstay of GERD </a:t>
            </a:r>
            <a:r>
              <a:rPr lang="en-US" sz="1200" dirty="0" err="1" smtClean="0"/>
              <a:t>Tx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1447800"/>
            <a:ext cx="49339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Proton Pump Inhibitors: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Preferred for moderate/severe GERD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Rapid effect on eliminating </a:t>
            </a:r>
            <a:r>
              <a:rPr lang="en-US" sz="1200" dirty="0" err="1" smtClean="0"/>
              <a:t>Sx</a:t>
            </a:r>
            <a:r>
              <a:rPr lang="en-US" sz="1200" dirty="0" smtClean="0"/>
              <a:t> &amp; healing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Taken on empty stomach – </a:t>
            </a:r>
            <a:r>
              <a:rPr lang="en-US" sz="1200" dirty="0" smtClean="0">
                <a:solidFill>
                  <a:srgbClr val="FF0000"/>
                </a:solidFill>
              </a:rPr>
              <a:t>Except water</a:t>
            </a:r>
          </a:p>
          <a:p>
            <a:pPr marL="285750" indent="-285750">
              <a:buFontTx/>
              <a:buChar char="-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Adverse effects: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Diarrhea/constipation</a:t>
            </a:r>
          </a:p>
          <a:p>
            <a:pPr marL="742950" lvl="1" indent="-285750">
              <a:buFontTx/>
              <a:buChar char="-"/>
            </a:pPr>
            <a:r>
              <a:rPr lang="en-US" sz="1200" dirty="0" err="1" smtClean="0"/>
              <a:t>Vit</a:t>
            </a:r>
            <a:r>
              <a:rPr lang="en-US" sz="1200" dirty="0" smtClean="0"/>
              <a:t> B12 deficiency with long term </a:t>
            </a:r>
            <a:r>
              <a:rPr lang="en-US" sz="1200" dirty="0" smtClean="0"/>
              <a:t>use</a:t>
            </a:r>
          </a:p>
          <a:p>
            <a:pPr marL="742950" lvl="1" indent="-285750">
              <a:buFontTx/>
              <a:buChar char="-"/>
            </a:pPr>
            <a:endParaRPr lang="en-US" sz="1200" dirty="0" smtClean="0"/>
          </a:p>
          <a:p>
            <a:pPr marL="285750" lvl="1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DDI: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↓ absorption of drugs that require acid to be absorbed (</a:t>
            </a:r>
            <a:r>
              <a:rPr lang="en-US" sz="1200" dirty="0" err="1" smtClean="0"/>
              <a:t>itraconazole</a:t>
            </a:r>
            <a:r>
              <a:rPr lang="en-US" sz="1200" dirty="0" smtClean="0"/>
              <a:t>, </a:t>
            </a:r>
            <a:r>
              <a:rPr lang="en-US" sz="1200" dirty="0" err="1" smtClean="0"/>
              <a:t>rilpivirine</a:t>
            </a:r>
            <a:r>
              <a:rPr lang="en-US" sz="1200" dirty="0" smtClean="0"/>
              <a:t>, </a:t>
            </a:r>
            <a:r>
              <a:rPr lang="en-US" sz="1200" dirty="0" err="1" smtClean="0"/>
              <a:t>atazanavir</a:t>
            </a:r>
            <a:r>
              <a:rPr lang="en-US" sz="1200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Omeprazole is a strong inhibitor of 2-C19 … inactivate enzyme to convert </a:t>
            </a:r>
            <a:r>
              <a:rPr lang="en-US" sz="1200" dirty="0" err="1" smtClean="0"/>
              <a:t>clopidogrel</a:t>
            </a:r>
            <a:r>
              <a:rPr lang="en-US" sz="1200" dirty="0"/>
              <a:t> </a:t>
            </a:r>
            <a:r>
              <a:rPr lang="en-US" sz="1200" dirty="0" smtClean="0"/>
              <a:t>to active form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09800" y="5012777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Omeprazole/NaHCO3</a:t>
            </a:r>
            <a:endParaRPr lang="en-US" sz="1200" dirty="0"/>
          </a:p>
          <a:p>
            <a:pPr marL="0" lvl="1"/>
            <a:r>
              <a:rPr lang="en-US" sz="1200" dirty="0"/>
              <a:t>Dose reduction recommended for ______________________.  No change in the elderly or renal failure.</a:t>
            </a:r>
          </a:p>
        </p:txBody>
      </p:sp>
    </p:spTree>
    <p:extLst>
      <p:ext uri="{BB962C8B-B14F-4D97-AF65-F5344CB8AC3E}">
        <p14:creationId xmlns:p14="http://schemas.microsoft.com/office/powerpoint/2010/main" val="841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1850" y="330369"/>
            <a:ext cx="203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Adjunctive Therapy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3353" y="1066800"/>
            <a:ext cx="693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Prokinetics</a:t>
            </a:r>
            <a:r>
              <a:rPr lang="en-US" sz="1600" b="1" dirty="0" smtClean="0"/>
              <a:t> </a:t>
            </a:r>
            <a:r>
              <a:rPr lang="en-US" sz="1400" dirty="0" smtClean="0"/>
              <a:t>– for refractory </a:t>
            </a:r>
            <a:r>
              <a:rPr lang="en-US" sz="1400" dirty="0" err="1" smtClean="0"/>
              <a:t>pts</a:t>
            </a:r>
            <a:r>
              <a:rPr lang="en-US" sz="1400" dirty="0" smtClean="0"/>
              <a:t> or </a:t>
            </a:r>
            <a:r>
              <a:rPr lang="en-US" sz="1400" dirty="0" err="1" smtClean="0"/>
              <a:t>pts</a:t>
            </a:r>
            <a:r>
              <a:rPr lang="en-US" sz="1400" dirty="0" smtClean="0"/>
              <a:t> with known gastric motility defect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 smtClean="0">
                <a:solidFill>
                  <a:srgbClr val="FF0000"/>
                </a:solidFill>
              </a:rPr>
              <a:t>Metoclopramide</a:t>
            </a:r>
            <a:r>
              <a:rPr lang="en-US" sz="1400" dirty="0" smtClean="0"/>
              <a:t> (Reglan, </a:t>
            </a:r>
            <a:r>
              <a:rPr lang="en-US" sz="1400" dirty="0" err="1" smtClean="0"/>
              <a:t>Metozolv</a:t>
            </a:r>
            <a:r>
              <a:rPr lang="en-US" sz="1400" dirty="0" smtClean="0"/>
              <a:t> ODT)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- Dopamine antagonist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- ↑ LES pressure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-  Adverse Effects: </a:t>
            </a:r>
            <a:r>
              <a:rPr lang="en-US" sz="1400" dirty="0" err="1" smtClean="0"/>
              <a:t>bradycardia</a:t>
            </a:r>
            <a:r>
              <a:rPr lang="en-US" sz="1400" dirty="0" smtClean="0"/>
              <a:t>, CHF, EPS including tardive dyskinesia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-  </a:t>
            </a:r>
            <a:r>
              <a:rPr lang="en-US" sz="1400" dirty="0" smtClean="0">
                <a:solidFill>
                  <a:srgbClr val="FF0000"/>
                </a:solidFill>
              </a:rPr>
              <a:t>Black Box Warning</a:t>
            </a:r>
            <a:r>
              <a:rPr lang="en-US" sz="1400" dirty="0" smtClean="0"/>
              <a:t>:  drug-induced Parkinson’s disease</a:t>
            </a:r>
          </a:p>
          <a:p>
            <a:pPr marL="2008188" indent="-2008188">
              <a:tabLst>
                <a:tab pos="18288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 </a:t>
            </a:r>
            <a:r>
              <a:rPr lang="en-US" sz="1400" dirty="0" smtClean="0">
                <a:solidFill>
                  <a:srgbClr val="FF0000"/>
                </a:solidFill>
              </a:rPr>
              <a:t>Contraindications</a:t>
            </a:r>
            <a:r>
              <a:rPr lang="en-US" sz="1400" dirty="0" smtClean="0"/>
              <a:t>:  GI obstruction/perforation/hemorrhage, seizure, concomitant use of other dopamine antagonist or </a:t>
            </a:r>
            <a:r>
              <a:rPr lang="en-US" sz="1400" dirty="0" err="1" smtClean="0"/>
              <a:t>anticholinergics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53353" y="3733800"/>
            <a:ext cx="7176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Skeletal Muscle Relaxant </a:t>
            </a:r>
            <a:r>
              <a:rPr lang="en-US" sz="1400" dirty="0" smtClean="0"/>
              <a:t>– alternative for refractory </a:t>
            </a:r>
            <a:r>
              <a:rPr lang="en-US" sz="1400" dirty="0" err="1" smtClean="0"/>
              <a:t>pts</a:t>
            </a:r>
            <a:endParaRPr lang="en-US" sz="1400" dirty="0" smtClean="0"/>
          </a:p>
          <a:p>
            <a:r>
              <a:rPr lang="en-US" dirty="0" smtClean="0"/>
              <a:t>	</a:t>
            </a:r>
            <a:r>
              <a:rPr lang="en-US" sz="1400" dirty="0">
                <a:solidFill>
                  <a:srgbClr val="FF0000"/>
                </a:solidFill>
              </a:rPr>
              <a:t>- Baclofen </a:t>
            </a:r>
            <a:r>
              <a:rPr lang="en-US" sz="1400" dirty="0"/>
              <a:t>(</a:t>
            </a:r>
            <a:r>
              <a:rPr lang="en-US" sz="1400" dirty="0" err="1"/>
              <a:t>Lioresal</a:t>
            </a:r>
            <a:r>
              <a:rPr lang="en-US" sz="1400" dirty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1400" dirty="0"/>
              <a:t>- GABA agonist</a:t>
            </a:r>
          </a:p>
          <a:p>
            <a:r>
              <a:rPr lang="en-US" sz="1400" dirty="0"/>
              <a:t>		-  ↓ transient LES relaxations &amp; reflux episodes</a:t>
            </a:r>
          </a:p>
          <a:p>
            <a:r>
              <a:rPr lang="en-US" sz="1400" dirty="0"/>
              <a:t>		-  Not FDA approved for GERD</a:t>
            </a:r>
          </a:p>
        </p:txBody>
      </p:sp>
    </p:spTree>
    <p:extLst>
      <p:ext uri="{BB962C8B-B14F-4D97-AF65-F5344CB8AC3E}">
        <p14:creationId xmlns:p14="http://schemas.microsoft.com/office/powerpoint/2010/main" val="3487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53340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Long-Term Safety Concern with PPI Therapy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1066800"/>
            <a:ext cx="3581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Hypomagnesemia</a:t>
            </a:r>
            <a:r>
              <a:rPr lang="en-US" sz="1400" b="1" dirty="0" smtClean="0"/>
              <a:t>:</a:t>
            </a:r>
          </a:p>
          <a:p>
            <a:r>
              <a:rPr lang="en-US" dirty="0"/>
              <a:t>	</a:t>
            </a:r>
            <a:r>
              <a:rPr lang="en-US" sz="1200" dirty="0" smtClean="0"/>
              <a:t>- Serious effects if use &gt; 1yr</a:t>
            </a:r>
          </a:p>
          <a:p>
            <a:endParaRPr lang="en-US" sz="1200" dirty="0" smtClean="0"/>
          </a:p>
          <a:p>
            <a:r>
              <a:rPr lang="en-US" sz="1400" b="1" dirty="0"/>
              <a:t>Community/Hospital-Acquired Pneumonia</a:t>
            </a:r>
          </a:p>
          <a:p>
            <a:r>
              <a:rPr lang="en-US" dirty="0"/>
              <a:t>	</a:t>
            </a:r>
            <a:r>
              <a:rPr lang="en-US" sz="1200" dirty="0"/>
              <a:t>- ↑ gastric pH allows bacterial </a:t>
            </a:r>
            <a:r>
              <a:rPr lang="en-US" sz="1200" dirty="0" smtClean="0"/>
              <a:t>growth</a:t>
            </a:r>
          </a:p>
          <a:p>
            <a:endParaRPr lang="en-US" sz="1200" dirty="0"/>
          </a:p>
          <a:p>
            <a:r>
              <a:rPr lang="en-US" sz="1400" b="1" dirty="0"/>
              <a:t>Clostridium </a:t>
            </a:r>
            <a:r>
              <a:rPr lang="en-US" sz="1400" b="1" dirty="0" err="1"/>
              <a:t>difficile</a:t>
            </a:r>
            <a:endParaRPr lang="en-US" sz="1400" b="1" dirty="0"/>
          </a:p>
          <a:p>
            <a:r>
              <a:rPr lang="en-US" dirty="0"/>
              <a:t>	</a:t>
            </a:r>
            <a:r>
              <a:rPr lang="en-US" sz="1200" dirty="0"/>
              <a:t>- ↑ gastric pH changes normal GI </a:t>
            </a:r>
            <a:r>
              <a:rPr lang="en-US" sz="1200" dirty="0" smtClean="0"/>
              <a:t>flora</a:t>
            </a:r>
          </a:p>
          <a:p>
            <a:endParaRPr lang="en-US" sz="1200" dirty="0"/>
          </a:p>
          <a:p>
            <a:r>
              <a:rPr lang="en-US" sz="1400" b="1" dirty="0"/>
              <a:t>Osteoporosis &amp; Fractures</a:t>
            </a:r>
          </a:p>
          <a:p>
            <a:pPr marL="1022350" indent="-1022350">
              <a:tabLst>
                <a:tab pos="914400" algn="l"/>
              </a:tabLst>
            </a:pPr>
            <a:r>
              <a:rPr lang="en-US" dirty="0" smtClean="0"/>
              <a:t>	</a:t>
            </a:r>
            <a:r>
              <a:rPr lang="en-US" sz="1200" dirty="0" smtClean="0"/>
              <a:t>- </a:t>
            </a:r>
            <a:r>
              <a:rPr lang="en-US" sz="1200" dirty="0"/>
              <a:t>H+/K+ ATPase pump directly inhibits bone </a:t>
            </a:r>
            <a:r>
              <a:rPr lang="en-US" sz="1200" dirty="0" err="1"/>
              <a:t>resorption</a:t>
            </a:r>
            <a:endParaRPr lang="en-US" sz="1200" dirty="0"/>
          </a:p>
          <a:p>
            <a:r>
              <a:rPr lang="en-US" dirty="0" smtClean="0"/>
              <a:t>	</a:t>
            </a:r>
            <a:r>
              <a:rPr lang="en-US" sz="1200" dirty="0"/>
              <a:t>- ↑ gastric pH  reduces </a:t>
            </a:r>
            <a:r>
              <a:rPr lang="en-US" sz="1200" dirty="0" err="1"/>
              <a:t>Ca</a:t>
            </a:r>
            <a:r>
              <a:rPr lang="en-US" sz="1200" dirty="0"/>
              <a:t> </a:t>
            </a:r>
            <a:r>
              <a:rPr lang="en-US" sz="1200" dirty="0" smtClean="0"/>
              <a:t>absorption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4800600"/>
            <a:ext cx="5181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Discontinuing GERD Therapy:</a:t>
            </a:r>
          </a:p>
          <a:p>
            <a:r>
              <a:rPr lang="en-US" sz="1200" dirty="0" smtClean="0"/>
              <a:t>-  Consider tapering when discontinuing a PPI that has been used for &gt; 2-3 </a:t>
            </a:r>
            <a:r>
              <a:rPr lang="en-US" sz="1200" dirty="0" err="1" smtClean="0"/>
              <a:t>mos</a:t>
            </a:r>
            <a:endParaRPr lang="en-US" sz="1200" dirty="0" smtClean="0"/>
          </a:p>
          <a:p>
            <a:r>
              <a:rPr lang="en-US" sz="1200" dirty="0" smtClean="0"/>
              <a:t>-  Consider on demand or intermittent dosing of PPI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9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580</Words>
  <Application>Microsoft Office PowerPoint</Application>
  <PresentationFormat>On-screen Show (4:3)</PresentationFormat>
  <Paragraphs>151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Ngoc</cp:lastModifiedBy>
  <cp:revision>85</cp:revision>
  <dcterms:created xsi:type="dcterms:W3CDTF">2006-08-16T00:00:00Z</dcterms:created>
  <dcterms:modified xsi:type="dcterms:W3CDTF">2014-02-13T22:26:58Z</dcterms:modified>
</cp:coreProperties>
</file>