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6" r:id="rId3"/>
    <p:sldId id="257" r:id="rId4"/>
    <p:sldId id="258" r:id="rId5"/>
    <p:sldId id="260" r:id="rId6"/>
    <p:sldId id="259" r:id="rId7"/>
    <p:sldId id="261" r:id="rId8"/>
    <p:sldId id="264" r:id="rId9"/>
    <p:sldId id="265" r:id="rId10"/>
    <p:sldId id="266" r:id="rId11"/>
    <p:sldId id="268" r:id="rId12"/>
    <p:sldId id="270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811A27-16AA-CB46-8D84-2EED18CA3E87}">
          <p14:sldIdLst>
            <p14:sldId id="263"/>
          </p14:sldIdLst>
        </p14:section>
        <p14:section name="Definition" id="{C36B01D4-8F33-9F46-80B0-40B7A6528342}">
          <p14:sldIdLst>
            <p14:sldId id="256"/>
          </p14:sldIdLst>
        </p14:section>
        <p14:section name="Protective" id="{C42B1FB1-826A-664B-9F7A-F8738886AA02}">
          <p14:sldIdLst>
            <p14:sldId id="257"/>
          </p14:sldIdLst>
        </p14:section>
        <p14:section name="Cause" id="{505CF9B9-DE4C-8A49-AC1D-F7210CB4D20E}">
          <p14:sldIdLst>
            <p14:sldId id="258"/>
            <p14:sldId id="260"/>
            <p14:sldId id="259"/>
            <p14:sldId id="261"/>
          </p14:sldIdLst>
        </p14:section>
        <p14:section name="Diagnosis" id="{85918568-7F00-A74F-B52F-96045C1255F3}">
          <p14:sldIdLst>
            <p14:sldId id="264"/>
          </p14:sldIdLst>
        </p14:section>
        <p14:section name="Tx" id="{EF3BCE34-0A57-4D41-B408-D471CE9A4FAA}">
          <p14:sldIdLst>
            <p14:sldId id="265"/>
            <p14:sldId id="266"/>
            <p14:sldId id="268"/>
            <p14:sldId id="270"/>
            <p14:sldId id="267"/>
          </p14:sldIdLst>
        </p14:section>
        <p14:section name="Stress" id="{1090DA70-EC26-EA43-A1B4-3DF5CF83CA6B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0926E-E14F-4BE1-BC27-8C2C5185E60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CE72FF4E-0978-4A0E-804D-EA8F8C7F6698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Ketorolac, Piroxicam</a:t>
          </a:r>
        </a:p>
      </dgm:t>
    </dgm:pt>
    <dgm:pt modelId="{488BE118-D05E-479C-919E-24F9ECCD1C60}" type="parTrans" cxnId="{A6012E13-7634-42CD-A1D9-DBC4B3FA1CD8}">
      <dgm:prSet/>
      <dgm:spPr/>
      <dgm:t>
        <a:bodyPr/>
        <a:lstStyle/>
        <a:p>
          <a:endParaRPr lang="en-US" sz="1400"/>
        </a:p>
      </dgm:t>
    </dgm:pt>
    <dgm:pt modelId="{5AC7F0FD-9E24-481B-961E-C775D40133AB}" type="sibTrans" cxnId="{A6012E13-7634-42CD-A1D9-DBC4B3FA1CD8}">
      <dgm:prSet/>
      <dgm:spPr/>
      <dgm:t>
        <a:bodyPr/>
        <a:lstStyle/>
        <a:p>
          <a:endParaRPr lang="en-US" sz="1400"/>
        </a:p>
      </dgm:t>
    </dgm:pt>
    <dgm:pt modelId="{6D196D84-1095-4788-85C3-8AA8B79DD14F}">
      <dgm:prSet phldrT="[Text]" custT="1"/>
      <dgm:spPr>
        <a:solidFill>
          <a:schemeClr val="accent3">
            <a:hueOff val="5625132"/>
            <a:satOff val="-8440"/>
            <a:lumOff val="-1373"/>
            <a:alpha val="36000"/>
          </a:schemeClr>
        </a:solidFill>
      </dgm:spPr>
      <dgm:t>
        <a:bodyPr/>
        <a:lstStyle/>
        <a:p>
          <a:r>
            <a:rPr lang="en-US" sz="1400" dirty="0" smtClean="0">
              <a:solidFill>
                <a:sysClr val="windowText" lastClr="000000"/>
              </a:solidFill>
            </a:rPr>
            <a:t>Naproxen, </a:t>
          </a:r>
          <a:r>
            <a:rPr lang="en-US" sz="1400" dirty="0">
              <a:solidFill>
                <a:sysClr val="windowText" lastClr="000000"/>
              </a:solidFill>
            </a:rPr>
            <a:t>Indomethacin, Diclofenac</a:t>
          </a:r>
        </a:p>
      </dgm:t>
    </dgm:pt>
    <dgm:pt modelId="{4007307C-1FC3-4A59-9CC6-0EF43EB822D6}" type="parTrans" cxnId="{FB20D8CC-C81F-4E2F-8442-2F42BB5F586B}">
      <dgm:prSet/>
      <dgm:spPr/>
      <dgm:t>
        <a:bodyPr/>
        <a:lstStyle/>
        <a:p>
          <a:endParaRPr lang="en-US" sz="1400"/>
        </a:p>
      </dgm:t>
    </dgm:pt>
    <dgm:pt modelId="{934B7CC3-00A8-41D3-B2E7-1DD00D12EF19}" type="sibTrans" cxnId="{FB20D8CC-C81F-4E2F-8442-2F42BB5F586B}">
      <dgm:prSet/>
      <dgm:spPr/>
      <dgm:t>
        <a:bodyPr/>
        <a:lstStyle/>
        <a:p>
          <a:endParaRPr lang="en-US" sz="1400"/>
        </a:p>
      </dgm:t>
    </dgm:pt>
    <dgm:pt modelId="{0E8F94B9-D30A-4576-8959-28EE124CA29F}">
      <dgm:prSet phldrT="[Text]" custT="1"/>
      <dgm:spPr>
        <a:solidFill>
          <a:srgbClr val="FFFF00">
            <a:alpha val="34000"/>
          </a:srgb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Low dose </a:t>
          </a:r>
          <a:r>
            <a:rPr lang="en-US" sz="1400" dirty="0" smtClean="0">
              <a:solidFill>
                <a:schemeClr val="tx1"/>
              </a:solidFill>
            </a:rPr>
            <a:t>ibuprofen</a:t>
          </a:r>
        </a:p>
        <a:p>
          <a:r>
            <a:rPr lang="en-US" sz="1400" dirty="0" smtClean="0">
              <a:solidFill>
                <a:schemeClr val="tx1"/>
              </a:solidFill>
            </a:rPr>
            <a:t> &lt; 600 mg/day</a:t>
          </a:r>
        </a:p>
        <a:p>
          <a:r>
            <a:rPr lang="en-US" sz="1400" dirty="0" smtClean="0">
              <a:solidFill>
                <a:schemeClr val="tx1"/>
              </a:solidFill>
            </a:rPr>
            <a:t>  Celecoxib, Nabumetone, </a:t>
          </a:r>
          <a:r>
            <a:rPr lang="en-US" sz="1400" dirty="0">
              <a:solidFill>
                <a:schemeClr val="tx1"/>
              </a:solidFill>
            </a:rPr>
            <a:t>Meloxicam </a:t>
          </a:r>
        </a:p>
      </dgm:t>
    </dgm:pt>
    <dgm:pt modelId="{16398095-C2C6-4548-9F04-0CC803A091F3}" type="parTrans" cxnId="{E9DAEF08-A600-4509-AB50-32DA4C56ADF5}">
      <dgm:prSet/>
      <dgm:spPr/>
      <dgm:t>
        <a:bodyPr/>
        <a:lstStyle/>
        <a:p>
          <a:endParaRPr lang="en-US" sz="1400"/>
        </a:p>
      </dgm:t>
    </dgm:pt>
    <dgm:pt modelId="{2067D0B9-FE78-4DAF-8633-F2117E156D87}" type="sibTrans" cxnId="{E9DAEF08-A600-4509-AB50-32DA4C56ADF5}">
      <dgm:prSet/>
      <dgm:spPr/>
      <dgm:t>
        <a:bodyPr/>
        <a:lstStyle/>
        <a:p>
          <a:endParaRPr lang="en-US" sz="1400"/>
        </a:p>
      </dgm:t>
    </dgm:pt>
    <dgm:pt modelId="{0882589B-1E7F-4052-844F-64BDA2E48C09}" type="pres">
      <dgm:prSet presAssocID="{7450926E-E14F-4BE1-BC27-8C2C5185E602}" presName="Name0" presStyleCnt="0">
        <dgm:presLayoutVars>
          <dgm:dir/>
          <dgm:resizeHandles val="exact"/>
        </dgm:presLayoutVars>
      </dgm:prSet>
      <dgm:spPr/>
    </dgm:pt>
    <dgm:pt modelId="{EA7FA9E0-20E3-4A51-B1C7-1FD6CFAD9AB0}" type="pres">
      <dgm:prSet presAssocID="{CE72FF4E-0978-4A0E-804D-EA8F8C7F6698}" presName="parTxOnly" presStyleLbl="node1" presStyleIdx="0" presStyleCnt="3" custLinFactNeighborX="-4115" custLinFactNeighborY="1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A46C4-B901-413A-BDCC-4F785C2CA6F8}" type="pres">
      <dgm:prSet presAssocID="{5AC7F0FD-9E24-481B-961E-C775D40133AB}" presName="parSpace" presStyleCnt="0"/>
      <dgm:spPr/>
    </dgm:pt>
    <dgm:pt modelId="{F6722693-8677-45A4-ABDF-01AECFC2A871}" type="pres">
      <dgm:prSet presAssocID="{6D196D84-1095-4788-85C3-8AA8B79DD14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F5A46-1B45-4B30-8833-65F48D821416}" type="pres">
      <dgm:prSet presAssocID="{934B7CC3-00A8-41D3-B2E7-1DD00D12EF19}" presName="parSpace" presStyleCnt="0"/>
      <dgm:spPr/>
    </dgm:pt>
    <dgm:pt modelId="{4A791BB4-E03F-4DFE-8FD2-5226B3C1C61B}" type="pres">
      <dgm:prSet presAssocID="{0E8F94B9-D30A-4576-8959-28EE124CA29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12E13-7634-42CD-A1D9-DBC4B3FA1CD8}" srcId="{7450926E-E14F-4BE1-BC27-8C2C5185E602}" destId="{CE72FF4E-0978-4A0E-804D-EA8F8C7F6698}" srcOrd="0" destOrd="0" parTransId="{488BE118-D05E-479C-919E-24F9ECCD1C60}" sibTransId="{5AC7F0FD-9E24-481B-961E-C775D40133AB}"/>
    <dgm:cxn modelId="{7AE4EA52-EABE-E44F-B957-B481ABF1A6BA}" type="presOf" srcId="{CE72FF4E-0978-4A0E-804D-EA8F8C7F6698}" destId="{EA7FA9E0-20E3-4A51-B1C7-1FD6CFAD9AB0}" srcOrd="0" destOrd="0" presId="urn:microsoft.com/office/officeart/2005/8/layout/hChevron3"/>
    <dgm:cxn modelId="{FB20D8CC-C81F-4E2F-8442-2F42BB5F586B}" srcId="{7450926E-E14F-4BE1-BC27-8C2C5185E602}" destId="{6D196D84-1095-4788-85C3-8AA8B79DD14F}" srcOrd="1" destOrd="0" parTransId="{4007307C-1FC3-4A59-9CC6-0EF43EB822D6}" sibTransId="{934B7CC3-00A8-41D3-B2E7-1DD00D12EF19}"/>
    <dgm:cxn modelId="{A62B8FA5-8740-9349-8A65-3B0BCB017C7D}" type="presOf" srcId="{7450926E-E14F-4BE1-BC27-8C2C5185E602}" destId="{0882589B-1E7F-4052-844F-64BDA2E48C09}" srcOrd="0" destOrd="0" presId="urn:microsoft.com/office/officeart/2005/8/layout/hChevron3"/>
    <dgm:cxn modelId="{897D7E02-9B05-DD46-A26C-B30FC7B5A91F}" type="presOf" srcId="{6D196D84-1095-4788-85C3-8AA8B79DD14F}" destId="{F6722693-8677-45A4-ABDF-01AECFC2A871}" srcOrd="0" destOrd="0" presId="urn:microsoft.com/office/officeart/2005/8/layout/hChevron3"/>
    <dgm:cxn modelId="{36F037E7-F1A5-2C41-8951-D2C81E10509A}" type="presOf" srcId="{0E8F94B9-D30A-4576-8959-28EE124CA29F}" destId="{4A791BB4-E03F-4DFE-8FD2-5226B3C1C61B}" srcOrd="0" destOrd="0" presId="urn:microsoft.com/office/officeart/2005/8/layout/hChevron3"/>
    <dgm:cxn modelId="{E9DAEF08-A600-4509-AB50-32DA4C56ADF5}" srcId="{7450926E-E14F-4BE1-BC27-8C2C5185E602}" destId="{0E8F94B9-D30A-4576-8959-28EE124CA29F}" srcOrd="2" destOrd="0" parTransId="{16398095-C2C6-4548-9F04-0CC803A091F3}" sibTransId="{2067D0B9-FE78-4DAF-8633-F2117E156D87}"/>
    <dgm:cxn modelId="{45A60189-29B4-CA45-AE7E-2EEF825CDFB4}" type="presParOf" srcId="{0882589B-1E7F-4052-844F-64BDA2E48C09}" destId="{EA7FA9E0-20E3-4A51-B1C7-1FD6CFAD9AB0}" srcOrd="0" destOrd="0" presId="urn:microsoft.com/office/officeart/2005/8/layout/hChevron3"/>
    <dgm:cxn modelId="{8259356C-ADBF-8D41-9089-0B9F5FFA4C12}" type="presParOf" srcId="{0882589B-1E7F-4052-844F-64BDA2E48C09}" destId="{398A46C4-B901-413A-BDCC-4F785C2CA6F8}" srcOrd="1" destOrd="0" presId="urn:microsoft.com/office/officeart/2005/8/layout/hChevron3"/>
    <dgm:cxn modelId="{18E1C944-1986-9C4C-B63C-BD4459C2D46E}" type="presParOf" srcId="{0882589B-1E7F-4052-844F-64BDA2E48C09}" destId="{F6722693-8677-45A4-ABDF-01AECFC2A871}" srcOrd="2" destOrd="0" presId="urn:microsoft.com/office/officeart/2005/8/layout/hChevron3"/>
    <dgm:cxn modelId="{91118C56-A144-2742-BB9A-0397018F1EE1}" type="presParOf" srcId="{0882589B-1E7F-4052-844F-64BDA2E48C09}" destId="{8CDF5A46-1B45-4B30-8833-65F48D821416}" srcOrd="3" destOrd="0" presId="urn:microsoft.com/office/officeart/2005/8/layout/hChevron3"/>
    <dgm:cxn modelId="{5EE4E667-CA69-0A44-A7BE-7488D94DE13F}" type="presParOf" srcId="{0882589B-1E7F-4052-844F-64BDA2E48C09}" destId="{4A791BB4-E03F-4DFE-8FD2-5226B3C1C61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FA9E0-20E3-4A51-B1C7-1FD6CFAD9AB0}">
      <dsp:nvSpPr>
        <dsp:cNvPr id="0" name=""/>
        <dsp:cNvSpPr/>
      </dsp:nvSpPr>
      <dsp:spPr>
        <a:xfrm>
          <a:off x="0" y="109599"/>
          <a:ext cx="2844892" cy="113795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/>
              </a:solidFill>
            </a:rPr>
            <a:t>Ketorolac, Piroxicam</a:t>
          </a:r>
        </a:p>
      </dsp:txBody>
      <dsp:txXfrm>
        <a:off x="0" y="109599"/>
        <a:ext cx="2560403" cy="1137956"/>
      </dsp:txXfrm>
    </dsp:sp>
    <dsp:sp modelId="{F6722693-8677-45A4-ABDF-01AECFC2A871}">
      <dsp:nvSpPr>
        <dsp:cNvPr id="0" name=""/>
        <dsp:cNvSpPr/>
      </dsp:nvSpPr>
      <dsp:spPr>
        <a:xfrm>
          <a:off x="2279166" y="92461"/>
          <a:ext cx="2844892" cy="1137956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 val="3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Text" lastClr="000000"/>
              </a:solidFill>
            </a:rPr>
            <a:t>Naproxen, </a:t>
          </a:r>
          <a:r>
            <a:rPr lang="en-US" sz="1400" kern="1200" dirty="0">
              <a:solidFill>
                <a:sysClr val="windowText" lastClr="000000"/>
              </a:solidFill>
            </a:rPr>
            <a:t>Indomethacin, Diclofenac</a:t>
          </a:r>
        </a:p>
      </dsp:txBody>
      <dsp:txXfrm>
        <a:off x="2848144" y="92461"/>
        <a:ext cx="1706936" cy="1137956"/>
      </dsp:txXfrm>
    </dsp:sp>
    <dsp:sp modelId="{4A791BB4-E03F-4DFE-8FD2-5226B3C1C61B}">
      <dsp:nvSpPr>
        <dsp:cNvPr id="0" name=""/>
        <dsp:cNvSpPr/>
      </dsp:nvSpPr>
      <dsp:spPr>
        <a:xfrm>
          <a:off x="4555080" y="92461"/>
          <a:ext cx="2844892" cy="1137956"/>
        </a:xfrm>
        <a:prstGeom prst="chevron">
          <a:avLst/>
        </a:prstGeom>
        <a:solidFill>
          <a:srgbClr val="FFFF00">
            <a:alpha val="3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tx1"/>
              </a:solidFill>
            </a:rPr>
            <a:t>Low dose </a:t>
          </a:r>
          <a:r>
            <a:rPr lang="en-US" sz="1400" kern="1200" dirty="0" smtClean="0">
              <a:solidFill>
                <a:schemeClr val="tx1"/>
              </a:solidFill>
            </a:rPr>
            <a:t>ibuprofen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 &lt; 600 mg/day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  Celecoxib, Nabumetone, </a:t>
          </a:r>
          <a:r>
            <a:rPr lang="en-US" sz="1400" kern="1200" dirty="0">
              <a:solidFill>
                <a:schemeClr val="tx1"/>
              </a:solidFill>
            </a:rPr>
            <a:t>Meloxicam </a:t>
          </a:r>
        </a:p>
      </dsp:txBody>
      <dsp:txXfrm>
        <a:off x="5124058" y="92461"/>
        <a:ext cx="1706936" cy="1137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07ACF-11F2-D944-B7A1-BA6DDCFE2FB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BC9FF-E6D4-B648-9F95-96F1CE78D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Sucralfate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Bismuth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Subsalicylate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Misoprostol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C9FF-E6D4-B648-9F95-96F1CE78D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dosing for PPI and</a:t>
            </a:r>
            <a:r>
              <a:rPr lang="en-US" baseline="0" dirty="0" smtClean="0"/>
              <a:t> antibiotics</a:t>
            </a:r>
          </a:p>
          <a:p>
            <a:r>
              <a:rPr lang="en-US" baseline="0" dirty="0" smtClean="0"/>
              <a:t>Metronidazole + alcohol = throw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C9FF-E6D4-B648-9F95-96F1CE78D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0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615-0E89-524E-BCAA-2AE3B298FF24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D728-67AC-2743-8A48-A8BF2B2B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2455"/>
            <a:ext cx="8229600" cy="1143000"/>
          </a:xfrm>
        </p:spPr>
        <p:txBody>
          <a:bodyPr/>
          <a:lstStyle/>
          <a:p>
            <a:r>
              <a:rPr lang="en-US" dirty="0" smtClean="0"/>
              <a:t>Peptic Ulcer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762"/>
            <a:ext cx="8229600" cy="53732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Protective factors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Causes of PUD</a:t>
            </a:r>
          </a:p>
          <a:p>
            <a:pPr lvl="1"/>
            <a:r>
              <a:rPr lang="en-US" dirty="0" smtClean="0"/>
              <a:t>Risk Factors</a:t>
            </a:r>
          </a:p>
          <a:p>
            <a:pPr lvl="1"/>
            <a:r>
              <a:rPr lang="en-US" dirty="0" smtClean="0"/>
              <a:t>NSAIDS</a:t>
            </a:r>
          </a:p>
          <a:p>
            <a:pPr lvl="1"/>
            <a:r>
              <a:rPr lang="en-US" dirty="0" smtClean="0"/>
              <a:t>H. Pylori</a:t>
            </a:r>
          </a:p>
          <a:p>
            <a:pPr lvl="1"/>
            <a:r>
              <a:rPr lang="en-US" dirty="0" smtClean="0"/>
              <a:t>Zollinger-Ellison Syndrome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Diagnosis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Tx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Stressed induced Ulcers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8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784776"/>
              </p:ext>
            </p:extLst>
          </p:nvPr>
        </p:nvGraphicFramePr>
        <p:xfrm>
          <a:off x="1059460" y="712699"/>
          <a:ext cx="6770666" cy="556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626100" imgH="4622800" progId="Word.Document.12">
                  <p:embed/>
                </p:oleObj>
              </mc:Choice>
              <mc:Fallback>
                <p:oleObj name="Document" r:id="rId3" imgW="5626100" imgH="462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460" y="712699"/>
                        <a:ext cx="6770666" cy="556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389" y="23925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PPI and H2 antag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45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99127"/>
              </p:ext>
            </p:extLst>
          </p:nvPr>
        </p:nvGraphicFramePr>
        <p:xfrm>
          <a:off x="239299" y="285300"/>
          <a:ext cx="8522741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32294"/>
                <a:gridCol w="5890447"/>
              </a:tblGrid>
              <a:tr h="1473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Sucralfate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pepsin activity</a:t>
                      </a:r>
                    </a:p>
                    <a:p>
                      <a:r>
                        <a:rPr lang="en-US" sz="1600" dirty="0" smtClean="0"/>
                        <a:t>Increase production of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prostaglandin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g/10 mL</a:t>
                      </a:r>
                    </a:p>
                    <a:p>
                      <a:r>
                        <a:rPr lang="en-US" sz="1600" dirty="0" smtClean="0"/>
                        <a:t>Take on empty</a:t>
                      </a:r>
                      <a:r>
                        <a:rPr lang="en-US" sz="1600" baseline="0" dirty="0" smtClean="0"/>
                        <a:t> stomach to prevent protein and phosphate binding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 other meds 2 hours before</a:t>
                      </a:r>
                      <a:r>
                        <a:rPr lang="en-US" sz="1600" baseline="0" dirty="0" smtClean="0"/>
                        <a:t> sucralfate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89072"/>
              </p:ext>
            </p:extLst>
          </p:nvPr>
        </p:nvGraphicFramePr>
        <p:xfrm>
          <a:off x="239299" y="2510340"/>
          <a:ext cx="8522741" cy="207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24195"/>
                <a:gridCol w="589854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Bismuth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Subsalicylate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Antibacterial</a:t>
                      </a:r>
                      <a:r>
                        <a:rPr lang="en-US" sz="1600" baseline="0" dirty="0" smtClean="0"/>
                        <a:t> effect</a:t>
                      </a:r>
                    </a:p>
                    <a:p>
                      <a:r>
                        <a:rPr lang="en-US" sz="1600" baseline="0" dirty="0" smtClean="0"/>
                        <a:t>Local gastro protective effect</a:t>
                      </a:r>
                    </a:p>
                    <a:p>
                      <a:r>
                        <a:rPr lang="en-US" sz="1600" baseline="0" dirty="0" smtClean="0"/>
                        <a:t>Stimulation of endogenous prostaglandins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262 mg/15 mL    or    525 mg/15mL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Salicylate sensitivity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D/D with Tetracycline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(used in tx)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7642"/>
              </p:ext>
            </p:extLst>
          </p:nvPr>
        </p:nvGraphicFramePr>
        <p:xfrm>
          <a:off x="239299" y="4806499"/>
          <a:ext cx="8522741" cy="1691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97963"/>
                <a:gridCol w="5724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Misoprostol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Prostaglandin used for prevention of NSAID induced ulcers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 mcg PO TID with food  (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600</a:t>
                      </a:r>
                      <a:r>
                        <a:rPr lang="en-US" sz="1600" dirty="0" smtClean="0"/>
                        <a:t> mcg/day for effect)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S/E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Abdominal cramping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(dosing based on cramping)</a:t>
                      </a:r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Pregnancy X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9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852810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50" y="1852810"/>
            <a:ext cx="2857500" cy="2857500"/>
          </a:xfrm>
          <a:prstGeom prst="rect">
            <a:avLst/>
          </a:prstGeom>
        </p:spPr>
      </p:pic>
      <p:pic>
        <p:nvPicPr>
          <p:cNvPr id="6" name="Picture 5" descr="pepto-bismo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29" y="1852810"/>
            <a:ext cx="2722521" cy="27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31810" y="939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line Tx. H Pylori</a:t>
            </a:r>
          </a:p>
          <a:p>
            <a:pPr algn="ctr"/>
            <a:r>
              <a:rPr lang="en-US" dirty="0" smtClean="0"/>
              <a:t>For 14 days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669" y="1057807"/>
            <a:ext cx="2692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Clarithromycin 500 mg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Amoxicillin 1 g BID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1106" y="1039402"/>
            <a:ext cx="3132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Clarithromycin 500 mg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Metronidazole 500 mg BID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74587" y="1792576"/>
            <a:ext cx="38034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PPI BID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Metronidazole 250 mg QID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Tetracycline 500 mg QID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Bismuth Subsalicylate 525 mg PO QID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511970" y="655724"/>
            <a:ext cx="2864357" cy="402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376327" y="655724"/>
            <a:ext cx="3201226" cy="383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4376327" y="655724"/>
            <a:ext cx="0" cy="1136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3439"/>
              </p:ext>
            </p:extLst>
          </p:nvPr>
        </p:nvGraphicFramePr>
        <p:xfrm>
          <a:off x="92033" y="4788708"/>
          <a:ext cx="4785995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6573"/>
                <a:gridCol w="1646573"/>
                <a:gridCol w="149284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PPI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Dose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Esomeprazole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nexium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mg DAILY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Omeprazole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prilosec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Lansoprazole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prevacid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Pantoprazole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protonixs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mg BID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Rabeprazole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aciphex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mg BID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65174" y="4000148"/>
            <a:ext cx="407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Tx for 14 days</a:t>
            </a:r>
          </a:p>
          <a:p>
            <a:pPr algn="ctr"/>
            <a:r>
              <a:rPr lang="en-US" dirty="0" smtClean="0"/>
              <a:t>Test again 4 weeks after completion of Tx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269371" y="-482257"/>
            <a:ext cx="462601" cy="86700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57" y="55214"/>
            <a:ext cx="5327920" cy="3646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35" y="1288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4807"/>
                </a:solidFill>
              </a:rPr>
              <a:t>Stressed Induced Ulcers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707" y="599403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effectLst/>
              </a:rPr>
              <a:t>Risk Factors:</a:t>
            </a:r>
          </a:p>
          <a:p>
            <a:pPr lvl="1"/>
            <a:r>
              <a:rPr lang="en-US" sz="1600" dirty="0"/>
              <a:t>Respiratory failure</a:t>
            </a:r>
          </a:p>
          <a:p>
            <a:pPr lvl="1"/>
            <a:r>
              <a:rPr lang="en-US" sz="1600" dirty="0"/>
              <a:t>Coagulopathy</a:t>
            </a:r>
          </a:p>
          <a:p>
            <a:pPr lvl="1"/>
            <a:r>
              <a:rPr lang="en-US" sz="1600" dirty="0"/>
              <a:t>Anticoagulation</a:t>
            </a:r>
          </a:p>
          <a:p>
            <a:pPr lvl="1"/>
            <a:r>
              <a:rPr lang="en-US" sz="1600" dirty="0"/>
              <a:t>Hypotension</a:t>
            </a:r>
          </a:p>
          <a:p>
            <a:pPr lvl="1"/>
            <a:r>
              <a:rPr lang="en-US" sz="1600" dirty="0"/>
              <a:t>Severe burns</a:t>
            </a:r>
          </a:p>
          <a:p>
            <a:pPr lvl="1"/>
            <a:r>
              <a:rPr lang="en-US" sz="1600" dirty="0"/>
              <a:t>Sepsis </a:t>
            </a:r>
          </a:p>
          <a:p>
            <a:pPr lvl="1"/>
            <a:r>
              <a:rPr lang="en-US" sz="1600" dirty="0"/>
              <a:t>Acute renal or hepatic failure</a:t>
            </a:r>
          </a:p>
          <a:p>
            <a:pPr lvl="1"/>
            <a:r>
              <a:rPr lang="en-US" sz="1600" dirty="0"/>
              <a:t>Multiple trauma</a:t>
            </a:r>
          </a:p>
          <a:p>
            <a:pPr lvl="1"/>
            <a:r>
              <a:rPr lang="en-US" sz="1600" dirty="0"/>
              <a:t>Severe head or spinal cord injury</a:t>
            </a:r>
          </a:p>
          <a:p>
            <a:pPr lvl="1"/>
            <a:r>
              <a:rPr lang="en-US" sz="1600" dirty="0"/>
              <a:t>H/o GIB</a:t>
            </a:r>
          </a:p>
          <a:p>
            <a:pPr lvl="1"/>
            <a:r>
              <a:rPr lang="en-US" sz="1600" dirty="0"/>
              <a:t>Major surgery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63666"/>
              </p:ext>
            </p:extLst>
          </p:nvPr>
        </p:nvGraphicFramePr>
        <p:xfrm>
          <a:off x="257707" y="5558805"/>
          <a:ext cx="5761594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2357"/>
                <a:gridCol w="39392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Prophylaxis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Famotidine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mg     PO/IV   q12h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Ranitidine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mg   PO/IV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 q12h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09170"/>
              </p:ext>
            </p:extLst>
          </p:nvPr>
        </p:nvGraphicFramePr>
        <p:xfrm>
          <a:off x="257707" y="4001319"/>
          <a:ext cx="5761594" cy="138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4430"/>
                <a:gridCol w="3937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PPI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Prophylaxis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Dosing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Omeprazole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Loading:          40 mg    PO/IV   6-8h x2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Maintenance: 40 mg   PO/IV   q24h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Pantoprazole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 mg   PO/IV   q24h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890" y="644160"/>
            <a:ext cx="86700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Definitions</a:t>
            </a:r>
          </a:p>
          <a:p>
            <a:endParaRPr lang="en-US" u="sng" dirty="0"/>
          </a:p>
          <a:p>
            <a:r>
              <a:rPr lang="en-US" b="1" dirty="0" smtClean="0"/>
              <a:t>Ulcer</a:t>
            </a:r>
            <a:r>
              <a:rPr lang="en-US" dirty="0" smtClean="0"/>
              <a:t>: break in mucosal surface &gt; 5mm in size</a:t>
            </a:r>
          </a:p>
          <a:p>
            <a:endParaRPr lang="en-US" dirty="0"/>
          </a:p>
          <a:p>
            <a:r>
              <a:rPr lang="en-US" b="1" dirty="0" smtClean="0"/>
              <a:t>Peptic Ulcer Disease</a:t>
            </a:r>
            <a:r>
              <a:rPr lang="en-US" dirty="0" smtClean="0"/>
              <a:t>: disruption </a:t>
            </a:r>
            <a:r>
              <a:rPr lang="en-US" dirty="0"/>
              <a:t>of mucosal integrity of the stomach and/or duodenum leading to a local defect or excavation due to active inflammation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682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Peptic Ulcer Disease (PUD)</a:t>
            </a:r>
          </a:p>
        </p:txBody>
      </p:sp>
    </p:spTree>
    <p:extLst>
      <p:ext uri="{BB962C8B-B14F-4D97-AF65-F5344CB8AC3E}">
        <p14:creationId xmlns:p14="http://schemas.microsoft.com/office/powerpoint/2010/main" val="199462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0" y="1060826"/>
            <a:ext cx="8294445" cy="49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707" y="146616"/>
            <a:ext cx="187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Protective Factors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</a:p>
          <a:p>
            <a:r>
              <a:rPr lang="en-US" dirty="0" smtClean="0"/>
              <a:t>NSAIDS</a:t>
            </a:r>
          </a:p>
          <a:p>
            <a:r>
              <a:rPr lang="en-US" dirty="0" smtClean="0"/>
              <a:t>H. Pylori</a:t>
            </a:r>
          </a:p>
          <a:p>
            <a:r>
              <a:rPr lang="en-US" dirty="0" smtClean="0"/>
              <a:t>Zollinger-Ellison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5680" y="81400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sym typeface="Wingdings"/>
              </a:rPr>
              <a:t>Established Risk Factors</a:t>
            </a:r>
          </a:p>
          <a:p>
            <a:r>
              <a:rPr lang="en-US" dirty="0" smtClean="0">
                <a:sym typeface="Wingdings"/>
              </a:rPr>
              <a:t>Age &gt; 60</a:t>
            </a:r>
          </a:p>
          <a:p>
            <a:r>
              <a:rPr lang="en-US" dirty="0" err="1" smtClean="0">
                <a:sym typeface="Wingdings"/>
              </a:rPr>
              <a:t>Hx</a:t>
            </a:r>
            <a:r>
              <a:rPr lang="en-US" dirty="0" smtClean="0">
                <a:sym typeface="Wingdings"/>
              </a:rPr>
              <a:t> Ulcers</a:t>
            </a:r>
          </a:p>
          <a:p>
            <a:r>
              <a:rPr lang="en-US" dirty="0" smtClean="0">
                <a:sym typeface="Wingdings"/>
              </a:rPr>
              <a:t>High dose NSAIDS,</a:t>
            </a:r>
            <a:r>
              <a:rPr lang="en-US" baseline="0" dirty="0" smtClean="0">
                <a:sym typeface="Wingdings"/>
              </a:rPr>
              <a:t> ASA</a:t>
            </a:r>
          </a:p>
          <a:p>
            <a:endParaRPr lang="en-US" dirty="0">
              <a:sym typeface="Wingdings"/>
            </a:endParaRPr>
          </a:p>
          <a:p>
            <a:r>
              <a:rPr lang="en-US" u="sng" dirty="0" smtClean="0">
                <a:sym typeface="Wingdings"/>
              </a:rPr>
              <a:t>Potential Risk Factors</a:t>
            </a:r>
          </a:p>
          <a:p>
            <a:r>
              <a:rPr lang="en-US" dirty="0" smtClean="0">
                <a:sym typeface="Wingdings"/>
              </a:rPr>
              <a:t>H. Pylori infection</a:t>
            </a:r>
          </a:p>
          <a:p>
            <a:r>
              <a:rPr lang="en-US" dirty="0" smtClean="0">
                <a:sym typeface="Wingdings"/>
              </a:rPr>
              <a:t>Alcohol</a:t>
            </a:r>
          </a:p>
          <a:p>
            <a:r>
              <a:rPr lang="en-US" dirty="0" smtClean="0">
                <a:sym typeface="Wingdings"/>
              </a:rPr>
              <a:t>Cigs</a:t>
            </a:r>
          </a:p>
          <a:p>
            <a:r>
              <a:rPr lang="en-US" dirty="0" smtClean="0">
                <a:sym typeface="Wingdings"/>
              </a:rPr>
              <a:t>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261" y="22085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Ulcers: Risk Factors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1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261" y="165641"/>
            <a:ext cx="243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Ulcers: NSAIDS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54320"/>
              </p:ext>
            </p:extLst>
          </p:nvPr>
        </p:nvGraphicFramePr>
        <p:xfrm>
          <a:off x="147261" y="634411"/>
          <a:ext cx="8743634" cy="525107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43615"/>
                <a:gridCol w="7500019"/>
              </a:tblGrid>
              <a:tr h="422001">
                <a:tc>
                  <a:txBody>
                    <a:bodyPr/>
                    <a:lstStyle/>
                    <a:p>
                      <a:r>
                        <a:rPr lang="en-US" dirty="0" smtClean="0"/>
                        <a:t>NSAIDS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01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 COX-1 </a:t>
                      </a:r>
                      <a:r>
                        <a:rPr lang="en-US" dirty="0" smtClean="0">
                          <a:sym typeface="Wingdings"/>
                        </a:rPr>
                        <a:t> decrease Prostaglandin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385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Less mucosal defense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Increase Acid Output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01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Up to 30%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9210"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ym typeface="Wingdings"/>
                      </a:endParaRPr>
                    </a:p>
                    <a:p>
                      <a:r>
                        <a:rPr lang="en-US" dirty="0" smtClean="0">
                          <a:sym typeface="Wingdings"/>
                        </a:rPr>
                        <a:t>         More Toxic --------------------------------------------&gt;</a:t>
                      </a:r>
                      <a:r>
                        <a:rPr lang="en-US" baseline="0" dirty="0" smtClean="0">
                          <a:sym typeface="Wingdings"/>
                        </a:rPr>
                        <a:t>  Less Toxic</a:t>
                      </a:r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  <a:p>
                      <a:endParaRPr lang="en-US" dirty="0" smtClean="0"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7475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If OFF NSAID, use PPI for 4 weeks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/>
                        </a:rPr>
                        <a:t>If ON  NSAID, use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PPI for 8-12 weeks</a:t>
                      </a:r>
                      <a:endParaRPr lang="en-US" dirty="0" smtClean="0">
                        <a:solidFill>
                          <a:srgbClr val="FF0000"/>
                        </a:solidFill>
                        <a:sym typeface="Wingding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7080162"/>
              </p:ext>
            </p:extLst>
          </p:nvPr>
        </p:nvGraphicFramePr>
        <p:xfrm>
          <a:off x="1459950" y="3419309"/>
          <a:ext cx="7403226" cy="132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1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80436"/>
              </p:ext>
            </p:extLst>
          </p:nvPr>
        </p:nvGraphicFramePr>
        <p:xfrm>
          <a:off x="236308" y="2616573"/>
          <a:ext cx="8638094" cy="101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7801"/>
                <a:gridCol w="5870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Zollinger- Ellison </a:t>
                      </a:r>
                      <a:r>
                        <a:rPr lang="en-US" dirty="0" err="1" smtClean="0"/>
                        <a:t>Snydrome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Tumor in duodenum called gastrinomas, secrete </a:t>
                      </a:r>
                    </a:p>
                    <a:p>
                      <a:r>
                        <a:rPr lang="en-US" dirty="0" smtClean="0"/>
                        <a:t>large amounts of gastrin </a:t>
                      </a:r>
                      <a:r>
                        <a:rPr lang="en-US" dirty="0" smtClean="0">
                          <a:sym typeface="Wingdings"/>
                        </a:rPr>
                        <a:t> excess acid  ulcers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2496"/>
              </p:ext>
            </p:extLst>
          </p:nvPr>
        </p:nvGraphicFramePr>
        <p:xfrm>
          <a:off x="236308" y="1094158"/>
          <a:ext cx="8638094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7801"/>
                <a:gridCol w="5870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H. Pylori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 - infectious bacteria that causes chronic gastritis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Fecal to Oral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1" y="165641"/>
            <a:ext cx="168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Cause of Ulcers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01"/>
            <a:ext cx="10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Diagnosis</a:t>
            </a:r>
            <a:endParaRPr lang="en-US" dirty="0">
              <a:solidFill>
                <a:srgbClr val="6600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37811"/>
              </p:ext>
            </p:extLst>
          </p:nvPr>
        </p:nvGraphicFramePr>
        <p:xfrm>
          <a:off x="368152" y="461454"/>
          <a:ext cx="8504335" cy="112775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70854"/>
                <a:gridCol w="6033481"/>
              </a:tblGrid>
              <a:tr h="183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Diagnose PUD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8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Upper GI radiography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Costs Less</a:t>
                      </a:r>
                    </a:p>
                    <a:p>
                      <a:r>
                        <a:rPr lang="en-US" sz="1400" dirty="0" smtClean="0"/>
                        <a:t>Greater safety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Upper</a:t>
                      </a:r>
                      <a:r>
                        <a:rPr lang="en-US" sz="1400" baseline="0" dirty="0" smtClean="0"/>
                        <a:t> Endoscopy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33"/>
              </p:ext>
            </p:extLst>
          </p:nvPr>
        </p:nvGraphicFramePr>
        <p:xfrm>
          <a:off x="368152" y="4332078"/>
          <a:ext cx="8504336" cy="22859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69576"/>
                <a:gridCol w="3228502"/>
                <a:gridCol w="2906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INVASIVE diagnosis for</a:t>
                      </a:r>
                    </a:p>
                    <a:p>
                      <a:r>
                        <a:rPr lang="en-US" sz="1400" dirty="0" smtClean="0"/>
                        <a:t>H. Pylori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Histology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 Standard </a:t>
                      </a:r>
                    </a:p>
                    <a:p>
                      <a:r>
                        <a:rPr lang="en-US" sz="1400" dirty="0" smtClean="0"/>
                        <a:t>Can classify</a:t>
                      </a:r>
                      <a:r>
                        <a:rPr lang="en-US" sz="1400" baseline="0" dirty="0" smtClean="0"/>
                        <a:t> gastritis for infection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Invasive</a:t>
                      </a:r>
                    </a:p>
                    <a:p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used for initial diagnosis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 Urease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 negatives if</a:t>
                      </a:r>
                      <a:r>
                        <a:rPr lang="en-US" sz="1400" baseline="0" dirty="0" smtClean="0"/>
                        <a:t> use:</a:t>
                      </a:r>
                    </a:p>
                    <a:p>
                      <a:r>
                        <a:rPr lang="en-US" sz="1400" baseline="0" dirty="0" smtClean="0"/>
                        <a:t>   PPI</a:t>
                      </a:r>
                    </a:p>
                    <a:p>
                      <a:r>
                        <a:rPr lang="en-US" sz="1400" baseline="0" dirty="0" smtClean="0"/>
                        <a:t>   Antibiotics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Culture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100%</a:t>
                      </a:r>
                      <a:r>
                        <a:rPr lang="en-US" sz="1400" baseline="0" dirty="0" smtClean="0"/>
                        <a:t> specific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after failure of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line Tx</a:t>
                      </a:r>
                    </a:p>
                    <a:p>
                      <a:r>
                        <a:rPr lang="en-US" sz="1400" dirty="0" smtClean="0"/>
                        <a:t>$$ and Time</a:t>
                      </a:r>
                      <a:r>
                        <a:rPr lang="en-US" sz="1400" baseline="0" dirty="0" smtClean="0"/>
                        <a:t> consuming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67966"/>
              </p:ext>
            </p:extLst>
          </p:nvPr>
        </p:nvGraphicFramePr>
        <p:xfrm>
          <a:off x="368151" y="1784257"/>
          <a:ext cx="8504336" cy="23520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69576"/>
                <a:gridCol w="3228502"/>
                <a:gridCol w="2906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</a:t>
                      </a:r>
                      <a:r>
                        <a:rPr lang="en-US" sz="1400" baseline="0" dirty="0" smtClean="0"/>
                        <a:t> - </a:t>
                      </a:r>
                      <a:r>
                        <a:rPr lang="en-US" sz="1400" dirty="0" smtClean="0"/>
                        <a:t>INVASIVE diagnosis for</a:t>
                      </a:r>
                    </a:p>
                    <a:p>
                      <a:r>
                        <a:rPr lang="en-US" sz="1400" dirty="0" smtClean="0"/>
                        <a:t>H. Pylori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Urea Breath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Sensitive and specific</a:t>
                      </a:r>
                    </a:p>
                    <a:p>
                      <a:r>
                        <a:rPr lang="en-US" sz="1400" dirty="0" smtClean="0"/>
                        <a:t>Good for early followup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if use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PPI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Antibiotics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Stool Antigen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Convenient</a:t>
                      </a:r>
                    </a:p>
                    <a:p>
                      <a:r>
                        <a:rPr lang="en-US" sz="1400" dirty="0" smtClean="0"/>
                        <a:t>Tests for active H. pylori infection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if use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PPI</a:t>
                      </a:r>
                    </a:p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antibiotics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Antibody</a:t>
                      </a:r>
                      <a:r>
                        <a:rPr lang="en-US" sz="1400" baseline="0" dirty="0" smtClean="0"/>
                        <a:t> Detection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Results within 15 min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Unsure </a:t>
                      </a:r>
                      <a:r>
                        <a:rPr lang="en-US" sz="1400" baseline="0" dirty="0" smtClean="0"/>
                        <a:t>if antibody is active or cured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40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D algorith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50" y="0"/>
            <a:ext cx="6394402" cy="68162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4478" y="993846"/>
            <a:ext cx="248577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Drugs (next slides)</a:t>
            </a:r>
            <a:r>
              <a:rPr lang="en-US" dirty="0" smtClean="0"/>
              <a:t>:</a:t>
            </a:r>
          </a:p>
          <a:p>
            <a:r>
              <a:rPr lang="en-US" dirty="0" smtClean="0"/>
              <a:t>PPI/H2 antag</a:t>
            </a:r>
          </a:p>
          <a:p>
            <a:r>
              <a:rPr lang="en-US" dirty="0" smtClean="0"/>
              <a:t>Sucralfate</a:t>
            </a:r>
          </a:p>
          <a:p>
            <a:pPr>
              <a:defRPr/>
            </a:pPr>
            <a:r>
              <a:rPr lang="en-US" dirty="0"/>
              <a:t>Bismuth Subsalicylate</a:t>
            </a:r>
          </a:p>
          <a:p>
            <a:pPr>
              <a:defRPr/>
            </a:pPr>
            <a:r>
              <a:rPr lang="en-US" dirty="0" smtClean="0"/>
              <a:t>Misoprostol</a:t>
            </a:r>
          </a:p>
          <a:p>
            <a:pPr>
              <a:defRPr/>
            </a:pPr>
            <a:r>
              <a:rPr lang="en-US" dirty="0" smtClean="0"/>
              <a:t>Antibiotics (for H. pylori)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719</Words>
  <Application>Microsoft Macintosh PowerPoint</Application>
  <PresentationFormat>On-screen Show (4:3)</PresentationFormat>
  <Paragraphs>216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Peptic Ulcer Disease</vt:lpstr>
      <vt:lpstr>PowerPoint Presentation</vt:lpstr>
      <vt:lpstr>PowerPoint Presentation</vt:lpstr>
      <vt:lpstr>Cause of Ulcers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50</cp:revision>
  <dcterms:created xsi:type="dcterms:W3CDTF">2013-04-12T17:26:05Z</dcterms:created>
  <dcterms:modified xsi:type="dcterms:W3CDTF">2014-02-19T13:50:07Z</dcterms:modified>
</cp:coreProperties>
</file>