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7" r:id="rId7"/>
    <p:sldId id="263" r:id="rId8"/>
    <p:sldId id="261" r:id="rId9"/>
    <p:sldId id="260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3000E3-5198-9345-902D-D6031687C108}">
          <p14:sldIdLst>
            <p14:sldId id="256"/>
            <p14:sldId id="257"/>
            <p14:sldId id="266"/>
            <p14:sldId id="258"/>
            <p14:sldId id="259"/>
            <p14:sldId id="267"/>
          </p14:sldIdLst>
        </p14:section>
        <p14:section name="Complications" id="{152BA237-0557-C247-A26B-3FDB1D99DE65}">
          <p14:sldIdLst>
            <p14:sldId id="263"/>
          </p14:sldIdLst>
        </p14:section>
        <p14:section name="Varices" id="{35BE2432-8734-6E44-AB8B-01354BF42546}">
          <p14:sldIdLst>
            <p14:sldId id="261"/>
          </p14:sldIdLst>
        </p14:section>
        <p14:section name="Ascites" id="{1891BC7E-39FA-084D-B5A0-9F6D66F72305}">
          <p14:sldIdLst>
            <p14:sldId id="260"/>
            <p14:sldId id="262"/>
          </p14:sldIdLst>
        </p14:section>
        <p14:section name="Bacterial Periontits" id="{10BF4484-B472-404F-A22E-3C192A6AE895}">
          <p14:sldIdLst>
            <p14:sldId id="264"/>
          </p14:sldIdLst>
        </p14:section>
        <p14:section name="Encephalopathy" id="{86A77E43-E110-E343-8051-3B8216B86F6A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3" autoAdjust="0"/>
    <p:restoredTop sz="84130" autoAdjust="0"/>
  </p:normalViewPr>
  <p:slideViewPr>
    <p:cSldViewPr snapToGrid="0" snapToObjects="1">
      <p:cViewPr varScale="1">
        <p:scale>
          <a:sx n="77" d="100"/>
          <a:sy n="77" d="100"/>
        </p:scale>
        <p:origin x="-17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8D23E-6387-3D40-932C-F26C709A08A5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D9D7A-D83D-CA49-85CC-9C463DBC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is when blood is backed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41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Lactulose</a:t>
            </a:r>
            <a:r>
              <a:rPr lang="en-US" baseline="0" dirty="0" smtClean="0"/>
              <a:t> m</a:t>
            </a:r>
            <a:r>
              <a:rPr lang="en-US" dirty="0" smtClean="0"/>
              <a:t>akes GI more acidic</a:t>
            </a:r>
          </a:p>
          <a:p>
            <a:r>
              <a:rPr lang="en-US" dirty="0" smtClean="0"/>
              <a:t>Converts</a:t>
            </a:r>
            <a:r>
              <a:rPr lang="en-US" baseline="0" dirty="0" smtClean="0"/>
              <a:t> NH3 </a:t>
            </a:r>
            <a:r>
              <a:rPr lang="en-US" baseline="0" dirty="0" smtClean="0">
                <a:sym typeface="Wingdings"/>
              </a:rPr>
              <a:t> NH4+</a:t>
            </a:r>
          </a:p>
          <a:p>
            <a:r>
              <a:rPr lang="en-US" baseline="0" dirty="0" smtClean="0">
                <a:sym typeface="Wingdings"/>
              </a:rPr>
              <a:t>NH4+ gets eliminated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Glutathione:</a:t>
            </a:r>
            <a:r>
              <a:rPr lang="en-US" baseline="0" dirty="0" smtClean="0"/>
              <a:t> used to prevent free radicals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8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Unconjugated</a:t>
            </a:r>
            <a:r>
              <a:rPr lang="en-US" baseline="0" dirty="0" smtClean="0"/>
              <a:t> bilirubin = free bilirubin = indirect bilirubin</a:t>
            </a:r>
          </a:p>
          <a:p>
            <a:endParaRPr lang="en-US" dirty="0" smtClean="0"/>
          </a:p>
          <a:p>
            <a:r>
              <a:rPr lang="en-US" dirty="0" smtClean="0"/>
              <a:t>24 </a:t>
            </a:r>
            <a:r>
              <a:rPr lang="en-US" dirty="0" err="1" smtClean="0"/>
              <a:t>epidemilology</a:t>
            </a:r>
            <a:endParaRPr lang="en-US" dirty="0" smtClean="0"/>
          </a:p>
          <a:p>
            <a:r>
              <a:rPr lang="en-US" dirty="0" smtClean="0"/>
              <a:t>25 patho-28</a:t>
            </a:r>
          </a:p>
          <a:p>
            <a:r>
              <a:rPr lang="en-US" dirty="0" smtClean="0"/>
              <a:t>29 compensated </a:t>
            </a:r>
            <a:r>
              <a:rPr lang="en-US" dirty="0" err="1" smtClean="0"/>
              <a:t>vs</a:t>
            </a:r>
            <a:r>
              <a:rPr lang="en-US" dirty="0" smtClean="0"/>
              <a:t> decompensated </a:t>
            </a:r>
          </a:p>
          <a:p>
            <a:r>
              <a:rPr lang="en-US" dirty="0" smtClean="0"/>
              <a:t>30 - 31 clinical presentation </a:t>
            </a:r>
          </a:p>
          <a:p>
            <a:r>
              <a:rPr lang="en-US" dirty="0" smtClean="0"/>
              <a:t>32 labs 32 36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5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Varices: dilated vessels that may break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Stop or slow blood loss:   Endoscopic Band or Octreotide</a:t>
            </a:r>
          </a:p>
          <a:p>
            <a:pPr marL="342900" indent="-342900">
              <a:buAutoNum type="arabicPeriod"/>
            </a:pPr>
            <a:r>
              <a:rPr lang="en-US" dirty="0" smtClean="0"/>
              <a:t>Fluid Resuscitation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Correct Coagulopathy</a:t>
            </a:r>
          </a:p>
          <a:p>
            <a:pPr marL="342900" indent="-342900">
              <a:buAutoNum type="arabicPeriod"/>
            </a:pPr>
            <a:r>
              <a:rPr lang="en-US" dirty="0" smtClean="0"/>
              <a:t>Prevent infection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Prevent rebleeding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BB dosing</a:t>
            </a:r>
          </a:p>
          <a:p>
            <a:endParaRPr lang="en-US" dirty="0" smtClean="0"/>
          </a:p>
          <a:p>
            <a:r>
              <a:rPr lang="en-US" dirty="0" smtClean="0"/>
              <a:t>esophagus is drained into the superficial veins lining the esophageal mucosa, which drain into the left gastric vein (coronary vein), which in turn drains directly into the portal vein.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8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Serum albumin: 3.2 - 5 g/dl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albumin when:</a:t>
            </a:r>
          </a:p>
          <a:p>
            <a:pPr marL="0" indent="0">
              <a:buFont typeface="Wingdings" charset="0"/>
              <a:buNone/>
            </a:pPr>
            <a:r>
              <a:rPr lang="en-US" baseline="0" dirty="0" smtClean="0"/>
              <a:t>  &gt; 5 L</a:t>
            </a:r>
          </a:p>
          <a:p>
            <a:pPr marL="0" indent="0">
              <a:buFont typeface="Wingdings" charset="0"/>
              <a:buNone/>
            </a:pPr>
            <a:r>
              <a:rPr lang="en-US" baseline="0" dirty="0" smtClean="0"/>
              <a:t>  Bilirubin &gt; 4</a:t>
            </a:r>
          </a:p>
          <a:p>
            <a:pPr marL="0" indent="0">
              <a:buFont typeface="Wingdings" charset="0"/>
              <a:buNone/>
            </a:pPr>
            <a:r>
              <a:rPr lang="en-US" baseline="0" dirty="0" smtClean="0"/>
              <a:t>  </a:t>
            </a:r>
            <a:r>
              <a:rPr lang="en-US" baseline="0" dirty="0" err="1" smtClean="0"/>
              <a:t>SCr</a:t>
            </a:r>
            <a:r>
              <a:rPr lang="en-US" baseline="0" dirty="0" smtClean="0"/>
              <a:t> &gt; 1</a:t>
            </a:r>
          </a:p>
          <a:p>
            <a:pPr marL="0" indent="0">
              <a:buFont typeface="Wingdings" charset="0"/>
              <a:buNone/>
            </a:pPr>
            <a:r>
              <a:rPr lang="en-US" baseline="0" dirty="0" smtClean="0"/>
              <a:t>  BUN &gt; 30</a:t>
            </a:r>
          </a:p>
          <a:p>
            <a:pPr marL="171450" indent="-171450">
              <a:buFont typeface="Wingdings" charset="0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5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2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6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2AB9-47B2-D24E-BBFB-8A2F8027A909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6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89647" y="634736"/>
            <a:ext cx="4758004" cy="29384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1498" y="1959859"/>
            <a:ext cx="3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5707" y="265404"/>
            <a:ext cx="63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36074" y="981258"/>
            <a:ext cx="4322015" cy="23265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3247" y="981258"/>
            <a:ext cx="2441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Hepatic </a:t>
            </a:r>
            <a:r>
              <a:rPr lang="en-US" b="1" dirty="0" smtClean="0"/>
              <a:t>Lobule </a:t>
            </a:r>
          </a:p>
          <a:p>
            <a:pPr algn="ctr"/>
            <a:r>
              <a:rPr lang="en-US" dirty="0" smtClean="0"/>
              <a:t>(functional unit of Liver)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405" y="1734637"/>
            <a:ext cx="121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Portal Vein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80735" y="1959859"/>
            <a:ext cx="71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5254841" y="2144525"/>
            <a:ext cx="2925894" cy="0"/>
          </a:xfrm>
          <a:prstGeom prst="straightConnector1">
            <a:avLst/>
          </a:prstGeom>
          <a:ln w="635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41" y="1763074"/>
            <a:ext cx="264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Central Vein </a:t>
            </a:r>
            <a:r>
              <a:rPr lang="en-US" dirty="0" smtClean="0">
                <a:sym typeface="Wingdings"/>
              </a:rPr>
              <a:t> Vena Cava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09946" y="2132406"/>
            <a:ext cx="2103301" cy="12119"/>
          </a:xfrm>
          <a:prstGeom prst="straightConnector1">
            <a:avLst/>
          </a:prstGeom>
          <a:ln w="635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8049" y="1902985"/>
            <a:ext cx="236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Sinusoidal Space Filters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13247" y="1892423"/>
            <a:ext cx="2441594" cy="18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13247" y="2310233"/>
            <a:ext cx="2441594" cy="18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6" idx="2"/>
          </p:cNvCxnSpPr>
          <p:nvPr/>
        </p:nvCxnSpPr>
        <p:spPr>
          <a:xfrm flipH="1" flipV="1">
            <a:off x="8536587" y="2329191"/>
            <a:ext cx="12750" cy="1547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093782" y="3876527"/>
            <a:ext cx="4442805" cy="0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093782" y="2329191"/>
            <a:ext cx="0" cy="15473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58374" y="3543536"/>
            <a:ext cx="3853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Hepatic Artery </a:t>
            </a:r>
          </a:p>
          <a:p>
            <a:pPr algn="ctr"/>
            <a:r>
              <a:rPr lang="en-US" dirty="0" smtClean="0"/>
              <a:t>supplies oxygenated blood to sinusoids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070" y="37216"/>
            <a:ext cx="31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Hepatic Blood Flow (start at GI)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779675" y="1480839"/>
            <a:ext cx="88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Inferior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7997760" y="2896929"/>
            <a:ext cx="70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Aorta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15722" y="4531657"/>
            <a:ext cx="8038279" cy="0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536587" y="3876527"/>
            <a:ext cx="12750" cy="655130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71316" y="4124409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Arteries to GI</a:t>
            </a:r>
            <a:endParaRPr lang="en-US" dirty="0"/>
          </a:p>
        </p:txBody>
      </p:sp>
      <p:cxnSp>
        <p:nvCxnSpPr>
          <p:cNvPr id="64" name="Straight Arrow Connector 63"/>
          <p:cNvCxnSpPr>
            <a:endCxn id="6" idx="2"/>
          </p:cNvCxnSpPr>
          <p:nvPr/>
        </p:nvCxnSpPr>
        <p:spPr>
          <a:xfrm flipV="1">
            <a:off x="515722" y="2329191"/>
            <a:ext cx="0" cy="220246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27319"/>
              </p:ext>
            </p:extLst>
          </p:nvPr>
        </p:nvGraphicFramePr>
        <p:xfrm>
          <a:off x="321496" y="5050419"/>
          <a:ext cx="8232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460"/>
                <a:gridCol w="5938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r>
                        <a:rPr lang="en-US" baseline="0" dirty="0" smtClean="0"/>
                        <a:t> of Liver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Metabolism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Fats, Carbs, Protein, Drugs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Albumin, Clotting Factors, Glucose, Cholesterol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Conjugate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Bilirubin (breakdown of heme, yellow part of bruise)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27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8336" y="173163"/>
            <a:ext cx="84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Ascites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336" y="606649"/>
            <a:ext cx="516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Assessment: Serum-Ascites Albumin </a:t>
            </a:r>
            <a:r>
              <a:rPr lang="en-US" u="sng" dirty="0" err="1" smtClean="0"/>
              <a:t>Gradiant</a:t>
            </a:r>
            <a:r>
              <a:rPr lang="en-US" u="sng" dirty="0" smtClean="0"/>
              <a:t> (SAAG)</a:t>
            </a:r>
            <a:endParaRPr lang="en-US" u="sng" dirty="0"/>
          </a:p>
        </p:txBody>
      </p:sp>
      <p:sp>
        <p:nvSpPr>
          <p:cNvPr id="7" name="Rectangle 6"/>
          <p:cNvSpPr/>
          <p:nvPr/>
        </p:nvSpPr>
        <p:spPr>
          <a:xfrm>
            <a:off x="429194" y="1006615"/>
            <a:ext cx="4085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SAAG = Serum Albumin – Ascites Albumin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29194" y="1425538"/>
            <a:ext cx="342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SAAG &gt; 1.1 g/</a:t>
            </a:r>
            <a:r>
              <a:rPr lang="en-US" dirty="0" err="1"/>
              <a:t>dL</a:t>
            </a:r>
            <a:r>
              <a:rPr lang="en-US" dirty="0"/>
              <a:t> then portal HTN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055" y="4493010"/>
            <a:ext cx="309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Baseline Measurements:</a:t>
            </a:r>
          </a:p>
          <a:p>
            <a:r>
              <a:rPr lang="en-US" dirty="0" smtClean="0"/>
              <a:t>Renal: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SCr</a:t>
            </a:r>
            <a:r>
              <a:rPr lang="en-US" dirty="0"/>
              <a:t>, BUN, </a:t>
            </a:r>
            <a:r>
              <a:rPr lang="en-US" dirty="0" smtClean="0"/>
              <a:t>CrCl, K, Mg, Na, BP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604" y="2142236"/>
            <a:ext cx="516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Tx: Use Aldosterone + Diuretic    </a:t>
            </a:r>
            <a:r>
              <a:rPr lang="en-US" u="sng" dirty="0" smtClean="0">
                <a:solidFill>
                  <a:srgbClr val="FF0000"/>
                </a:solidFill>
              </a:rPr>
              <a:t>100 mg: 40 </a:t>
            </a:r>
            <a:r>
              <a:rPr lang="en-US" u="sng" dirty="0" smtClean="0"/>
              <a:t>mg Ratio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5"/>
              </p:ext>
            </p:extLst>
          </p:nvPr>
        </p:nvGraphicFramePr>
        <p:xfrm>
          <a:off x="256055" y="2549484"/>
          <a:ext cx="8596493" cy="1529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18641"/>
                <a:gridCol w="3386629"/>
                <a:gridCol w="385286"/>
                <a:gridCol w="30059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Aldosterone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r>
                        <a:rPr lang="en-US" baseline="0" dirty="0" smtClean="0"/>
                        <a:t> Ascites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Spironolactone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50</a:t>
                      </a:r>
                      <a:r>
                        <a:rPr lang="en-US" baseline="0" dirty="0" smtClean="0"/>
                        <a:t> – 200 mg   daily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Furosemide 20 – 80 mg daily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Ascites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Spironolactone</a:t>
                      </a:r>
                      <a:r>
                        <a:rPr lang="en-US" baseline="0" dirty="0" smtClean="0"/>
                        <a:t> 200 – 400 mg daily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Furosemide 160 mg daily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6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650" y="9824"/>
            <a:ext cx="384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Spontaneous Bacterial Peritonitis (SBP)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96108"/>
              </p:ext>
            </p:extLst>
          </p:nvPr>
        </p:nvGraphicFramePr>
        <p:xfrm>
          <a:off x="151650" y="494800"/>
          <a:ext cx="8738810" cy="6248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09148"/>
                <a:gridCol w="3264831"/>
                <a:gridCol w="3264831"/>
              </a:tblGrid>
              <a:tr h="2510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SBP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Diagnosis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Neutrophils</a:t>
                      </a:r>
                      <a:r>
                        <a:rPr lang="en-US" sz="1600" baseline="0" dirty="0" smtClean="0"/>
                        <a:t> &gt; 250/mm</a:t>
                      </a:r>
                      <a:r>
                        <a:rPr lang="en-US" sz="1600" baseline="30000" dirty="0" smtClean="0"/>
                        <a:t>3</a:t>
                      </a:r>
                    </a:p>
                    <a:p>
                      <a:r>
                        <a:rPr lang="en-US" sz="1600" baseline="0" dirty="0" smtClean="0"/>
                        <a:t>+ Cultures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Tx of suspected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2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Bacteria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E. Coli</a:t>
                      </a:r>
                    </a:p>
                    <a:p>
                      <a:r>
                        <a:rPr lang="en-US" sz="1600" baseline="0" dirty="0" smtClean="0"/>
                        <a:t>Klebsiella pneumonia</a:t>
                      </a:r>
                    </a:p>
                    <a:p>
                      <a:r>
                        <a:rPr lang="en-US" sz="1600" baseline="0" dirty="0" smtClean="0"/>
                        <a:t>Pneumococci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Traveled from GI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6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Empiric Tx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3</a:t>
                      </a:r>
                      <a:r>
                        <a:rPr lang="en-US" sz="1600" baseline="30000" dirty="0" smtClean="0"/>
                        <a:t>rd</a:t>
                      </a:r>
                      <a:r>
                        <a:rPr lang="en-US" sz="1600" baseline="0" dirty="0" smtClean="0"/>
                        <a:t> gen cephalosporins</a:t>
                      </a:r>
                    </a:p>
                    <a:p>
                      <a:r>
                        <a:rPr lang="en-US" sz="1600" baseline="0" dirty="0" smtClean="0"/>
                        <a:t>  Ceftriaxone 1 – 2 g q24h</a:t>
                      </a:r>
                    </a:p>
                    <a:p>
                      <a:r>
                        <a:rPr lang="en-US" sz="1600" baseline="0" dirty="0" smtClean="0"/>
                        <a:t>  Cefotaxime 2 g        q8h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If PCN allergy then FQ</a:t>
                      </a:r>
                    </a:p>
                    <a:p>
                      <a:r>
                        <a:rPr lang="en-US" sz="1600" baseline="0" dirty="0" smtClean="0"/>
                        <a:t>   Ciprofloxacin 500 mg q12h</a:t>
                      </a:r>
                    </a:p>
                    <a:p>
                      <a:r>
                        <a:rPr lang="en-US" sz="1600" baseline="0" dirty="0" smtClean="0"/>
                        <a:t>   Norfloxacin    400 mg q12h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Duration: </a:t>
                      </a:r>
                    </a:p>
                    <a:p>
                      <a:r>
                        <a:rPr lang="en-US" sz="1600" baseline="0" dirty="0" smtClean="0"/>
                        <a:t>If + cultures then Tx for 10 days </a:t>
                      </a:r>
                    </a:p>
                    <a:p>
                      <a:r>
                        <a:rPr lang="en-US" sz="1600" baseline="0" dirty="0" smtClean="0"/>
                        <a:t>If  - cultures then Tx for  5 days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0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Albumin (consider)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If want to remove &gt; 5 L</a:t>
                      </a:r>
                    </a:p>
                    <a:p>
                      <a:r>
                        <a:rPr lang="en-US" sz="1600" baseline="0" dirty="0" smtClean="0"/>
                        <a:t>  Albumin Day 1       1.5 g/kg 1 dose</a:t>
                      </a:r>
                    </a:p>
                    <a:p>
                      <a:r>
                        <a:rPr lang="en-US" sz="1600" baseline="0" dirty="0" smtClean="0"/>
                        <a:t>  Albumin Day 3       1 g/kg 1 dose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IV infusion improves mortality in SBP</a:t>
                      </a:r>
                    </a:p>
                    <a:p>
                      <a:endParaRPr lang="en-US" sz="1600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2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 Term Prophylaxis</a:t>
                      </a:r>
                    </a:p>
                    <a:p>
                      <a:r>
                        <a:rPr lang="en-US" sz="1600" dirty="0" smtClean="0"/>
                        <a:t>  b/c 70% recurrence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Norfloxacin 400 mg daily </a:t>
                      </a:r>
                    </a:p>
                    <a:p>
                      <a:r>
                        <a:rPr lang="en-US" sz="1600" baseline="0" dirty="0" smtClean="0"/>
                        <a:t>  or</a:t>
                      </a:r>
                    </a:p>
                    <a:p>
                      <a:r>
                        <a:rPr lang="en-US" sz="1600" baseline="0" dirty="0" smtClean="0"/>
                        <a:t>TMP Sulfa DS 160mg/800 mg daily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Norfloxacin is preferred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8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Monitor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WBC, Fever</a:t>
                      </a:r>
                    </a:p>
                    <a:p>
                      <a:r>
                        <a:rPr lang="en-US" sz="1600" dirty="0" smtClean="0"/>
                        <a:t>Abdominal pain, GI bleed</a:t>
                      </a:r>
                    </a:p>
                    <a:p>
                      <a:r>
                        <a:rPr lang="en-US" sz="1600" dirty="0" smtClean="0"/>
                        <a:t>Renal dysfunction</a:t>
                      </a:r>
                    </a:p>
                    <a:p>
                      <a:r>
                        <a:rPr lang="en-US" sz="1600" dirty="0" smtClean="0"/>
                        <a:t>S/S encephalopathy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91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826" y="218361"/>
            <a:ext cx="29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Hepatic Encephalopathy (HE)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826" y="682481"/>
            <a:ext cx="7882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Normal Liver:   Bacteria in GI make Ammonia </a:t>
            </a:r>
            <a:r>
              <a:rPr lang="en-US" sz="1600" dirty="0" smtClean="0">
                <a:sym typeface="Wingdings"/>
              </a:rPr>
              <a:t> Liver converts ammonia to urea  excreted 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826" y="1084816"/>
            <a:ext cx="9172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Cirrhosis Liver: Bacteria in GI makes ammonia </a:t>
            </a:r>
            <a:r>
              <a:rPr lang="en-US" sz="1600" dirty="0" smtClean="0">
                <a:sym typeface="Wingdings"/>
              </a:rPr>
              <a:t> liver can’t convert  enters cerebral circulation  </a:t>
            </a:r>
            <a:r>
              <a:rPr lang="en-US" sz="1600" dirty="0" err="1" smtClean="0">
                <a:sym typeface="Wingdings"/>
              </a:rPr>
              <a:t>Enceph</a:t>
            </a:r>
            <a:endParaRPr lang="en-US" sz="1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8276"/>
              </p:ext>
            </p:extLst>
          </p:nvPr>
        </p:nvGraphicFramePr>
        <p:xfrm>
          <a:off x="191816" y="1646382"/>
          <a:ext cx="8652002" cy="43650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9979"/>
                <a:gridCol w="7522023"/>
              </a:tblGrid>
              <a:tr h="2510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Diagnosis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Altered mental Status</a:t>
                      </a:r>
                    </a:p>
                    <a:p>
                      <a:r>
                        <a:rPr lang="en-US" sz="1800" dirty="0" smtClean="0"/>
                        <a:t>Asterixis (hand spaz)</a:t>
                      </a:r>
                      <a:r>
                        <a:rPr lang="en-US" sz="1800" baseline="0" dirty="0" smtClean="0"/>
                        <a:t> similar to tetany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6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Tx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DOC: Lactulose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aseline="0" dirty="0" smtClean="0"/>
                        <a:t>Syrup (10 g/15 mL) </a:t>
                      </a:r>
                      <a:r>
                        <a:rPr lang="en-US" sz="1800" baseline="0" dirty="0" smtClean="0">
                          <a:sym typeface="Wingdings"/>
                        </a:rPr>
                        <a:t> </a:t>
                      </a:r>
                      <a:r>
                        <a:rPr lang="en-US" sz="1800" dirty="0" smtClean="0">
                          <a:sym typeface="Wingdings"/>
                        </a:rPr>
                        <a:t>Converts Ammonia (NH3)</a:t>
                      </a:r>
                      <a:r>
                        <a:rPr lang="en-US" sz="1800" baseline="0" dirty="0" smtClean="0">
                          <a:sym typeface="Wingdings"/>
                        </a:rPr>
                        <a:t> to NH4+ </a:t>
                      </a:r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   15 – 45 mg PO q8h  titrate until pt has 2-4 soft bowel movements daily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Rifaximin: non-absorbable intestinal antibiotic</a:t>
                      </a:r>
                    </a:p>
                    <a:p>
                      <a:r>
                        <a:rPr lang="en-US" sz="1800" baseline="0" dirty="0" smtClean="0"/>
                        <a:t>  Tx of HE:         400 mg PO TID</a:t>
                      </a:r>
                    </a:p>
                    <a:p>
                      <a:r>
                        <a:rPr lang="en-US" sz="1800" baseline="0" dirty="0" smtClean="0"/>
                        <a:t>   Prophylaxis:  550 mg PO BID   +   Lactulose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  Rifaximin risk of </a:t>
                      </a:r>
                      <a:r>
                        <a:rPr lang="en-US" sz="1800" baseline="0" dirty="0" err="1" smtClean="0"/>
                        <a:t>c.</a:t>
                      </a:r>
                      <a:r>
                        <a:rPr lang="en-US" sz="1800" baseline="0" dirty="0" smtClean="0"/>
                        <a:t> diff. </a:t>
                      </a:r>
                    </a:p>
                    <a:p>
                      <a:r>
                        <a:rPr lang="en-US" sz="1800" baseline="0" dirty="0" smtClean="0"/>
                        <a:t>    Tx: Metronidazole, else </a:t>
                      </a:r>
                      <a:r>
                        <a:rPr lang="en-US" sz="1800" baseline="0" dirty="0" err="1" smtClean="0"/>
                        <a:t>Vanco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87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Monitor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Resolution</a:t>
                      </a:r>
                      <a:r>
                        <a:rPr lang="en-US" sz="1800" baseline="0" dirty="0" smtClean="0"/>
                        <a:t> of CNS symptoms</a:t>
                      </a:r>
                    </a:p>
                    <a:p>
                      <a:r>
                        <a:rPr lang="en-US" sz="1800" baseline="0" dirty="0" smtClean="0"/>
                        <a:t>Bowel moves per day, diarrhea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05" y="0"/>
            <a:ext cx="1220995" cy="9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2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650" y="177886"/>
            <a:ext cx="750665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Definitions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Steatosis</a:t>
            </a:r>
            <a:r>
              <a:rPr lang="en-US" dirty="0" smtClean="0"/>
              <a:t>:  Fatty deposits</a:t>
            </a:r>
          </a:p>
          <a:p>
            <a:endParaRPr lang="en-US" dirty="0" smtClean="0"/>
          </a:p>
          <a:p>
            <a:r>
              <a:rPr lang="en-US" b="1" dirty="0"/>
              <a:t>Cirrhosis</a:t>
            </a:r>
            <a:r>
              <a:rPr lang="en-US" dirty="0"/>
              <a:t>:  Fibrotic </a:t>
            </a:r>
            <a:r>
              <a:rPr lang="en-US" dirty="0" smtClean="0"/>
              <a:t>changes</a:t>
            </a:r>
          </a:p>
          <a:p>
            <a:endParaRPr lang="en-US" dirty="0" smtClean="0"/>
          </a:p>
          <a:p>
            <a:r>
              <a:rPr lang="en-US" b="1" dirty="0" smtClean="0"/>
              <a:t>Portal HTN: </a:t>
            </a:r>
            <a:r>
              <a:rPr lang="en-US" dirty="0" smtClean="0"/>
              <a:t>Portal – Central &gt; 5 mmHg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8 – 10 mmHg = Varices = vein like (picture)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&gt; 12    mmHg = Active bleeding</a:t>
            </a:r>
          </a:p>
          <a:p>
            <a:endParaRPr lang="en-US" dirty="0" smtClean="0"/>
          </a:p>
          <a:p>
            <a:r>
              <a:rPr lang="en-US" b="1" dirty="0" smtClean="0"/>
              <a:t>End</a:t>
            </a:r>
            <a:r>
              <a:rPr lang="en-US" b="1" dirty="0"/>
              <a:t>-stage liver </a:t>
            </a:r>
            <a:r>
              <a:rPr lang="en-US" b="1" dirty="0" smtClean="0"/>
              <a:t>disease (ESLD)</a:t>
            </a:r>
            <a:r>
              <a:rPr lang="en-US" dirty="0" smtClean="0"/>
              <a:t>:  Progression </a:t>
            </a:r>
            <a:r>
              <a:rPr lang="en-US" dirty="0"/>
              <a:t>to death unless liver </a:t>
            </a:r>
            <a:r>
              <a:rPr lang="en-US" dirty="0" smtClean="0"/>
              <a:t>transplanted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8342" y="3252542"/>
            <a:ext cx="8473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Alcoholic liver disease (ALD)</a:t>
            </a:r>
            <a:r>
              <a:rPr lang="en-US" dirty="0"/>
              <a:t>:  Spectrum from simple steatosis to cirrhosis</a:t>
            </a:r>
          </a:p>
        </p:txBody>
      </p:sp>
      <p:pic>
        <p:nvPicPr>
          <p:cNvPr id="21" name="Picture 7" descr="loadBin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32062"/>
          <a:stretch>
            <a:fillRect/>
          </a:stretch>
        </p:blipFill>
        <p:spPr bwMode="auto">
          <a:xfrm>
            <a:off x="233122" y="3658936"/>
            <a:ext cx="6553200" cy="17938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023635" y="5676517"/>
            <a:ext cx="766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Inhibits oxidation of fatty acids </a:t>
            </a:r>
            <a:r>
              <a:rPr lang="en-US" dirty="0" smtClean="0">
                <a:sym typeface="Wingdings"/>
              </a:rPr>
              <a:t> Increase Triglycerides  Steatosis  Cirrhosis 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83152" y="5132620"/>
            <a:ext cx="0" cy="587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771" y="177886"/>
            <a:ext cx="2098184" cy="16291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082" y="177886"/>
            <a:ext cx="1448939" cy="165683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448100" y="1752436"/>
            <a:ext cx="1292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Ascites (fat)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35535" y="1746747"/>
            <a:ext cx="1447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Varices (vein)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3122" y="6271167"/>
            <a:ext cx="277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Telangiectasia</a:t>
            </a:r>
            <a:r>
              <a:rPr lang="en-US" dirty="0" smtClean="0"/>
              <a:t>: spider veins</a:t>
            </a:r>
          </a:p>
        </p:txBody>
      </p:sp>
    </p:spTree>
    <p:extLst>
      <p:ext uri="{BB962C8B-B14F-4D97-AF65-F5344CB8AC3E}">
        <p14:creationId xmlns:p14="http://schemas.microsoft.com/office/powerpoint/2010/main" val="99300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" y="303326"/>
            <a:ext cx="9136018" cy="612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30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95" y="289281"/>
            <a:ext cx="889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Cirrhosis: </a:t>
            </a:r>
            <a:r>
              <a:rPr lang="en-US" dirty="0"/>
              <a:t>Fibrosis of hepatic </a:t>
            </a:r>
            <a:r>
              <a:rPr lang="en-US" dirty="0" smtClean="0"/>
              <a:t>parenchyma cells</a:t>
            </a:r>
          </a:p>
          <a:p>
            <a:endParaRPr lang="en-US" dirty="0"/>
          </a:p>
          <a:p>
            <a:r>
              <a:rPr lang="en-US" b="1" dirty="0"/>
              <a:t>Liver </a:t>
            </a:r>
            <a:r>
              <a:rPr lang="en-US" b="1" dirty="0">
                <a:sym typeface="Wingdings"/>
              </a:rPr>
              <a:t> </a:t>
            </a:r>
            <a:r>
              <a:rPr lang="en-US" b="1" dirty="0"/>
              <a:t>Steatosis </a:t>
            </a:r>
            <a:r>
              <a:rPr lang="en-US" b="1" dirty="0" smtClean="0">
                <a:sym typeface="Wingdings"/>
              </a:rPr>
              <a:t>Liver </a:t>
            </a:r>
            <a:r>
              <a:rPr lang="en-US" b="1" dirty="0">
                <a:sym typeface="Wingdings"/>
              </a:rPr>
              <a:t> Hepatitis  </a:t>
            </a:r>
            <a:r>
              <a:rPr lang="en-US" b="1" dirty="0" smtClean="0">
                <a:sym typeface="Wingdings"/>
              </a:rPr>
              <a:t>Compensated Cirrhosis  Decompensated Cirrhosis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00476"/>
              </p:ext>
            </p:extLst>
          </p:nvPr>
        </p:nvGraphicFramePr>
        <p:xfrm>
          <a:off x="379125" y="1909099"/>
          <a:ext cx="8436737" cy="3931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036"/>
                <a:gridCol w="5325701"/>
              </a:tblGrid>
              <a:tr h="185289">
                <a:tc>
                  <a:txBody>
                    <a:bodyPr/>
                    <a:lstStyle/>
                    <a:p>
                      <a:r>
                        <a:rPr lang="en-US" dirty="0" smtClean="0"/>
                        <a:t>Cause of Cirrhosis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731003">
                <a:tc>
                  <a:txBody>
                    <a:bodyPr/>
                    <a:lstStyle/>
                    <a:p>
                      <a:r>
                        <a:rPr lang="en-US" dirty="0" smtClean="0"/>
                        <a:t>Drugs (cause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acute liver</a:t>
                      </a:r>
                      <a:r>
                        <a:rPr lang="en-US" baseline="0" dirty="0" smtClean="0"/>
                        <a:t> failure)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Acetaminophen </a:t>
                      </a:r>
                      <a:r>
                        <a:rPr lang="en-US" dirty="0" smtClean="0">
                          <a:sym typeface="Wingdings"/>
                        </a:rPr>
                        <a:t> affects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/>
                        </a:rPr>
                        <a:t>glutathione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/>
                        <a:t>Isoniazid</a:t>
                      </a:r>
                    </a:p>
                    <a:p>
                      <a:r>
                        <a:rPr lang="en-US" dirty="0" smtClean="0"/>
                        <a:t>Methyldopa</a:t>
                      </a:r>
                    </a:p>
                    <a:p>
                      <a:r>
                        <a:rPr lang="en-US" dirty="0" smtClean="0"/>
                        <a:t>Amiodarone</a:t>
                      </a:r>
                    </a:p>
                    <a:p>
                      <a:r>
                        <a:rPr lang="en-US" dirty="0" smtClean="0"/>
                        <a:t>methotrexate</a:t>
                      </a:r>
                      <a:endParaRPr lang="en-US" dirty="0"/>
                    </a:p>
                  </a:txBody>
                  <a:tcPr/>
                </a:tc>
              </a:tr>
              <a:tr h="185289">
                <a:tc>
                  <a:txBody>
                    <a:bodyPr/>
                    <a:lstStyle/>
                    <a:p>
                      <a:r>
                        <a:rPr lang="en-US" dirty="0" smtClean="0"/>
                        <a:t>Chronic</a:t>
                      </a:r>
                      <a:r>
                        <a:rPr lang="en-US" baseline="0" dirty="0" smtClean="0"/>
                        <a:t> Alcohol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grams of ethanol</a:t>
                      </a:r>
                      <a:r>
                        <a:rPr lang="en-US" baseline="0" dirty="0" smtClean="0"/>
                        <a:t> (12 </a:t>
                      </a:r>
                      <a:r>
                        <a:rPr lang="en-US" baseline="0" dirty="0" err="1" smtClean="0"/>
                        <a:t>oz</a:t>
                      </a:r>
                      <a:r>
                        <a:rPr lang="en-US" baseline="0" dirty="0" smtClean="0"/>
                        <a:t> beer)</a:t>
                      </a:r>
                      <a:endParaRPr lang="en-US" dirty="0"/>
                    </a:p>
                  </a:txBody>
                  <a:tcPr/>
                </a:tc>
              </a:tr>
              <a:tr h="185289"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 B, C, D</a:t>
                      </a:r>
                    </a:p>
                  </a:txBody>
                  <a:tcPr/>
                </a:tc>
              </a:tr>
              <a:tr h="185289">
                <a:tc>
                  <a:txBody>
                    <a:bodyPr/>
                    <a:lstStyle/>
                    <a:p>
                      <a:r>
                        <a:rPr lang="en-US" dirty="0" smtClean="0"/>
                        <a:t>Metabolic Liver 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Cystic fibrosis</a:t>
                      </a:r>
                    </a:p>
                  </a:txBody>
                  <a:tcPr/>
                </a:tc>
              </a:tr>
              <a:tr h="319814">
                <a:tc>
                  <a:txBody>
                    <a:bodyPr/>
                    <a:lstStyle/>
                    <a:p>
                      <a:r>
                        <a:rPr lang="en-US" dirty="0" smtClean="0"/>
                        <a:t>Immunologic 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Autoimmune hepatitis</a:t>
                      </a:r>
                    </a:p>
                    <a:p>
                      <a:r>
                        <a:rPr lang="en-US" dirty="0" smtClean="0"/>
                        <a:t>Biliary cirrhosis</a:t>
                      </a:r>
                    </a:p>
                  </a:txBody>
                  <a:tcPr/>
                </a:tc>
              </a:tr>
              <a:tr h="185289">
                <a:tc>
                  <a:txBody>
                    <a:bodyPr/>
                    <a:lstStyle/>
                    <a:p>
                      <a:r>
                        <a:rPr lang="en-US" dirty="0" smtClean="0"/>
                        <a:t>Vascular 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Cardiac failure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915" y="1080597"/>
            <a:ext cx="621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         Fat                     Inflamed     Scarred but normal body    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2272" y="1080597"/>
            <a:ext cx="295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Jaundice, Ascites, Portal HTN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9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476" y="12875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98562"/>
              </p:ext>
            </p:extLst>
          </p:nvPr>
        </p:nvGraphicFramePr>
        <p:xfrm>
          <a:off x="227474" y="577866"/>
          <a:ext cx="8535526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432"/>
                <a:gridCol w="2354253"/>
                <a:gridCol w="32998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Hepatic Panel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Injury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AST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</a:t>
                      </a: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 3x ULN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ALT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</a:t>
                      </a: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 3x ULN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AST/ALT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acute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 2:1 ratio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Bilirubin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chronic</a:t>
                      </a:r>
                    </a:p>
                    <a:p>
                      <a:r>
                        <a:rPr lang="en-US" dirty="0" smtClean="0"/>
                        <a:t>Direct Bilirubin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 – 1 mg/</a:t>
                      </a:r>
                      <a:r>
                        <a:rPr lang="en-US" dirty="0" err="1" smtClean="0"/>
                        <a:t>dL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0 – 0.4 mg/</a:t>
                      </a:r>
                      <a:r>
                        <a:rPr lang="en-US" dirty="0" err="1" smtClean="0"/>
                        <a:t>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Increase  build up = jaundice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Increase 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Gamma-glutamyl </a:t>
                      </a:r>
                    </a:p>
                    <a:p>
                      <a:r>
                        <a:rPr lang="en-US" dirty="0" smtClean="0"/>
                        <a:t>Transpeptidase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(GGT)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</a:t>
                      </a:r>
                      <a:r>
                        <a:rPr lang="en-US" baseline="0" dirty="0" smtClean="0"/>
                        <a:t>      </a:t>
                      </a:r>
                      <a:r>
                        <a:rPr lang="en-US" dirty="0" smtClean="0"/>
                        <a:t> 0 – 85 U/L</a:t>
                      </a:r>
                    </a:p>
                    <a:p>
                      <a:r>
                        <a:rPr lang="en-US" dirty="0" smtClean="0"/>
                        <a:t>Women 0 – 40 U/L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Increase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Alkaline Phosphatase (ALP)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- 120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increase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01574"/>
              </p:ext>
            </p:extLst>
          </p:nvPr>
        </p:nvGraphicFramePr>
        <p:xfrm>
          <a:off x="227476" y="4058180"/>
          <a:ext cx="85492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648"/>
                <a:gridCol w="2373043"/>
                <a:gridCol w="32945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Coagulation 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Injury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PT/INR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Increase = bleed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Platelets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130,000 – 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Decrease = thrombocytopenia</a:t>
                      </a:r>
                      <a:r>
                        <a:rPr lang="en-US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endParaRPr lang="en-US" dirty="0" smtClean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4031"/>
              </p:ext>
            </p:extLst>
          </p:nvPr>
        </p:nvGraphicFramePr>
        <p:xfrm>
          <a:off x="227474" y="5641335"/>
          <a:ext cx="8568206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3545"/>
                <a:gridCol w="2329981"/>
                <a:gridCol w="3334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Chem-12 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Injury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Albumin </a:t>
                      </a:r>
                      <a:r>
                        <a:rPr lang="en-US" sz="1400" dirty="0" smtClean="0"/>
                        <a:t>(keep osmotic pressure)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– 6 g/</a:t>
                      </a:r>
                      <a:r>
                        <a:rPr lang="en-US" dirty="0" err="1" smtClean="0"/>
                        <a:t>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Decrease b/c</a:t>
                      </a:r>
                      <a:r>
                        <a:rPr lang="en-US" baseline="0" dirty="0" smtClean="0">
                          <a:solidFill>
                            <a:srgbClr val="FF6600"/>
                          </a:solidFill>
                        </a:rPr>
                        <a:t> can’t produce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Cause ascites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67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Tx of Cirrhosis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0" y="1600200"/>
            <a:ext cx="8686800" cy="4525963"/>
          </a:xfrm>
        </p:spPr>
        <p:txBody>
          <a:bodyPr/>
          <a:lstStyle/>
          <a:p>
            <a:r>
              <a:rPr lang="en-US" dirty="0" smtClean="0"/>
              <a:t>Varices </a:t>
            </a:r>
            <a:r>
              <a:rPr lang="en-US" dirty="0"/>
              <a:t>(vein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BB</a:t>
            </a:r>
            <a:endParaRPr lang="en-US" dirty="0"/>
          </a:p>
          <a:p>
            <a:r>
              <a:rPr lang="en-US" dirty="0" smtClean="0"/>
              <a:t>Ascites (fat gut) </a:t>
            </a:r>
            <a:r>
              <a:rPr lang="en-US" dirty="0" smtClean="0">
                <a:sym typeface="Wingdings"/>
              </a:rPr>
              <a:t> Spironolactone + Furosemide</a:t>
            </a:r>
            <a:endParaRPr lang="en-US" dirty="0" smtClean="0"/>
          </a:p>
          <a:p>
            <a:r>
              <a:rPr lang="en-US" dirty="0" smtClean="0"/>
              <a:t>Spontaneous </a:t>
            </a:r>
            <a:r>
              <a:rPr lang="en-US" dirty="0"/>
              <a:t>Bacterial Peritonitis (SBP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Ceftri</a:t>
            </a:r>
            <a:endParaRPr lang="en-US" dirty="0"/>
          </a:p>
          <a:p>
            <a:r>
              <a:rPr lang="en-US" dirty="0" smtClean="0"/>
              <a:t>Encephalopathy (ammonia) </a:t>
            </a:r>
            <a:r>
              <a:rPr lang="en-US" dirty="0" smtClean="0">
                <a:sym typeface="Wingdings"/>
              </a:rPr>
              <a:t> Lactulose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2805030" y="155923"/>
            <a:ext cx="2249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Cirrhosis/End Stage Liver Disease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931681" y="903572"/>
            <a:ext cx="13946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Poor Liver Function</a:t>
            </a:r>
            <a:endParaRPr lang="en-US" sz="1200" dirty="0"/>
          </a:p>
        </p:txBody>
      </p:sp>
      <p:cxnSp>
        <p:nvCxnSpPr>
          <p:cNvPr id="69" name="Straight Connector 68"/>
          <p:cNvCxnSpPr>
            <a:stCxn id="63" idx="2"/>
            <a:endCxn id="65" idx="0"/>
          </p:cNvCxnSpPr>
          <p:nvPr/>
        </p:nvCxnSpPr>
        <p:spPr>
          <a:xfrm flipH="1">
            <a:off x="1629010" y="432922"/>
            <a:ext cx="2300825" cy="470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30128" y="1576205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Hepatic </a:t>
            </a:r>
          </a:p>
          <a:p>
            <a:pPr algn="ctr"/>
            <a:r>
              <a:rPr lang="en-US" sz="1200" dirty="0" smtClean="0"/>
              <a:t>Encephalopathy</a:t>
            </a:r>
          </a:p>
          <a:p>
            <a:pPr algn="ctr"/>
            <a:r>
              <a:rPr lang="en-US" sz="1200" dirty="0" smtClean="0"/>
              <a:t>(brain)</a:t>
            </a:r>
            <a:endParaRPr lang="en-US" sz="1200" dirty="0"/>
          </a:p>
        </p:txBody>
      </p:sp>
      <p:cxnSp>
        <p:nvCxnSpPr>
          <p:cNvPr id="124" name="Straight Connector 123"/>
          <p:cNvCxnSpPr>
            <a:stCxn id="65" idx="2"/>
            <a:endCxn id="122" idx="0"/>
          </p:cNvCxnSpPr>
          <p:nvPr/>
        </p:nvCxnSpPr>
        <p:spPr>
          <a:xfrm>
            <a:off x="1629010" y="1180571"/>
            <a:ext cx="0" cy="39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6524" y="1591387"/>
            <a:ext cx="93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Coagulation</a:t>
            </a:r>
          </a:p>
          <a:p>
            <a:pPr algn="ctr"/>
            <a:r>
              <a:rPr lang="en-US" sz="1200" dirty="0" smtClean="0"/>
              <a:t>Disorders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300978" y="1591659"/>
            <a:ext cx="93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Altered</a:t>
            </a:r>
          </a:p>
          <a:p>
            <a:pPr algn="ctr"/>
            <a:r>
              <a:rPr lang="en-US" sz="1200" dirty="0" smtClean="0"/>
              <a:t>Metabolism</a:t>
            </a:r>
            <a:endParaRPr lang="en-US" sz="1200" dirty="0"/>
          </a:p>
        </p:txBody>
      </p:sp>
      <p:cxnSp>
        <p:nvCxnSpPr>
          <p:cNvPr id="142" name="Straight Connector 141"/>
          <p:cNvCxnSpPr>
            <a:stCxn id="65" idx="2"/>
            <a:endCxn id="126" idx="0"/>
          </p:cNvCxnSpPr>
          <p:nvPr/>
        </p:nvCxnSpPr>
        <p:spPr>
          <a:xfrm>
            <a:off x="1629010" y="1180571"/>
            <a:ext cx="1138878" cy="411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65" idx="2"/>
            <a:endCxn id="125" idx="0"/>
          </p:cNvCxnSpPr>
          <p:nvPr/>
        </p:nvCxnSpPr>
        <p:spPr>
          <a:xfrm flipH="1">
            <a:off x="542344" y="1180571"/>
            <a:ext cx="1086666" cy="410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48646" y="2553041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800000"/>
                </a:solidFill>
              </a:rPr>
              <a:t>Vitamin K</a:t>
            </a:r>
          </a:p>
          <a:p>
            <a:pPr algn="ctr"/>
            <a:r>
              <a:rPr lang="en-US" sz="1200" dirty="0" smtClean="0">
                <a:solidFill>
                  <a:srgbClr val="800000"/>
                </a:solidFill>
              </a:rPr>
              <a:t>Platelets</a:t>
            </a:r>
          </a:p>
          <a:p>
            <a:pPr algn="ctr"/>
            <a:r>
              <a:rPr lang="en-US" sz="1200" dirty="0" smtClean="0">
                <a:solidFill>
                  <a:srgbClr val="800000"/>
                </a:solidFill>
              </a:rPr>
              <a:t>FFP</a:t>
            </a:r>
            <a:endParaRPr lang="en-US" sz="1200" dirty="0">
              <a:solidFill>
                <a:srgbClr val="800000"/>
              </a:solidFill>
            </a:endParaRPr>
          </a:p>
        </p:txBody>
      </p:sp>
      <p:cxnSp>
        <p:nvCxnSpPr>
          <p:cNvPr id="173" name="Straight Arrow Connector 172"/>
          <p:cNvCxnSpPr>
            <a:stCxn id="125" idx="2"/>
            <a:endCxn id="169" idx="0"/>
          </p:cNvCxnSpPr>
          <p:nvPr/>
        </p:nvCxnSpPr>
        <p:spPr>
          <a:xfrm>
            <a:off x="542344" y="2053052"/>
            <a:ext cx="0" cy="499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5264807" y="903572"/>
            <a:ext cx="18681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Portal HTN</a:t>
            </a:r>
          </a:p>
          <a:p>
            <a:pPr algn="ctr"/>
            <a:r>
              <a:rPr lang="en-US" sz="1200" dirty="0" smtClean="0"/>
              <a:t>Portal Pressure &gt; 5 mm/Hg</a:t>
            </a:r>
            <a:endParaRPr lang="en-US" sz="1200" dirty="0"/>
          </a:p>
        </p:txBody>
      </p:sp>
      <p:sp>
        <p:nvSpPr>
          <p:cNvPr id="252" name="TextBox 251"/>
          <p:cNvSpPr txBox="1"/>
          <p:nvPr/>
        </p:nvSpPr>
        <p:spPr>
          <a:xfrm>
            <a:off x="3818170" y="1822220"/>
            <a:ext cx="1020457" cy="461665"/>
          </a:xfrm>
          <a:prstGeom prst="rect">
            <a:avLst/>
          </a:prstGeom>
          <a:solidFill>
            <a:schemeClr val="accent6">
              <a:lumMod val="50000"/>
              <a:alpha val="43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Ascites</a:t>
            </a:r>
          </a:p>
          <a:p>
            <a:pPr algn="ctr"/>
            <a:r>
              <a:rPr lang="en-US" sz="1200" dirty="0" smtClean="0"/>
              <a:t>(fat stomach)</a:t>
            </a:r>
            <a:endParaRPr lang="en-US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328119" y="2850851"/>
            <a:ext cx="158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Spontaneous Bacterial</a:t>
            </a:r>
            <a:r>
              <a:rPr lang="en-US" sz="1200" dirty="0"/>
              <a:t> </a:t>
            </a:r>
            <a:endParaRPr lang="en-US" sz="1200" dirty="0" smtClean="0"/>
          </a:p>
          <a:p>
            <a:pPr algn="ctr"/>
            <a:r>
              <a:rPr lang="en-US" sz="1200" dirty="0" smtClean="0"/>
              <a:t>Peritonitis</a:t>
            </a:r>
            <a:r>
              <a:rPr lang="en-US" sz="1200" dirty="0"/>
              <a:t> </a:t>
            </a:r>
            <a:r>
              <a:rPr lang="en-US" sz="1200" dirty="0" smtClean="0"/>
              <a:t>(SBP)</a:t>
            </a:r>
          </a:p>
          <a:p>
            <a:pPr algn="ctr"/>
            <a:r>
              <a:rPr lang="en-US" sz="1200" dirty="0" smtClean="0"/>
              <a:t>Infection of gut cavity</a:t>
            </a:r>
            <a:endParaRPr lang="en-US" sz="1200" dirty="0"/>
          </a:p>
        </p:txBody>
      </p:sp>
      <p:cxnSp>
        <p:nvCxnSpPr>
          <p:cNvPr id="256" name="Straight Connector 255"/>
          <p:cNvCxnSpPr>
            <a:stCxn id="251" idx="2"/>
            <a:endCxn id="252" idx="0"/>
          </p:cNvCxnSpPr>
          <p:nvPr/>
        </p:nvCxnSpPr>
        <p:spPr>
          <a:xfrm flipH="1">
            <a:off x="4328399" y="1365237"/>
            <a:ext cx="1870468" cy="456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52" idx="2"/>
            <a:endCxn id="254" idx="0"/>
          </p:cNvCxnSpPr>
          <p:nvPr/>
        </p:nvCxnSpPr>
        <p:spPr>
          <a:xfrm>
            <a:off x="4328399" y="2283885"/>
            <a:ext cx="792966" cy="566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7365591" y="177479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Varices</a:t>
            </a:r>
          </a:p>
          <a:p>
            <a:pPr algn="ctr"/>
            <a:r>
              <a:rPr lang="en-US" sz="1200" dirty="0" smtClean="0"/>
              <a:t>(Vein)</a:t>
            </a:r>
            <a:endParaRPr lang="en-US" sz="12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771115" y="2646284"/>
            <a:ext cx="1835283" cy="276999"/>
          </a:xfrm>
          <a:prstGeom prst="rect">
            <a:avLst/>
          </a:prstGeom>
          <a:solidFill>
            <a:srgbClr val="0000FF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Gastroesophageal Varices</a:t>
            </a:r>
            <a:endParaRPr lang="en-US" sz="1200" b="1" dirty="0"/>
          </a:p>
        </p:txBody>
      </p:sp>
      <p:cxnSp>
        <p:nvCxnSpPr>
          <p:cNvPr id="271" name="Straight Connector 270"/>
          <p:cNvCxnSpPr>
            <a:stCxn id="269" idx="2"/>
            <a:endCxn id="270" idx="0"/>
          </p:cNvCxnSpPr>
          <p:nvPr/>
        </p:nvCxnSpPr>
        <p:spPr>
          <a:xfrm>
            <a:off x="7688757" y="2236456"/>
            <a:ext cx="0" cy="409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6400023" y="3295953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Prevention Tx</a:t>
            </a:r>
          </a:p>
          <a:p>
            <a:r>
              <a:rPr lang="en-US" sz="1200" dirty="0" smtClean="0"/>
              <a:t>Pressure 8-10</a:t>
            </a:r>
            <a:endParaRPr lang="en-US" sz="1200" dirty="0"/>
          </a:p>
        </p:txBody>
      </p:sp>
      <p:sp>
        <p:nvSpPr>
          <p:cNvPr id="273" name="TextBox 272"/>
          <p:cNvSpPr txBox="1"/>
          <p:nvPr/>
        </p:nvSpPr>
        <p:spPr>
          <a:xfrm>
            <a:off x="7946538" y="330099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Acute Tx</a:t>
            </a:r>
          </a:p>
          <a:p>
            <a:pPr algn="ctr"/>
            <a:r>
              <a:rPr lang="en-US" sz="1200" dirty="0" smtClean="0"/>
              <a:t>Pressure &gt; 12</a:t>
            </a:r>
          </a:p>
        </p:txBody>
      </p:sp>
      <p:cxnSp>
        <p:nvCxnSpPr>
          <p:cNvPr id="274" name="Straight Connector 273"/>
          <p:cNvCxnSpPr>
            <a:stCxn id="270" idx="2"/>
            <a:endCxn id="272" idx="0"/>
          </p:cNvCxnSpPr>
          <p:nvPr/>
        </p:nvCxnSpPr>
        <p:spPr>
          <a:xfrm flipH="1">
            <a:off x="6922763" y="2923283"/>
            <a:ext cx="765994" cy="372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70" idx="2"/>
            <a:endCxn id="273" idx="0"/>
          </p:cNvCxnSpPr>
          <p:nvPr/>
        </p:nvCxnSpPr>
        <p:spPr>
          <a:xfrm>
            <a:off x="7688757" y="2923283"/>
            <a:ext cx="773307" cy="377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5966822" y="4063457"/>
            <a:ext cx="1917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Propranolol 20 mg PO BID</a:t>
            </a:r>
          </a:p>
          <a:p>
            <a:pPr algn="ctr"/>
            <a:r>
              <a:rPr lang="en-US" sz="1200" dirty="0" smtClean="0">
                <a:solidFill>
                  <a:srgbClr val="0000FF"/>
                </a:solidFill>
              </a:rPr>
              <a:t>or</a:t>
            </a:r>
            <a:endParaRPr lang="en-US" sz="1200" dirty="0">
              <a:solidFill>
                <a:srgbClr val="0000FF"/>
              </a:solidFill>
            </a:endParaRPr>
          </a:p>
          <a:p>
            <a:pPr algn="ctr"/>
            <a:r>
              <a:rPr lang="en-US" sz="1200" dirty="0">
                <a:solidFill>
                  <a:srgbClr val="0000FF"/>
                </a:solidFill>
              </a:rPr>
              <a:t>   Nadolol 40 mg PO daily</a:t>
            </a:r>
          </a:p>
        </p:txBody>
      </p:sp>
      <p:cxnSp>
        <p:nvCxnSpPr>
          <p:cNvPr id="277" name="Straight Arrow Connector 276"/>
          <p:cNvCxnSpPr>
            <a:stCxn id="272" idx="2"/>
            <a:endCxn id="276" idx="0"/>
          </p:cNvCxnSpPr>
          <p:nvPr/>
        </p:nvCxnSpPr>
        <p:spPr>
          <a:xfrm>
            <a:off x="6922763" y="3757618"/>
            <a:ext cx="2958" cy="305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73" idx="2"/>
            <a:endCxn id="279" idx="0"/>
          </p:cNvCxnSpPr>
          <p:nvPr/>
        </p:nvCxnSpPr>
        <p:spPr>
          <a:xfrm>
            <a:off x="8462064" y="3762656"/>
            <a:ext cx="0" cy="37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20324" y="4140256"/>
            <a:ext cx="18834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EBL</a:t>
            </a:r>
          </a:p>
          <a:p>
            <a:pPr algn="ctr"/>
            <a:r>
              <a:rPr lang="en-US" sz="1200" dirty="0">
                <a:solidFill>
                  <a:srgbClr val="0000FF"/>
                </a:solidFill>
              </a:rPr>
              <a:t>or</a:t>
            </a:r>
          </a:p>
          <a:p>
            <a:pPr algn="ctr"/>
            <a:r>
              <a:rPr lang="en-US" sz="1200" dirty="0" smtClean="0">
                <a:solidFill>
                  <a:srgbClr val="0000FF"/>
                </a:solidFill>
              </a:rPr>
              <a:t>Octreotide</a:t>
            </a:r>
          </a:p>
          <a:p>
            <a:pPr algn="ctr"/>
            <a:r>
              <a:rPr lang="en-US" sz="1200" dirty="0" smtClean="0"/>
              <a:t>+</a:t>
            </a:r>
          </a:p>
          <a:p>
            <a:pPr algn="ctr"/>
            <a:r>
              <a:rPr lang="en-US" sz="1200" dirty="0"/>
              <a:t>Fluid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>
                <a:solidFill>
                  <a:srgbClr val="800000"/>
                </a:solidFill>
              </a:rPr>
              <a:t>Coagulopathy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Prevent Infection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Prevent rebleeding</a:t>
            </a:r>
          </a:p>
          <a:p>
            <a:pPr algn="ctr"/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281" name="Straight Connector 280"/>
          <p:cNvCxnSpPr>
            <a:stCxn id="251" idx="2"/>
            <a:endCxn id="269" idx="0"/>
          </p:cNvCxnSpPr>
          <p:nvPr/>
        </p:nvCxnSpPr>
        <p:spPr>
          <a:xfrm>
            <a:off x="6198867" y="1365237"/>
            <a:ext cx="1489890" cy="409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stCxn id="63" idx="2"/>
            <a:endCxn id="251" idx="0"/>
          </p:cNvCxnSpPr>
          <p:nvPr/>
        </p:nvCxnSpPr>
        <p:spPr>
          <a:xfrm>
            <a:off x="3929835" y="432922"/>
            <a:ext cx="2269032" cy="470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3086776" y="288094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84807"/>
                </a:solidFill>
              </a:rPr>
              <a:t>Spironolactone</a:t>
            </a:r>
          </a:p>
          <a:p>
            <a:pPr algn="ctr"/>
            <a:r>
              <a:rPr lang="en-US" sz="1200" dirty="0" smtClean="0">
                <a:solidFill>
                  <a:srgbClr val="984807"/>
                </a:solidFill>
              </a:rPr>
              <a:t>+</a:t>
            </a:r>
          </a:p>
          <a:p>
            <a:pPr algn="ctr"/>
            <a:r>
              <a:rPr lang="en-US" sz="1200" dirty="0" smtClean="0">
                <a:solidFill>
                  <a:srgbClr val="984807"/>
                </a:solidFill>
              </a:rPr>
              <a:t>Furosemide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3295914" y="4912483"/>
            <a:ext cx="1443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Empiric: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Ceftriaxone 2g q24h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or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Cipro 500 mg q12h</a:t>
            </a:r>
          </a:p>
        </p:txBody>
      </p:sp>
      <p:cxnSp>
        <p:nvCxnSpPr>
          <p:cNvPr id="328" name="Straight Arrow Connector 327"/>
          <p:cNvCxnSpPr>
            <a:stCxn id="254" idx="2"/>
            <a:endCxn id="326" idx="0"/>
          </p:cNvCxnSpPr>
          <p:nvPr/>
        </p:nvCxnSpPr>
        <p:spPr>
          <a:xfrm flipH="1">
            <a:off x="4017739" y="3497182"/>
            <a:ext cx="1103626" cy="1415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739563" y="4910654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Prophylaxis</a:t>
            </a:r>
            <a:br>
              <a:rPr lang="en-US" sz="1200" dirty="0" smtClean="0">
                <a:solidFill>
                  <a:srgbClr val="008000"/>
                </a:solidFill>
              </a:rPr>
            </a:br>
            <a:r>
              <a:rPr lang="en-US" sz="1200" dirty="0" smtClean="0">
                <a:solidFill>
                  <a:srgbClr val="008000"/>
                </a:solidFill>
              </a:rPr>
              <a:t>Norfloxacin 400 mg PO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TMP sulfa DA 800 mg/160 mg daily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948354" y="2628164"/>
            <a:ext cx="1355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60066"/>
                </a:solidFill>
              </a:rPr>
              <a:t>Lactulose Syrup </a:t>
            </a:r>
            <a:endParaRPr lang="en-US" sz="1200" dirty="0" smtClean="0">
              <a:solidFill>
                <a:srgbClr val="660066"/>
              </a:solidFill>
            </a:endParaRPr>
          </a:p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15 – 45 mL PO q8h</a:t>
            </a:r>
            <a:endParaRPr lang="en-US" sz="1200" dirty="0">
              <a:solidFill>
                <a:srgbClr val="660066"/>
              </a:solidFill>
            </a:endParaRPr>
          </a:p>
        </p:txBody>
      </p:sp>
      <p:cxnSp>
        <p:nvCxnSpPr>
          <p:cNvPr id="345" name="Straight Arrow Connector 344"/>
          <p:cNvCxnSpPr>
            <a:stCxn id="122" idx="2"/>
            <a:endCxn id="343" idx="0"/>
          </p:cNvCxnSpPr>
          <p:nvPr/>
        </p:nvCxnSpPr>
        <p:spPr>
          <a:xfrm flipH="1">
            <a:off x="1626334" y="2222536"/>
            <a:ext cx="2676" cy="40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252" idx="2"/>
            <a:endCxn id="323" idx="0"/>
          </p:cNvCxnSpPr>
          <p:nvPr/>
        </p:nvCxnSpPr>
        <p:spPr>
          <a:xfrm flipH="1">
            <a:off x="3653598" y="2283885"/>
            <a:ext cx="674801" cy="597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54" idx="2"/>
            <a:endCxn id="339" idx="0"/>
          </p:cNvCxnSpPr>
          <p:nvPr/>
        </p:nvCxnSpPr>
        <p:spPr>
          <a:xfrm>
            <a:off x="5121365" y="3497182"/>
            <a:ext cx="845457" cy="1413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6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824" y="94790"/>
            <a:ext cx="2950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Portal HTN: </a:t>
            </a:r>
            <a:r>
              <a:rPr lang="en-US" sz="1400" dirty="0" smtClean="0">
                <a:solidFill>
                  <a:srgbClr val="0000FF"/>
                </a:solidFill>
              </a:rPr>
              <a:t>Gastroesophageal Varices</a:t>
            </a:r>
          </a:p>
        </p:txBody>
      </p:sp>
      <p:pic>
        <p:nvPicPr>
          <p:cNvPr id="14" name="Picture 6" descr="yn006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978" y="3233395"/>
            <a:ext cx="1510330" cy="179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293060" y="4975355"/>
            <a:ext cx="1559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Esophageal varices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871" y="56874"/>
            <a:ext cx="2487130" cy="27109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911848" y="132360"/>
            <a:ext cx="1099460" cy="360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75824" y="473599"/>
            <a:ext cx="6558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Gastroesophageal Varices Pathogenesis (picture)</a:t>
            </a:r>
          </a:p>
          <a:p>
            <a:r>
              <a:rPr lang="en-US" sz="1400" dirty="0" smtClean="0"/>
              <a:t>Some blood from esophagus drains into gastric vein which drains directly into portal vein. Increase pressure of portal vein will increase pressure of gastric vein causing varices </a:t>
            </a:r>
            <a:r>
              <a:rPr lang="en-US" sz="1400" dirty="0" smtClean="0">
                <a:sym typeface="Wingdings"/>
              </a:rPr>
              <a:t> Bleeding</a:t>
            </a:r>
            <a:endParaRPr lang="en-US" sz="1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86735"/>
              </p:ext>
            </p:extLst>
          </p:nvPr>
        </p:nvGraphicFramePr>
        <p:xfrm>
          <a:off x="160479" y="1422720"/>
          <a:ext cx="6622009" cy="15544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0580"/>
                <a:gridCol w="1966044"/>
                <a:gridCol w="255538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Drug to PREVENT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Gastroesophageal Varices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Titrate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Monitor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97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Propranolol 20 mg PO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BID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Titrate q2-3 days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CNS</a:t>
                      </a:r>
                    </a:p>
                    <a:p>
                      <a:r>
                        <a:rPr lang="en-US" sz="1400" dirty="0" smtClean="0"/>
                        <a:t>HR &gt; 55 bpm</a:t>
                      </a:r>
                    </a:p>
                    <a:p>
                      <a:r>
                        <a:rPr lang="en-US" sz="1400" dirty="0" smtClean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9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Nadolol 40 mg PO daily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 “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Less</a:t>
                      </a:r>
                      <a:r>
                        <a:rPr lang="en-US" sz="1400" baseline="0" dirty="0" smtClean="0"/>
                        <a:t> CNS than propranolol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2319"/>
              </p:ext>
            </p:extLst>
          </p:nvPr>
        </p:nvGraphicFramePr>
        <p:xfrm>
          <a:off x="147198" y="3127217"/>
          <a:ext cx="7152180" cy="22859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0580"/>
                <a:gridCol w="5051600"/>
              </a:tblGrid>
              <a:tr h="473793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</a:rPr>
                        <a:t>ACUTE Bleed Tx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Gastroesophageal Varices</a:t>
                      </a:r>
                    </a:p>
                    <a:p>
                      <a:endParaRPr lang="en-US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MOA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Endoscopic Band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Ligation (EBL)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Wrap rubber</a:t>
                      </a:r>
                      <a:r>
                        <a:rPr lang="en-US" sz="1400" baseline="0" dirty="0" smtClean="0"/>
                        <a:t> band around bleeding vessel </a:t>
                      </a:r>
                      <a:r>
                        <a:rPr lang="en-US" sz="1400" baseline="0" dirty="0" smtClean="0">
                          <a:sym typeface="Wingdings"/>
                        </a:rPr>
                        <a:t> vein necrosis  heal in 3 weeks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3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Octreotide </a:t>
                      </a:r>
                    </a:p>
                    <a:p>
                      <a:r>
                        <a:rPr lang="en-US" sz="1400" dirty="0" smtClean="0"/>
                        <a:t>   50 mcg IV bolus</a:t>
                      </a:r>
                    </a:p>
                    <a:p>
                      <a:r>
                        <a:rPr lang="en-US" sz="1400" dirty="0" smtClean="0"/>
                        <a:t>   50 mcg/hr x3-5 days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Analog of Somatostatin. Reduce protal pressure</a:t>
                      </a:r>
                      <a:r>
                        <a:rPr lang="en-US" sz="1400" baseline="0" dirty="0" smtClean="0"/>
                        <a:t> through vasoconstriction of splanchnic vasculature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Fluid, </a:t>
                      </a:r>
                      <a:r>
                        <a:rPr lang="en-US" sz="1400" dirty="0" smtClean="0">
                          <a:solidFill>
                            <a:srgbClr val="800000"/>
                          </a:solidFill>
                        </a:rPr>
                        <a:t>Coagulopathy</a:t>
                      </a:r>
                      <a:r>
                        <a:rPr lang="en-US" sz="1400" dirty="0" smtClean="0"/>
                        <a:t>, prevent</a:t>
                      </a:r>
                      <a:r>
                        <a:rPr lang="en-US" sz="1400" baseline="0" dirty="0" smtClean="0"/>
                        <a:t> infection and rebleeding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76790"/>
              </p:ext>
            </p:extLst>
          </p:nvPr>
        </p:nvGraphicFramePr>
        <p:xfrm>
          <a:off x="147198" y="5510628"/>
          <a:ext cx="7152180" cy="12496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0580"/>
                <a:gridCol w="5051600"/>
              </a:tblGrid>
              <a:tr h="26979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</a:rPr>
                        <a:t>Prevent 2</a:t>
                      </a:r>
                      <a:r>
                        <a:rPr lang="en-US" sz="1400" baseline="30000" dirty="0" smtClean="0">
                          <a:solidFill>
                            <a:srgbClr val="0000FF"/>
                          </a:solidFill>
                        </a:rPr>
                        <a:t>nd</a:t>
                      </a:r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</a:rPr>
                        <a:t> Bleed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Gastroesophageal Varices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Monitor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Nonselective</a:t>
                      </a:r>
                      <a:r>
                        <a:rPr lang="en-US" sz="1400" baseline="0" dirty="0" smtClean="0"/>
                        <a:t> BB</a:t>
                      </a:r>
                    </a:p>
                    <a:p>
                      <a:r>
                        <a:rPr lang="en-US" sz="1400" baseline="0" dirty="0" smtClean="0"/>
                        <a:t>+</a:t>
                      </a:r>
                    </a:p>
                    <a:p>
                      <a:r>
                        <a:rPr lang="en-US" sz="1400" baseline="0" dirty="0" smtClean="0"/>
                        <a:t>EBL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Portal</a:t>
                      </a:r>
                      <a:r>
                        <a:rPr lang="en-US" sz="1400" baseline="0" dirty="0" smtClean="0"/>
                        <a:t> Pressure &lt; 12 mmHg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0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12116" y="511174"/>
            <a:ext cx="21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Cirrhosis/Portal HTN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3160" y="1104471"/>
            <a:ext cx="21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Increase Nitric Oxide</a:t>
            </a:r>
          </a:p>
        </p:txBody>
      </p:sp>
      <p:cxnSp>
        <p:nvCxnSpPr>
          <p:cNvPr id="23" name="Straight Connector 22"/>
          <p:cNvCxnSpPr>
            <a:stCxn id="20" idx="2"/>
            <a:endCxn id="21" idx="0"/>
          </p:cNvCxnSpPr>
          <p:nvPr/>
        </p:nvCxnSpPr>
        <p:spPr>
          <a:xfrm flipH="1">
            <a:off x="4457852" y="880506"/>
            <a:ext cx="7854" cy="223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1896" y="1725166"/>
            <a:ext cx="13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Vasodilation</a:t>
            </a:r>
          </a:p>
        </p:txBody>
      </p:sp>
      <p:cxnSp>
        <p:nvCxnSpPr>
          <p:cNvPr id="26" name="Straight Connector 25"/>
          <p:cNvCxnSpPr>
            <a:stCxn id="21" idx="2"/>
            <a:endCxn id="24" idx="0"/>
          </p:cNvCxnSpPr>
          <p:nvPr/>
        </p:nvCxnSpPr>
        <p:spPr>
          <a:xfrm>
            <a:off x="4457852" y="1473803"/>
            <a:ext cx="7854" cy="251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76005" y="2336728"/>
            <a:ext cx="317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Decrease Arterial Blood Volume</a:t>
            </a:r>
          </a:p>
        </p:txBody>
      </p:sp>
      <p:cxnSp>
        <p:nvCxnSpPr>
          <p:cNvPr id="30" name="Straight Connector 29"/>
          <p:cNvCxnSpPr>
            <a:stCxn id="24" idx="2"/>
            <a:endCxn id="28" idx="0"/>
          </p:cNvCxnSpPr>
          <p:nvPr/>
        </p:nvCxnSpPr>
        <p:spPr>
          <a:xfrm>
            <a:off x="4465706" y="2094498"/>
            <a:ext cx="0" cy="24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15425" y="3047300"/>
            <a:ext cx="510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 of Renin-Angiotensin-Aldosterone System</a:t>
            </a:r>
          </a:p>
        </p:txBody>
      </p:sp>
      <p:cxnSp>
        <p:nvCxnSpPr>
          <p:cNvPr id="34" name="Straight Connector 33"/>
          <p:cNvCxnSpPr>
            <a:stCxn id="28" idx="2"/>
            <a:endCxn id="32" idx="0"/>
          </p:cNvCxnSpPr>
          <p:nvPr/>
        </p:nvCxnSpPr>
        <p:spPr>
          <a:xfrm>
            <a:off x="4465706" y="2706060"/>
            <a:ext cx="0" cy="34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42" idx="0"/>
          </p:cNvCxnSpPr>
          <p:nvPr/>
        </p:nvCxnSpPr>
        <p:spPr>
          <a:xfrm flipH="1">
            <a:off x="1500533" y="3416632"/>
            <a:ext cx="2965173" cy="459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8077" y="3876534"/>
            <a:ext cx="2604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Hyperdynamic Circulation</a:t>
            </a:r>
          </a:p>
          <a:p>
            <a:pPr algn="ctr"/>
            <a:r>
              <a:rPr lang="en-US" dirty="0" smtClean="0"/>
              <a:t>Monitor: BP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1834" y="3876534"/>
            <a:ext cx="2467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 and Water Retention</a:t>
            </a:r>
          </a:p>
          <a:p>
            <a:pPr algn="ctr"/>
            <a:r>
              <a:rPr lang="en-US" dirty="0" smtClean="0"/>
              <a:t>Monitor: Na, K, Mg</a:t>
            </a:r>
          </a:p>
        </p:txBody>
      </p:sp>
      <p:cxnSp>
        <p:nvCxnSpPr>
          <p:cNvPr id="46" name="Straight Arrow Connector 45"/>
          <p:cNvCxnSpPr>
            <a:stCxn id="32" idx="2"/>
            <a:endCxn id="44" idx="0"/>
          </p:cNvCxnSpPr>
          <p:nvPr/>
        </p:nvCxnSpPr>
        <p:spPr>
          <a:xfrm>
            <a:off x="4465706" y="3416632"/>
            <a:ext cx="0" cy="459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93460" y="3876534"/>
            <a:ext cx="2402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Renal Vasoconstriction</a:t>
            </a:r>
          </a:p>
          <a:p>
            <a:pPr algn="ctr"/>
            <a:r>
              <a:rPr lang="en-US" dirty="0" smtClean="0"/>
              <a:t>Monitor: </a:t>
            </a:r>
            <a:r>
              <a:rPr lang="en-US" dirty="0" err="1" smtClean="0"/>
              <a:t>SCr</a:t>
            </a:r>
            <a:r>
              <a:rPr lang="en-US" dirty="0" smtClean="0"/>
              <a:t>, BUN, CrCl</a:t>
            </a:r>
          </a:p>
        </p:txBody>
      </p:sp>
      <p:cxnSp>
        <p:nvCxnSpPr>
          <p:cNvPr id="50" name="Straight Arrow Connector 49"/>
          <p:cNvCxnSpPr>
            <a:stCxn id="32" idx="2"/>
            <a:endCxn id="48" idx="0"/>
          </p:cNvCxnSpPr>
          <p:nvPr/>
        </p:nvCxnSpPr>
        <p:spPr>
          <a:xfrm>
            <a:off x="4465706" y="3416632"/>
            <a:ext cx="3029221" cy="459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48268" y="5458099"/>
            <a:ext cx="578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Ascites</a:t>
            </a:r>
            <a:r>
              <a:rPr lang="en-US" dirty="0" smtClean="0"/>
              <a:t>: accumulation of fluid in peritoneal cavity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Most common complication </a:t>
            </a:r>
          </a:p>
          <a:p>
            <a:pPr algn="ctr"/>
            <a:r>
              <a:rPr lang="en-US" dirty="0"/>
              <a:t>	A</a:t>
            </a:r>
            <a:r>
              <a:rPr lang="en-US" dirty="0" smtClean="0"/>
              <a:t>ffects 50% of cirrhotic pts within 10 years of diagnosis </a:t>
            </a:r>
          </a:p>
        </p:txBody>
      </p:sp>
      <p:sp>
        <p:nvSpPr>
          <p:cNvPr id="57" name="Left Brace 56"/>
          <p:cNvSpPr/>
          <p:nvPr/>
        </p:nvSpPr>
        <p:spPr>
          <a:xfrm rot="16200000">
            <a:off x="4003470" y="714861"/>
            <a:ext cx="998670" cy="83871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79969" y="282992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Ascites: Pathophysiology</a:t>
            </a:r>
            <a:endParaRPr lang="en-US" dirty="0">
              <a:solidFill>
                <a:srgbClr val="E46C0A"/>
              </a:solidFill>
            </a:endParaRPr>
          </a:p>
        </p:txBody>
      </p:sp>
      <p:pic>
        <p:nvPicPr>
          <p:cNvPr id="2" name="Picture 1" descr="5788-0550x047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31" y="118867"/>
            <a:ext cx="2422769" cy="28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1249</Words>
  <Application>Microsoft Macintosh PowerPoint</Application>
  <PresentationFormat>On-screen Show (4:3)</PresentationFormat>
  <Paragraphs>327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Tx of Cirrhosis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132</cp:revision>
  <dcterms:created xsi:type="dcterms:W3CDTF">2013-04-14T15:12:49Z</dcterms:created>
  <dcterms:modified xsi:type="dcterms:W3CDTF">2014-03-17T02:05:56Z</dcterms:modified>
</cp:coreProperties>
</file>