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79" r:id="rId9"/>
    <p:sldId id="262" r:id="rId10"/>
    <p:sldId id="280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ute toxicity" id="{8AC2D29E-DE62-DF45-9AA5-314BC1CE395F}">
          <p14:sldIdLst>
            <p14:sldId id="256"/>
            <p14:sldId id="257"/>
          </p14:sldIdLst>
        </p14:section>
        <p14:section name="Decontamination" id="{C7B4753E-95BA-0D41-841F-4B4E0D35EC8F}">
          <p14:sldIdLst>
            <p14:sldId id="258"/>
            <p14:sldId id="259"/>
            <p14:sldId id="264"/>
            <p14:sldId id="260"/>
            <p14:sldId id="261"/>
            <p14:sldId id="279"/>
          </p14:sldIdLst>
        </p14:section>
        <p14:section name="APAP" id="{5D9C1662-FCFA-D249-BB10-230C52782317}">
          <p14:sldIdLst>
            <p14:sldId id="262"/>
            <p14:sldId id="280"/>
          </p14:sldIdLst>
        </p14:section>
        <p14:section name="Salicylates" id="{BC12067B-C5DF-1341-BE29-7255711A1D19}">
          <p14:sldIdLst>
            <p14:sldId id="266"/>
            <p14:sldId id="265"/>
            <p14:sldId id="267"/>
          </p14:sldIdLst>
        </p14:section>
        <p14:section name="TCA" id="{1E75745E-5746-D14F-83CC-1A765F354006}">
          <p14:sldIdLst>
            <p14:sldId id="268"/>
            <p14:sldId id="269"/>
          </p14:sldIdLst>
        </p14:section>
        <p14:section name="Iron" id="{930864BA-4448-F04E-B789-1B8BD1788B6C}">
          <p14:sldIdLst>
            <p14:sldId id="270"/>
            <p14:sldId id="271"/>
          </p14:sldIdLst>
        </p14:section>
        <p14:section name="Cyanide Toxicity" id="{432CE88C-A1DA-D24C-A683-A9E2DA822932}">
          <p14:sldIdLst>
            <p14:sldId id="272"/>
            <p14:sldId id="273"/>
          </p14:sldIdLst>
        </p14:section>
        <p14:section name="BB and CCB" id="{C4D7E2A3-A019-914E-963A-0525A7BBC670}">
          <p14:sldIdLst>
            <p14:sldId id="274"/>
          </p14:sldIdLst>
        </p14:section>
        <p14:section name="Lead" id="{E79C90E3-938D-4E4C-A0C6-1D90C848CC99}">
          <p14:sldIdLst>
            <p14:sldId id="275"/>
            <p14:sldId id="278"/>
            <p14:sldId id="276"/>
          </p14:sldIdLst>
        </p14:section>
        <p14:section name="Remvoed from market" id="{2BCEA8C8-F83D-A740-8017-47A8DA12C8AE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24" autoAdjust="0"/>
  </p:normalViewPr>
  <p:slideViewPr>
    <p:cSldViewPr snapToGrid="0" snapToObjects="1">
      <p:cViewPr varScale="1">
        <p:scale>
          <a:sx n="72" d="100"/>
          <a:sy n="72" d="100"/>
        </p:scale>
        <p:origin x="-2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7F47-24B9-2E48-9017-F0006315BAF4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F16C-6D93-8246-AC27-0A5B0A7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 350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Multivitamin</a:t>
            </a:r>
            <a:r>
              <a:rPr lang="en-US" baseline="0" dirty="0" smtClean="0"/>
              <a:t> has 20 mg 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+mn-cs"/>
              </a:rPr>
              <a:t>Gastric Lavage vs. Whole Bowel Irrigation (inhibit prostaglandin </a:t>
            </a:r>
            <a:r>
              <a:rPr lang="en-US" dirty="0" smtClean="0">
                <a:cs typeface="+mn-cs"/>
                <a:sym typeface="Wingdings"/>
              </a:rPr>
              <a:t> stop mucus production)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+mn-cs"/>
                <a:sym typeface="Wingdings"/>
              </a:rPr>
              <a:t>If pt is 160 lb, pt must take ASA</a:t>
            </a:r>
            <a:r>
              <a:rPr lang="en-US" baseline="0" dirty="0" smtClean="0">
                <a:cs typeface="+mn-cs"/>
                <a:sym typeface="Wingdings"/>
              </a:rPr>
              <a:t> 325 mg #30 to get 150 mg/kg </a:t>
            </a:r>
            <a:endParaRPr lang="en-US" dirty="0" smtClean="0"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of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synaptic concentration of serotonin and/or norepinephrine in the central nervous system by inhibition of their reuptake by the presynaptic neuronal membrane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Pharmacodynamics/Kinetics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Onset of action: Migraine prophylaxis: 6 weeks, higher dosage may be required in heavy smokers because of increased metabolism; Depression: 4-6 weeks, reduce dosage to lowest effective level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Distribution: Crosses placenta; enters breast milk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Metabolism: Hepatic to nortriptyline (active), hydroxy and conjugated derivatives; may be impaired in the elderly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Half-life elimination: Adults: 9-27 hours (average: 15 hours)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peak, serum: ~4 hours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Excretion: Urine (18% as unchanged drug); feces (small amounts)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TRIcyclic</a:t>
            </a:r>
            <a:r>
              <a:rPr lang="en-US" dirty="0" smtClean="0"/>
              <a:t> antidepressant is treated</a:t>
            </a:r>
            <a:r>
              <a:rPr lang="en-US" baseline="0" dirty="0" smtClean="0"/>
              <a:t> with </a:t>
            </a:r>
            <a:r>
              <a:rPr lang="en-US" dirty="0" smtClean="0"/>
              <a:t>Sodium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BIcarb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Nitrites</a:t>
            </a:r>
            <a:r>
              <a:rPr lang="en-US" baseline="0" dirty="0" smtClean="0"/>
              <a:t> aka poppers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 overdose = decrease cAMP</a:t>
            </a:r>
          </a:p>
          <a:p>
            <a:r>
              <a:rPr lang="en-US" dirty="0" smtClean="0"/>
              <a:t>Glucagon increases cAMP</a:t>
            </a:r>
          </a:p>
          <a:p>
            <a:endParaRPr lang="en-US" dirty="0" smtClean="0"/>
          </a:p>
          <a:p>
            <a:r>
              <a:rPr lang="en-US" dirty="0" smtClean="0"/>
              <a:t>BB OD: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Vasopressors: NE, E, Vasopressin</a:t>
            </a:r>
            <a:r>
              <a:rPr lang="en-US" baseline="0" dirty="0" smtClean="0"/>
              <a:t> (not first line)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F16C-6D93-8246-AC27-0A5B0A780C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CB4A-9C35-A542-B62E-B7F43510810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301C-56C6-2B47-85AE-07D70F63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777" y="37346"/>
            <a:ext cx="8534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Acute Toxicity to Drugs</a:t>
            </a:r>
          </a:p>
          <a:p>
            <a:r>
              <a:rPr lang="en-US" dirty="0" smtClean="0"/>
              <a:t>Intoxication: toxicity associated with a chemical substance</a:t>
            </a:r>
          </a:p>
          <a:p>
            <a:r>
              <a:rPr lang="en-US" dirty="0" smtClean="0"/>
              <a:t>	Poisoning: Accidental </a:t>
            </a:r>
            <a:r>
              <a:rPr lang="en-US" dirty="0"/>
              <a:t>a</a:t>
            </a:r>
            <a:r>
              <a:rPr lang="en-US" dirty="0" smtClean="0"/>
              <a:t>dverse effect on the body from a chemical</a:t>
            </a:r>
          </a:p>
          <a:p>
            <a:r>
              <a:rPr lang="en-US" dirty="0" smtClean="0"/>
              <a:t>	Overdose: Self-injury to an exposed chemical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93974"/>
              </p:ext>
            </p:extLst>
          </p:nvPr>
        </p:nvGraphicFramePr>
        <p:xfrm>
          <a:off x="242775" y="1338232"/>
          <a:ext cx="8702799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367"/>
                <a:gridCol w="2465168"/>
                <a:gridCol w="4071264"/>
              </a:tblGrid>
              <a:tr h="221654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Toxicity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Found in/Use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Effect of the drug</a:t>
                      </a:r>
                      <a:endParaRPr lang="en-US" sz="1300" b="1" dirty="0"/>
                    </a:p>
                  </a:txBody>
                  <a:tcPr/>
                </a:tc>
              </a:tr>
              <a:tr h="376812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Anticholinergics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/>
                        <a:t>Blind as a bat, hot as a hare, full as a flask (Urinary retention), mad as a hatter (delirium)</a:t>
                      </a:r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Cholinergics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/>
                        <a:t>Bradycardia, meiosis, diarrhea, salivation, urination</a:t>
                      </a:r>
                      <a:endParaRPr lang="en-US" sz="1300" b="1" dirty="0"/>
                    </a:p>
                  </a:txBody>
                  <a:tcPr/>
                </a:tc>
              </a:tr>
              <a:tr h="68712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Methanol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Wood alcohol</a:t>
                      </a:r>
                    </a:p>
                    <a:p>
                      <a:r>
                        <a:rPr lang="en-US" sz="1300" dirty="0" smtClean="0"/>
                        <a:t>Antifreeze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Fuel additives</a:t>
                      </a:r>
                    </a:p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Varnish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Breathing difficulty</a:t>
                      </a:r>
                    </a:p>
                    <a:p>
                      <a:r>
                        <a:rPr lang="en-US" sz="1300" dirty="0" smtClean="0"/>
                        <a:t>blurred vision</a:t>
                      </a:r>
                    </a:p>
                    <a:p>
                      <a:r>
                        <a:rPr lang="en-US" sz="1300" dirty="0" smtClean="0"/>
                        <a:t>convulsions, blue lips</a:t>
                      </a:r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Caustics/alkali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Draino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Cationic Detergents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37681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Theophylline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Used for COPD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include tremor, vomiting, difficulty breathing, rapid pulse, confusion, or seizures.</a:t>
                      </a:r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Colchicine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Colcrys (gout)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Similar</a:t>
                      </a:r>
                      <a:r>
                        <a:rPr lang="en-US" sz="1300" baseline="0" dirty="0" smtClean="0"/>
                        <a:t> to arsinic </a:t>
                      </a:r>
                      <a:r>
                        <a:rPr lang="en-US" sz="1300" baseline="0" dirty="0" err="1" smtClean="0"/>
                        <a:t>poisioning</a:t>
                      </a:r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Cyanide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Hydrocarbons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Huffing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Difficulty </a:t>
                      </a:r>
                      <a:r>
                        <a:rPr lang="en-US" sz="1300" dirty="0" err="1" smtClean="0"/>
                        <a:t>breating</a:t>
                      </a:r>
                      <a:r>
                        <a:rPr lang="en-US" sz="1300" dirty="0" smtClean="0"/>
                        <a:t>.</a:t>
                      </a:r>
                      <a:r>
                        <a:rPr lang="en-US" sz="1300" baseline="0" dirty="0" smtClean="0"/>
                        <a:t> </a:t>
                      </a:r>
                      <a:endParaRPr lang="en-US" sz="1300" dirty="0"/>
                    </a:p>
                  </a:txBody>
                  <a:tcPr/>
                </a:tc>
              </a:tr>
              <a:tr h="37681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Hypoglycemic agents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insulin, exenatide, </a:t>
                      </a:r>
                      <a:r>
                        <a:rPr lang="en-US" sz="1300" dirty="0" err="1" smtClean="0"/>
                        <a:t>liraglutide</a:t>
                      </a:r>
                      <a:r>
                        <a:rPr lang="en-US" sz="1300" dirty="0" smtClean="0"/>
                        <a:t> and pramlintide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22165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Clonidine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Alpha 2 agonist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Hypotension</a:t>
                      </a:r>
                      <a:r>
                        <a:rPr lang="en-US" sz="1300" baseline="0" dirty="0" smtClean="0"/>
                        <a:t> or hypertension</a:t>
                      </a:r>
                      <a:endParaRPr lang="en-US" sz="1300" dirty="0"/>
                    </a:p>
                  </a:txBody>
                  <a:tcPr/>
                </a:tc>
              </a:tr>
              <a:tr h="5319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Chloroquine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malaria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mechanism for the cardiac and neurological effects of chloroquine is blockade of voltage-gated ion channels.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prolong QT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410" y="1553841"/>
            <a:ext cx="8553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Know Oral Dose of N-Acetylcysteine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140 </a:t>
            </a:r>
            <a:r>
              <a:rPr lang="en-US" sz="2800" b="1" dirty="0"/>
              <a:t>mg/kg orally diluted in juice or </a:t>
            </a:r>
            <a:r>
              <a:rPr lang="en-US" sz="2800" b="1" dirty="0" smtClean="0"/>
              <a:t>soda b/c of smell  </a:t>
            </a:r>
          </a:p>
          <a:p>
            <a:r>
              <a:rPr lang="en-US" sz="2800" b="1" dirty="0" smtClean="0"/>
              <a:t>Then </a:t>
            </a:r>
            <a:r>
              <a:rPr lang="en-US" sz="2800" b="1" dirty="0"/>
              <a:t>give 70 mg/kg q4h x 17 doses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59" y="3821666"/>
            <a:ext cx="2032000" cy="1295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08751" y="2478519"/>
            <a:ext cx="688526" cy="1343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27553" y="4932400"/>
            <a:ext cx="175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N-Acetylcysteine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1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78653"/>
              </p:ext>
            </p:extLst>
          </p:nvPr>
        </p:nvGraphicFramePr>
        <p:xfrm>
          <a:off x="643668" y="1156463"/>
          <a:ext cx="603905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9233"/>
                <a:gridCol w="4349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Drug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API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Aspirin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Acetylsalicylic Acid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Doan’s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Magnesium Salicylate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Bengay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Methyl Salicylate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(from the wintergreen plant)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Arthopan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Choline salicylate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Trilisate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choline magnesium trisalicylate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3668" y="62622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Salicylates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92" y="4233641"/>
            <a:ext cx="2540000" cy="203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2" y="4403721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964" y="-30116"/>
            <a:ext cx="104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Salicylates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4310" y="452602"/>
            <a:ext cx="8970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Mechanism of Toxicity: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/>
              <a:t>Stimulate respiratory centers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/>
              <a:t>Increase respiration rate 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Body goes into respiratory alkalosis</a:t>
            </a:r>
          </a:p>
          <a:p>
            <a:pPr marL="342900" indent="-342900">
              <a:buAutoNum type="arabicPeriod"/>
            </a:pPr>
            <a:r>
              <a:rPr lang="en-US" sz="1400" dirty="0"/>
              <a:t>Uncouples oxidative phosphorylation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/>
              <a:t>inhibit Krebs </a:t>
            </a:r>
            <a:r>
              <a:rPr lang="en-US" sz="1400" dirty="0"/>
              <a:t>cycle </a:t>
            </a:r>
            <a:r>
              <a:rPr lang="en-US" sz="1400" dirty="0" smtClean="0"/>
              <a:t>enzymes</a:t>
            </a:r>
            <a:r>
              <a:rPr lang="en-US" sz="1400" dirty="0"/>
              <a:t> </a:t>
            </a:r>
            <a:r>
              <a:rPr lang="en-US" sz="1400" dirty="0" smtClean="0"/>
              <a:t>&amp; inhibit amino </a:t>
            </a:r>
            <a:r>
              <a:rPr lang="en-US" sz="1400" dirty="0"/>
              <a:t>acid </a:t>
            </a:r>
            <a:r>
              <a:rPr lang="en-US" sz="1400" dirty="0" smtClean="0"/>
              <a:t>synthesis.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a.  increase levels of pyruvate and lactate </a:t>
            </a:r>
            <a:r>
              <a:rPr lang="en-US" sz="1400" dirty="0" smtClean="0">
                <a:sym typeface="Wingdings"/>
              </a:rPr>
              <a:t> Metabolic acidosis</a:t>
            </a:r>
          </a:p>
          <a:p>
            <a:r>
              <a:rPr lang="en-US" sz="1400" dirty="0">
                <a:sym typeface="Wingdings"/>
              </a:rPr>
              <a:t>	</a:t>
            </a:r>
            <a:r>
              <a:rPr lang="en-US" sz="1400" dirty="0" err="1" smtClean="0">
                <a:sym typeface="Wingdings"/>
              </a:rPr>
              <a:t>b.</a:t>
            </a:r>
            <a:r>
              <a:rPr lang="en-US" sz="1400" dirty="0" smtClean="0">
                <a:sym typeface="Wingdings"/>
              </a:rPr>
              <a:t>  Hypoglycemia  lethargy  coma</a:t>
            </a:r>
            <a:endParaRPr lang="en-US" sz="1400" dirty="0" smtClean="0"/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3.   Volume depletion because of vomiting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a.  Electrolyte disturbances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</a:rPr>
              <a:t>b.</a:t>
            </a:r>
            <a:r>
              <a:rPr lang="en-US" sz="1400" dirty="0" smtClean="0">
                <a:solidFill>
                  <a:prstClr val="black"/>
                </a:solidFill>
              </a:rPr>
              <a:t>  Decrease renal function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</a:rPr>
              <a:t>4.   Inhibit clotting factors</a:t>
            </a:r>
            <a:endParaRPr 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82512"/>
              </p:ext>
            </p:extLst>
          </p:nvPr>
        </p:nvGraphicFramePr>
        <p:xfrm>
          <a:off x="97459" y="2669176"/>
          <a:ext cx="9006887" cy="3413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897"/>
                <a:gridCol w="2334885"/>
                <a:gridCol w="2378782"/>
                <a:gridCol w="2450323"/>
              </a:tblGrid>
              <a:tr h="2163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 Symptoms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Progression</a:t>
                      </a:r>
                      <a:endParaRPr lang="en-US" sz="1400" dirty="0"/>
                    </a:p>
                  </a:txBody>
                  <a:tcPr/>
                </a:tc>
              </a:tr>
              <a:tr h="2163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 – 300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300</a:t>
                      </a:r>
                      <a:r>
                        <a:rPr lang="en-US" sz="1400" baseline="0" dirty="0" smtClean="0"/>
                        <a:t> mg/kg</a:t>
                      </a:r>
                      <a:endParaRPr lang="en-US" sz="1400" dirty="0"/>
                    </a:p>
                  </a:txBody>
                  <a:tcPr/>
                </a:tc>
              </a:tr>
              <a:tr h="2163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 symptom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Tinnitus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78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Respiration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Respiratory Alkalosis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RR &gt;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Hyperpnea/hyperventilation</a:t>
                      </a:r>
                    </a:p>
                    <a:p>
                      <a:r>
                        <a:rPr lang="en-US" sz="1400" dirty="0" smtClean="0"/>
                        <a:t>Respiratory alkalosis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coma</a:t>
                      </a:r>
                      <a:endParaRPr lang="en-US" sz="1400" dirty="0"/>
                    </a:p>
                  </a:txBody>
                  <a:tcPr/>
                </a:tc>
              </a:tr>
              <a:tr h="5193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Metabolism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Anion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Gap Metabolic Acidosis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HCO3 &lt; 15 mEq/L.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Glucose &gt; 100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Hyperthermia</a:t>
                      </a:r>
                    </a:p>
                    <a:p>
                      <a:r>
                        <a:rPr lang="en-US" sz="1400" dirty="0" smtClean="0"/>
                        <a:t>Tachycardia</a:t>
                      </a:r>
                    </a:p>
                    <a:p>
                      <a:r>
                        <a:rPr lang="en-US" sz="1400" dirty="0" smtClean="0"/>
                        <a:t>lethargy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Anion gap</a:t>
                      </a:r>
                      <a:r>
                        <a:rPr lang="en-US" sz="1400" baseline="0" dirty="0" smtClean="0"/>
                        <a:t> = metabolic acidosis</a:t>
                      </a:r>
                    </a:p>
                    <a:p>
                      <a:r>
                        <a:rPr lang="en-US" sz="1400" baseline="0" dirty="0" smtClean="0"/>
                        <a:t>Aciduria</a:t>
                      </a:r>
                    </a:p>
                    <a:p>
                      <a:r>
                        <a:rPr lang="en-US" sz="1400" baseline="0" dirty="0" smtClean="0"/>
                        <a:t>hypoglycemia</a:t>
                      </a:r>
                      <a:endParaRPr lang="en-US" sz="1400" dirty="0" smtClean="0"/>
                    </a:p>
                  </a:txBody>
                  <a:tcPr/>
                </a:tc>
              </a:tr>
              <a:tr h="5193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Volume depletion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Low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water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and electrolytes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K &lt; 0.5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Vomiting</a:t>
                      </a:r>
                    </a:p>
                    <a:p>
                      <a:r>
                        <a:rPr lang="en-US" sz="1400" dirty="0" smtClean="0"/>
                        <a:t>Sweating</a:t>
                      </a:r>
                    </a:p>
                    <a:p>
                      <a:r>
                        <a:rPr lang="en-US" sz="1400" dirty="0" smtClean="0"/>
                        <a:t>Alkaline 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Decrease</a:t>
                      </a:r>
                      <a:r>
                        <a:rPr lang="en-US" sz="1400" baseline="0" dirty="0" smtClean="0"/>
                        <a:t> renal function</a:t>
                      </a:r>
                    </a:p>
                    <a:p>
                      <a:r>
                        <a:rPr lang="en-US" sz="1400" baseline="0" dirty="0" smtClean="0"/>
                        <a:t>Hypernatremia</a:t>
                      </a:r>
                    </a:p>
                    <a:p>
                      <a:r>
                        <a:rPr lang="en-US" sz="1400" baseline="0" dirty="0" err="1" smtClean="0"/>
                        <a:t>hyPOkalemia</a:t>
                      </a:r>
                      <a:endParaRPr lang="en-US" sz="1400" dirty="0" smtClean="0"/>
                    </a:p>
                  </a:txBody>
                  <a:tcPr/>
                </a:tc>
              </a:tr>
              <a:tr h="3678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aseline="0" dirty="0" smtClean="0"/>
                        <a:t>C</a:t>
                      </a:r>
                      <a:r>
                        <a:rPr lang="en-US" sz="1400" dirty="0" smtClean="0"/>
                        <a:t>lotting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Abnormal coagulation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studies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INR &gt; 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Inhibit INR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484" y="1964937"/>
            <a:ext cx="194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Treatment of Salicylates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11176" y="267540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Mild </a:t>
            </a:r>
          </a:p>
          <a:p>
            <a:pPr algn="ctr"/>
            <a:r>
              <a:rPr lang="en-US" sz="1400" dirty="0" smtClean="0"/>
              <a:t>Within 1 hour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35992" y="2680753"/>
            <a:ext cx="1214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Mild </a:t>
            </a:r>
          </a:p>
          <a:p>
            <a:pPr algn="ctr"/>
            <a:r>
              <a:rPr lang="en-US" sz="1400" dirty="0" smtClean="0"/>
              <a:t>&gt; 1 hour or EC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33856" y="3507084"/>
            <a:ext cx="15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Activated Charcoal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24508" y="3505029"/>
            <a:ext cx="12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Gastric Lavage </a:t>
            </a:r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flipH="1">
            <a:off x="2510058" y="2272714"/>
            <a:ext cx="1632944" cy="402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4143002" y="2272714"/>
            <a:ext cx="0" cy="408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>
            <a:off x="2510058" y="3198629"/>
            <a:ext cx="0" cy="308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4143002" y="3203973"/>
            <a:ext cx="0" cy="301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98914"/>
              </p:ext>
            </p:extLst>
          </p:nvPr>
        </p:nvGraphicFramePr>
        <p:xfrm>
          <a:off x="1287325" y="4331366"/>
          <a:ext cx="6108788" cy="246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108"/>
                <a:gridCol w="3535680"/>
              </a:tblGrid>
              <a:tr h="1187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Problem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Additional Treatment</a:t>
                      </a:r>
                      <a:endParaRPr lang="en-US" sz="1400" b="1" dirty="0"/>
                    </a:p>
                  </a:txBody>
                  <a:tcPr/>
                </a:tc>
              </a:tr>
              <a:tr h="1187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Respiration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Oxygen</a:t>
                      </a:r>
                      <a:endParaRPr lang="en-US" sz="1400" dirty="0"/>
                    </a:p>
                  </a:txBody>
                  <a:tcPr/>
                </a:tc>
              </a:tr>
              <a:tr h="1659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Metabolism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Sodium Bicarb for acidosis</a:t>
                      </a:r>
                    </a:p>
                    <a:p>
                      <a:r>
                        <a:rPr lang="en-US" sz="1400" dirty="0" smtClean="0"/>
                        <a:t>Cooling</a:t>
                      </a:r>
                      <a:r>
                        <a:rPr lang="en-US" sz="1400" baseline="0" dirty="0" smtClean="0"/>
                        <a:t> blankets for Hyperthermia</a:t>
                      </a:r>
                      <a:endParaRPr lang="en-US" sz="1400" dirty="0" smtClean="0"/>
                    </a:p>
                  </a:txBody>
                  <a:tcPr/>
                </a:tc>
              </a:tr>
              <a:tr h="1187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Volume Depletion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hyPOtonic</a:t>
                      </a:r>
                      <a:r>
                        <a:rPr lang="en-US" sz="1400" dirty="0" smtClean="0"/>
                        <a:t> Fluids (avoid CNS</a:t>
                      </a:r>
                      <a:r>
                        <a:rPr lang="en-US" sz="1400" baseline="0" dirty="0" smtClean="0"/>
                        <a:t> edema)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Dextrose for hypoglycemia</a:t>
                      </a:r>
                    </a:p>
                    <a:p>
                      <a:r>
                        <a:rPr lang="en-US" sz="1400" dirty="0" smtClean="0"/>
                        <a:t>Potassium for hypokalemia</a:t>
                      </a:r>
                      <a:endParaRPr lang="en-US" sz="1400" dirty="0"/>
                    </a:p>
                  </a:txBody>
                  <a:tcPr/>
                </a:tc>
              </a:tr>
              <a:tr h="1187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Clotting Factors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Vitamin K</a:t>
                      </a:r>
                      <a:endParaRPr lang="en-US" sz="1400" dirty="0"/>
                    </a:p>
                  </a:txBody>
                  <a:tcPr/>
                </a:tc>
              </a:tr>
              <a:tr h="1187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Seizure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BZP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7" idx="2"/>
          </p:cNvCxnSpPr>
          <p:nvPr/>
        </p:nvCxnSpPr>
        <p:spPr>
          <a:xfrm>
            <a:off x="2510058" y="3814861"/>
            <a:ext cx="0" cy="516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4143002" y="3812806"/>
            <a:ext cx="8795" cy="516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49438"/>
              </p:ext>
            </p:extLst>
          </p:nvPr>
        </p:nvGraphicFramePr>
        <p:xfrm>
          <a:off x="1745837" y="104370"/>
          <a:ext cx="5130567" cy="152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974"/>
                <a:gridCol w="1438593"/>
                <a:gridCol w="2032000"/>
              </a:tblGrid>
              <a:tr h="131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Toxic Salicylate </a:t>
                      </a:r>
                      <a:r>
                        <a:rPr lang="en-US" sz="1400" baseline="0" dirty="0" smtClean="0"/>
                        <a:t>dose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Treat?</a:t>
                      </a:r>
                      <a:endParaRPr lang="en-US" sz="1400" dirty="0"/>
                    </a:p>
                  </a:txBody>
                  <a:tcPr/>
                </a:tc>
              </a:tr>
              <a:tr h="131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150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</a:t>
                      </a:r>
                      <a:r>
                        <a:rPr lang="fr-FR" sz="1400" dirty="0" smtClean="0"/>
                        <a:t>n’</a:t>
                      </a:r>
                      <a:r>
                        <a:rPr lang="en-US" sz="1400" dirty="0" smtClean="0"/>
                        <a:t>t treat</a:t>
                      </a:r>
                      <a:endParaRPr lang="en-US" sz="1400" dirty="0"/>
                    </a:p>
                  </a:txBody>
                  <a:tcPr/>
                </a:tc>
              </a:tr>
              <a:tr h="13112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r>
                        <a:rPr lang="en-US" sz="1400" dirty="0" smtClean="0"/>
                        <a:t> – 200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Mild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  <a:tr h="131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 – 500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  <a:tr h="1311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500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Potentially</a:t>
                      </a:r>
                      <a:r>
                        <a:rPr lang="en-US" sz="1400" baseline="0" dirty="0" smtClean="0"/>
                        <a:t> Lethal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4" idx="0"/>
          </p:cNvCxnSpPr>
          <p:nvPr/>
        </p:nvCxnSpPr>
        <p:spPr>
          <a:xfrm>
            <a:off x="4143002" y="1628369"/>
            <a:ext cx="0" cy="33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76404" y="747987"/>
            <a:ext cx="200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&gt; 150 mg/kg then treat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5201395" y="3319028"/>
            <a:ext cx="115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Whole Bowel </a:t>
            </a:r>
            <a:endParaRPr lang="en-US" sz="1400" dirty="0" smtClean="0"/>
          </a:p>
          <a:p>
            <a:pPr algn="ctr"/>
            <a:r>
              <a:rPr lang="en-US" sz="1400" dirty="0" smtClean="0"/>
              <a:t>Irrigation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114519" y="2710961"/>
            <a:ext cx="132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Severe or lethal</a:t>
            </a:r>
            <a:endParaRPr lang="en-US" sz="1400" dirty="0"/>
          </a:p>
        </p:txBody>
      </p:sp>
      <p:cxnSp>
        <p:nvCxnSpPr>
          <p:cNvPr id="61" name="Straight Connector 60"/>
          <p:cNvCxnSpPr>
            <a:stCxn id="4" idx="2"/>
            <a:endCxn id="59" idx="0"/>
          </p:cNvCxnSpPr>
          <p:nvPr/>
        </p:nvCxnSpPr>
        <p:spPr>
          <a:xfrm>
            <a:off x="4143002" y="2272714"/>
            <a:ext cx="1636254" cy="438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58" idx="0"/>
          </p:cNvCxnSpPr>
          <p:nvPr/>
        </p:nvCxnSpPr>
        <p:spPr>
          <a:xfrm>
            <a:off x="5779256" y="3018738"/>
            <a:ext cx="0" cy="30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</p:cNvCxnSpPr>
          <p:nvPr/>
        </p:nvCxnSpPr>
        <p:spPr>
          <a:xfrm>
            <a:off x="5779256" y="3842248"/>
            <a:ext cx="0" cy="487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4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76" y="38828"/>
            <a:ext cx="8837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TCA</a:t>
            </a:r>
          </a:p>
          <a:p>
            <a:endParaRPr lang="en-US" dirty="0" smtClean="0"/>
          </a:p>
          <a:p>
            <a:r>
              <a:rPr lang="en-US" dirty="0" smtClean="0"/>
              <a:t>MOA: </a:t>
            </a:r>
            <a:r>
              <a:rPr lang="en-US" dirty="0"/>
              <a:t>Increases the synaptic concentration of serotonin and/or norepinephrine in the central nervous system by inhibition of their reuptake by the presynaptic neuronal </a:t>
            </a:r>
            <a:r>
              <a:rPr lang="en-US" dirty="0" smtClean="0"/>
              <a:t>membrane</a:t>
            </a:r>
          </a:p>
          <a:p>
            <a:endParaRPr lang="en-US" dirty="0"/>
          </a:p>
          <a:p>
            <a:r>
              <a:rPr lang="en-US" dirty="0" smtClean="0"/>
              <a:t>MOA: Possesses anticholinergic, alpha adrenergic blockade and adrenergic uptake inhibition</a:t>
            </a:r>
          </a:p>
          <a:p>
            <a:endParaRPr lang="en-US" dirty="0"/>
          </a:p>
          <a:p>
            <a:r>
              <a:rPr lang="en-US" dirty="0" smtClean="0"/>
              <a:t>Cmax: 2-8 hours (long)</a:t>
            </a:r>
          </a:p>
          <a:p>
            <a:r>
              <a:rPr lang="en-US" dirty="0" smtClean="0"/>
              <a:t>Half life: 1 – 3 days </a:t>
            </a:r>
          </a:p>
          <a:p>
            <a:r>
              <a:rPr lang="en-US" dirty="0"/>
              <a:t>	</a:t>
            </a:r>
            <a:r>
              <a:rPr lang="en-US" dirty="0" smtClean="0"/>
              <a:t>prolonged half life in overdose because of anti-cholinergic activity </a:t>
            </a:r>
            <a:r>
              <a:rPr lang="en-US" dirty="0" smtClean="0">
                <a:sym typeface="Wingdings"/>
              </a:rPr>
              <a:t> slows down GI</a:t>
            </a:r>
          </a:p>
          <a:p>
            <a:r>
              <a:rPr lang="en-US" dirty="0" smtClean="0">
                <a:sym typeface="Wingdings"/>
              </a:rPr>
              <a:t>Large Volume of distribution, highly protein bound = is distributed throughout the body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86172"/>
              </p:ext>
            </p:extLst>
          </p:nvPr>
        </p:nvGraphicFramePr>
        <p:xfrm>
          <a:off x="262391" y="3397431"/>
          <a:ext cx="8470618" cy="3215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2577"/>
                <a:gridCol w="66280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Overdose Manifestation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gram TCA   means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1000 ng/mL TCA blood levels</a:t>
                      </a:r>
                    </a:p>
                    <a:p>
                      <a:r>
                        <a:rPr lang="en-US" baseline="0" dirty="0" smtClean="0"/>
                        <a:t>Normal is &lt; 300 ng/mL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Inhibit</a:t>
                      </a:r>
                      <a:r>
                        <a:rPr lang="en-US" baseline="0" dirty="0" smtClean="0"/>
                        <a:t> Na channel </a:t>
                      </a:r>
                      <a:r>
                        <a:rPr lang="en-US" baseline="0" dirty="0" smtClean="0">
                          <a:sym typeface="Wingdings"/>
                        </a:rPr>
                        <a:t>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Cardiac arrhythmias </a:t>
                      </a:r>
                      <a:r>
                        <a:rPr lang="en-US" dirty="0" smtClean="0">
                          <a:sym typeface="Wingdings"/>
                        </a:rPr>
                        <a:t> prolong QRS &gt; 100 </a:t>
                      </a:r>
                      <a:r>
                        <a:rPr lang="en-US" dirty="0" err="1" smtClean="0">
                          <a:sym typeface="Wingdings"/>
                        </a:rPr>
                        <a:t>ms</a:t>
                      </a:r>
                      <a:endParaRPr lang="en-US" dirty="0" smtClean="0">
                        <a:sym typeface="Wingding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Anti-cholinergic</a:t>
                      </a:r>
                    </a:p>
                    <a:p>
                      <a:r>
                        <a:rPr lang="en-US" dirty="0" smtClean="0"/>
                        <a:t>(“sympathetic”)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Hyperthermia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Flushing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Mydriasis (Dilated pupils)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Intestinal ileus (paralysis)</a:t>
                      </a:r>
                    </a:p>
                    <a:p>
                      <a:r>
                        <a:rPr lang="en-US" dirty="0" smtClean="0"/>
                        <a:t>Urinary retention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r>
                        <a:rPr lang="en-US" baseline="0" dirty="0" smtClean="0"/>
                        <a:t> blockade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hypotension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0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8097" y="1454503"/>
            <a:ext cx="1285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TCA Treatment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17379" y="2536984"/>
            <a:ext cx="3886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Sodium Bicarbonate + D5W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to reverse QRS and </a:t>
            </a:r>
            <a:r>
              <a:rPr lang="en-US" sz="1400" dirty="0" err="1" smtClean="0">
                <a:solidFill>
                  <a:srgbClr val="FF0000"/>
                </a:solidFill>
              </a:rPr>
              <a:t>HyPOtension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(use dextrose b/c NS might cause hypernatremia)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415" y="3631550"/>
            <a:ext cx="1486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Other Side Effects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4237" y="4450487"/>
            <a:ext cx="111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Hypotension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0713" y="4450487"/>
            <a:ext cx="7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Seizures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4860655" y="3275648"/>
            <a:ext cx="0" cy="35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11" idx="0"/>
          </p:cNvCxnSpPr>
          <p:nvPr/>
        </p:nvCxnSpPr>
        <p:spPr>
          <a:xfrm flipH="1">
            <a:off x="4859744" y="3939327"/>
            <a:ext cx="911" cy="51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2" idx="0"/>
          </p:cNvCxnSpPr>
          <p:nvPr/>
        </p:nvCxnSpPr>
        <p:spPr>
          <a:xfrm>
            <a:off x="4860655" y="3939327"/>
            <a:ext cx="1972597" cy="51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03680" y="5211858"/>
            <a:ext cx="45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BZP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13813" y="5846811"/>
            <a:ext cx="1677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If still hypo then add</a:t>
            </a:r>
          </a:p>
          <a:p>
            <a:pPr algn="ctr"/>
            <a:r>
              <a:rPr lang="en-US" sz="1400" dirty="0" smtClean="0"/>
              <a:t>Phenylephrine then</a:t>
            </a:r>
          </a:p>
          <a:p>
            <a:pPr algn="ctr"/>
            <a:r>
              <a:rPr lang="en-US" sz="1400" dirty="0" err="1" smtClean="0"/>
              <a:t>Norepi</a:t>
            </a:r>
            <a:r>
              <a:rPr lang="en-US" sz="1400" dirty="0" smtClean="0"/>
              <a:t> then</a:t>
            </a:r>
          </a:p>
          <a:p>
            <a:pPr algn="ctr"/>
            <a:r>
              <a:rPr lang="en-US" sz="1400" dirty="0" smtClean="0"/>
              <a:t>Epi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087659" y="5211858"/>
            <a:ext cx="1532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Fluids + Dopamine</a:t>
            </a:r>
          </a:p>
        </p:txBody>
      </p:sp>
      <p:cxnSp>
        <p:nvCxnSpPr>
          <p:cNvPr id="24" name="Straight Arrow Connector 23"/>
          <p:cNvCxnSpPr>
            <a:stCxn id="11" idx="2"/>
            <a:endCxn id="22" idx="0"/>
          </p:cNvCxnSpPr>
          <p:nvPr/>
        </p:nvCxnSpPr>
        <p:spPr>
          <a:xfrm flipH="1">
            <a:off x="4854042" y="4758264"/>
            <a:ext cx="5702" cy="45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20" idx="0"/>
          </p:cNvCxnSpPr>
          <p:nvPr/>
        </p:nvCxnSpPr>
        <p:spPr>
          <a:xfrm>
            <a:off x="6833252" y="4758264"/>
            <a:ext cx="0" cy="45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56416" y="1714920"/>
            <a:ext cx="2326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NOT USE: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 IPECAC b/c pt might seize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 Hemodialysis</a:t>
            </a:r>
          </a:p>
          <a:p>
            <a:r>
              <a:rPr lang="en-US" sz="1400" dirty="0" smtClean="0"/>
              <a:t>No Physostigmine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30776" y="4403683"/>
            <a:ext cx="10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Ventricular </a:t>
            </a:r>
          </a:p>
          <a:p>
            <a:r>
              <a:rPr lang="en-US" sz="1400" dirty="0" smtClean="0"/>
              <a:t>Arrhythmia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10" idx="2"/>
            <a:endCxn id="32" idx="0"/>
          </p:cNvCxnSpPr>
          <p:nvPr/>
        </p:nvCxnSpPr>
        <p:spPr>
          <a:xfrm flipH="1">
            <a:off x="2737980" y="3939327"/>
            <a:ext cx="2122675" cy="464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4237" y="521589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Lidocaine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2722819" y="4926903"/>
            <a:ext cx="15161" cy="288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84469"/>
              </p:ext>
            </p:extLst>
          </p:nvPr>
        </p:nvGraphicFramePr>
        <p:xfrm>
          <a:off x="2185257" y="206917"/>
          <a:ext cx="5353667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7483"/>
                <a:gridCol w="1048092"/>
                <a:gridCol w="1048092"/>
              </a:tblGrid>
              <a:tr h="1643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Treat?</a:t>
                      </a:r>
                      <a:endParaRPr lang="en-US" sz="1400" dirty="0"/>
                    </a:p>
                  </a:txBody>
                  <a:tcPr/>
                </a:tc>
              </a:tr>
              <a:tr h="1643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300</a:t>
                      </a:r>
                      <a:r>
                        <a:rPr lang="en-US" sz="1400" baseline="0" dirty="0" smtClean="0"/>
                        <a:t> mg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Therapeutic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Therapeutic</a:t>
                      </a:r>
                      <a:endParaRPr lang="en-US" sz="1400" dirty="0"/>
                    </a:p>
                  </a:txBody>
                  <a:tcPr/>
                </a:tc>
              </a:tr>
              <a:tr h="1643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&gt; 1000 mg ingested = 1000 ng/mL in blood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Severe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Treat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2"/>
            <a:endCxn id="5" idx="0"/>
          </p:cNvCxnSpPr>
          <p:nvPr/>
        </p:nvCxnSpPr>
        <p:spPr>
          <a:xfrm flipH="1">
            <a:off x="4860655" y="1121316"/>
            <a:ext cx="1435" cy="333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48419" y="2037009"/>
            <a:ext cx="2830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Charcoal b/c of hepatic recirculation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5" idx="2"/>
            <a:endCxn id="36" idx="0"/>
          </p:cNvCxnSpPr>
          <p:nvPr/>
        </p:nvCxnSpPr>
        <p:spPr>
          <a:xfrm>
            <a:off x="4860655" y="1762280"/>
            <a:ext cx="3038" cy="274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6" idx="0"/>
          </p:cNvCxnSpPr>
          <p:nvPr/>
        </p:nvCxnSpPr>
        <p:spPr>
          <a:xfrm flipH="1">
            <a:off x="4860655" y="2344786"/>
            <a:ext cx="3038" cy="192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184" y="7608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u="sng" dirty="0" smtClean="0"/>
              <a:t>Drugs</a:t>
            </a:r>
          </a:p>
          <a:p>
            <a:r>
              <a:rPr lang="en-US" sz="1400" dirty="0" smtClean="0"/>
              <a:t>Doxepin</a:t>
            </a:r>
          </a:p>
          <a:p>
            <a:r>
              <a:rPr lang="en-US" sz="1400" dirty="0"/>
              <a:t>A</a:t>
            </a:r>
            <a:r>
              <a:rPr lang="en-US" sz="1400" dirty="0" smtClean="0"/>
              <a:t>mi</a:t>
            </a:r>
            <a:r>
              <a:rPr lang="en-US" sz="1400" dirty="0" smtClean="0">
                <a:solidFill>
                  <a:srgbClr val="FF0000"/>
                </a:solidFill>
              </a:rPr>
              <a:t>triptyline</a:t>
            </a:r>
            <a:r>
              <a:rPr lang="en-US" sz="1400" dirty="0" smtClean="0"/>
              <a:t> </a:t>
            </a:r>
            <a:r>
              <a:rPr lang="en-US" sz="1400" dirty="0"/>
              <a:t>(Elavil), Nortriptyline</a:t>
            </a:r>
            <a:endParaRPr lang="en-US" sz="1400" dirty="0" smtClean="0"/>
          </a:p>
          <a:p>
            <a:r>
              <a:rPr lang="en-US" sz="1400" dirty="0" smtClean="0"/>
              <a:t>Imi</a:t>
            </a:r>
            <a:r>
              <a:rPr lang="en-US" sz="1400" dirty="0" smtClean="0">
                <a:solidFill>
                  <a:srgbClr val="FF0000"/>
                </a:solidFill>
              </a:rPr>
              <a:t>pramine (Tofranil)</a:t>
            </a:r>
            <a:r>
              <a:rPr lang="en-US" sz="1400" dirty="0" smtClean="0"/>
              <a:t>, Desipramine</a:t>
            </a:r>
            <a:endParaRPr lang="en-US" sz="1400" dirty="0"/>
          </a:p>
        </p:txBody>
      </p:sp>
      <p:cxnSp>
        <p:nvCxnSpPr>
          <p:cNvPr id="3" name="Straight Connector 2"/>
          <p:cNvCxnSpPr>
            <a:stCxn id="22" idx="2"/>
            <a:endCxn id="21" idx="0"/>
          </p:cNvCxnSpPr>
          <p:nvPr/>
        </p:nvCxnSpPr>
        <p:spPr>
          <a:xfrm flipH="1">
            <a:off x="4852344" y="5519635"/>
            <a:ext cx="1698" cy="327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6" idx="3"/>
            <a:endCxn id="30" idx="1"/>
          </p:cNvCxnSpPr>
          <p:nvPr/>
        </p:nvCxnSpPr>
        <p:spPr>
          <a:xfrm>
            <a:off x="6278966" y="2190898"/>
            <a:ext cx="477450" cy="1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67" y="80060"/>
            <a:ext cx="8848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Iron</a:t>
            </a:r>
            <a:endParaRPr lang="en-US" dirty="0"/>
          </a:p>
          <a:p>
            <a:r>
              <a:rPr lang="en-US" dirty="0" smtClean="0"/>
              <a:t>MOA: </a:t>
            </a:r>
          </a:p>
          <a:p>
            <a:pPr marL="342900" indent="-342900">
              <a:buAutoNum type="arabicPeriod"/>
            </a:pPr>
            <a:r>
              <a:rPr lang="en-US" dirty="0" smtClean="0"/>
              <a:t>Mitochondrial Poison </a:t>
            </a:r>
            <a:r>
              <a:rPr lang="en-US" dirty="0" smtClean="0">
                <a:sym typeface="Wingdings"/>
              </a:rPr>
              <a:t> Hepatotoxicity</a:t>
            </a:r>
            <a:endParaRPr lang="en-US" dirty="0" smtClean="0"/>
          </a:p>
          <a:p>
            <a:pPr marL="342900" indent="-342900">
              <a:buFontTx/>
              <a:buAutoNum type="arabicPeriod" startAt="2"/>
            </a:pPr>
            <a:r>
              <a:rPr lang="en-US" dirty="0" smtClean="0"/>
              <a:t>GI irritant: </a:t>
            </a:r>
            <a:r>
              <a:rPr lang="en-US" dirty="0"/>
              <a:t>GI </a:t>
            </a:r>
            <a:r>
              <a:rPr lang="en-US" dirty="0" smtClean="0"/>
              <a:t>hemorrhage, Electrolyte imbalances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Metabolic acidosis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SHOCK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 smtClean="0"/>
              <a:t>Cause: 90% of exposures were in children &lt; 6 y/o</a:t>
            </a:r>
          </a:p>
          <a:p>
            <a:pPr marL="342900" indent="-342900">
              <a:buAutoNum type="arabicPeriod"/>
            </a:pPr>
            <a:r>
              <a:rPr lang="en-US" dirty="0" smtClean="0"/>
              <a:t>Vitamins</a:t>
            </a:r>
          </a:p>
          <a:p>
            <a:pPr marL="342900" indent="-342900">
              <a:buAutoNum type="arabicPeriod"/>
            </a:pPr>
            <a:r>
              <a:rPr lang="en-US" dirty="0" smtClean="0"/>
              <a:t>Blood transfusions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Used</a:t>
            </a:r>
            <a:r>
              <a:rPr lang="en-US" dirty="0" smtClean="0"/>
              <a:t> to be dialysis. Not anymore because of erythropoietin.</a:t>
            </a:r>
          </a:p>
          <a:p>
            <a:pPr lvl="1"/>
            <a:r>
              <a:rPr lang="en-US" dirty="0" smtClean="0"/>
              <a:t>Erythropoietin is a hormone produced by the kidneys that stimulates bone to make RBC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75882"/>
              </p:ext>
            </p:extLst>
          </p:nvPr>
        </p:nvGraphicFramePr>
        <p:xfrm>
          <a:off x="156567" y="3668837"/>
          <a:ext cx="8622308" cy="2936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163"/>
                <a:gridCol w="1640247"/>
                <a:gridCol w="5855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NVD, Abdominal</a:t>
                      </a:r>
                      <a:r>
                        <a:rPr lang="en-US" baseline="0" dirty="0" smtClean="0"/>
                        <a:t> pain,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blood in stool (GI perforation)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– 24 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Decrease in symptoms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Still monitor for stage 3</a:t>
                      </a:r>
                    </a:p>
                    <a:p>
                      <a:r>
                        <a:rPr lang="en-US" baseline="0" dirty="0" smtClean="0"/>
                        <a:t>Monitor WBC and Blood 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– 36 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CNS:  seizures,</a:t>
                      </a:r>
                      <a:r>
                        <a:rPr lang="en-US" baseline="0" dirty="0" smtClean="0"/>
                        <a:t> coma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Hepatotoxicity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CV SHOCK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– 6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GI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scarring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Liver necrosis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2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221" y="1948158"/>
            <a:ext cx="129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Iron Treatment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29287"/>
            <a:ext cx="32412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DO NOT USE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Activated Charcoal b/c of poor absorption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No hemodialysis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5109644" y="2255935"/>
            <a:ext cx="2" cy="457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9887" y="4979202"/>
            <a:ext cx="26745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Goal: at 12 hours</a:t>
            </a:r>
          </a:p>
          <a:p>
            <a:pPr algn="ctr"/>
            <a:r>
              <a:rPr lang="en-US" sz="1400" dirty="0" smtClean="0"/>
              <a:t>Serum iron &lt; 350 mcg/</a:t>
            </a:r>
            <a:r>
              <a:rPr lang="en-US" sz="1400" dirty="0" err="1" smtClean="0"/>
              <a:t>dL</a:t>
            </a:r>
            <a:endParaRPr lang="en-US" sz="1400" dirty="0" smtClean="0"/>
          </a:p>
          <a:p>
            <a:pPr algn="ctr"/>
            <a:r>
              <a:rPr lang="en-US" sz="1400" dirty="0" smtClean="0"/>
              <a:t> (&gt; 500 mcg/</a:t>
            </a:r>
            <a:r>
              <a:rPr lang="en-US" sz="1400" dirty="0" err="1" smtClean="0"/>
              <a:t>dL</a:t>
            </a:r>
            <a:r>
              <a:rPr lang="en-US" sz="1400" dirty="0" smtClean="0"/>
              <a:t> is considered high)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09646" y="4569687"/>
            <a:ext cx="1" cy="380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4309" y="6092923"/>
            <a:ext cx="264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Monitor: Pseudoallergic reactions</a:t>
            </a:r>
          </a:p>
          <a:p>
            <a:pPr algn="ctr"/>
            <a:r>
              <a:rPr lang="en-US" sz="1400" dirty="0" smtClean="0"/>
              <a:t>WBC and blood glucose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13" idx="2"/>
          </p:cNvCxnSpPr>
          <p:nvPr/>
        </p:nvCxnSpPr>
        <p:spPr>
          <a:xfrm flipH="1">
            <a:off x="5137139" y="5717866"/>
            <a:ext cx="1" cy="34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8599"/>
              </p:ext>
            </p:extLst>
          </p:nvPr>
        </p:nvGraphicFramePr>
        <p:xfrm>
          <a:off x="2089140" y="355481"/>
          <a:ext cx="6096000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1536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Dose ELEMENTAL 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  <a:tr h="1536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20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  <a:tr h="1536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400" dirty="0" smtClean="0"/>
                        <a:t> – 60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  <a:tr h="1536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60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Severe/Lethal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Treat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5109644" y="1601614"/>
            <a:ext cx="2" cy="346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5911" y="2713711"/>
            <a:ext cx="186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Whole Bowel Irrigation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7" idx="2"/>
          </p:cNvCxnSpPr>
          <p:nvPr/>
        </p:nvCxnSpPr>
        <p:spPr>
          <a:xfrm>
            <a:off x="5109645" y="3021488"/>
            <a:ext cx="1" cy="38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42124"/>
              </p:ext>
            </p:extLst>
          </p:nvPr>
        </p:nvGraphicFramePr>
        <p:xfrm>
          <a:off x="1699437" y="3479064"/>
          <a:ext cx="6339840" cy="1102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880"/>
                <a:gridCol w="2913380"/>
                <a:gridCol w="121158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 dose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CV shock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If Fe serum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lvl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&gt; 500 mcg/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dL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Deferoxamine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(chelator)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Loading Dose:  1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000 mg IM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Maintenance dose: 500 mg IM q4h 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 mg/kg/h IV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5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2" y="417481"/>
            <a:ext cx="8454666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Cyanide Toxicity</a:t>
            </a:r>
          </a:p>
          <a:p>
            <a:endParaRPr lang="en-US" dirty="0"/>
          </a:p>
          <a:p>
            <a:r>
              <a:rPr lang="en-US" dirty="0" smtClean="0"/>
              <a:t>Source: </a:t>
            </a:r>
            <a:r>
              <a:rPr lang="en-US" dirty="0" smtClean="0">
                <a:solidFill>
                  <a:srgbClr val="FF0000"/>
                </a:solidFill>
              </a:rPr>
              <a:t>Nitroprusside (Nitropress)</a:t>
            </a:r>
          </a:p>
          <a:p>
            <a:r>
              <a:rPr lang="en-US" dirty="0"/>
              <a:t>	</a:t>
            </a:r>
            <a:r>
              <a:rPr lang="en-US" dirty="0" smtClean="0"/>
              <a:t>Nitroprusside’ s use is to treat </a:t>
            </a:r>
            <a:r>
              <a:rPr lang="en-US" dirty="0" err="1" smtClean="0"/>
              <a:t>hyPERtensive</a:t>
            </a:r>
            <a:r>
              <a:rPr lang="en-US" dirty="0" smtClean="0"/>
              <a:t> crisis</a:t>
            </a:r>
          </a:p>
          <a:p>
            <a:r>
              <a:rPr lang="en-US" dirty="0"/>
              <a:t>	</a:t>
            </a:r>
            <a:r>
              <a:rPr lang="en-US" dirty="0" smtClean="0"/>
              <a:t>44% of nitroprusside has CN</a:t>
            </a:r>
          </a:p>
          <a:p>
            <a:endParaRPr lang="en-US" dirty="0"/>
          </a:p>
          <a:p>
            <a:r>
              <a:rPr lang="en-US" dirty="0" smtClean="0"/>
              <a:t>MOA: CN blocks mitochondrial cytochrome oxidase</a:t>
            </a:r>
          </a:p>
          <a:p>
            <a:endParaRPr lang="en-US" dirty="0" smtClean="0"/>
          </a:p>
          <a:p>
            <a:r>
              <a:rPr lang="en-US" u="sng" dirty="0" smtClean="0"/>
              <a:t>Healthy </a:t>
            </a:r>
            <a:r>
              <a:rPr lang="en-US" u="sng" dirty="0" err="1" smtClean="0"/>
              <a:t>Vs</a:t>
            </a:r>
            <a:r>
              <a:rPr lang="en-US" u="sng" dirty="0" smtClean="0"/>
              <a:t> Renally/Hepatically Impaired</a:t>
            </a:r>
            <a:endParaRPr lang="en-US" u="sng" dirty="0"/>
          </a:p>
          <a:p>
            <a:r>
              <a:rPr lang="en-US" dirty="0"/>
              <a:t>A healthy person can eliminate cyanide hepatically at a rate = to cyanide production during a nitroprusside infusion of ~ 2 mcg/kg/min.</a:t>
            </a:r>
          </a:p>
          <a:p>
            <a:endParaRPr lang="en-US" dirty="0"/>
          </a:p>
          <a:p>
            <a:r>
              <a:rPr lang="en-US" dirty="0"/>
              <a:t>Person with </a:t>
            </a:r>
            <a:r>
              <a:rPr lang="en-US" u="sng" dirty="0">
                <a:solidFill>
                  <a:srgbClr val="FF0000"/>
                </a:solidFill>
              </a:rPr>
              <a:t>Hepatic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impairment will accumulate </a:t>
            </a:r>
            <a:r>
              <a:rPr lang="en-US" dirty="0">
                <a:solidFill>
                  <a:srgbClr val="FF0000"/>
                </a:solidFill>
              </a:rPr>
              <a:t>cyanide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toxic</a:t>
            </a:r>
            <a:endParaRPr lang="en-US" dirty="0"/>
          </a:p>
          <a:p>
            <a:r>
              <a:rPr lang="en-US" dirty="0"/>
              <a:t>Person with </a:t>
            </a:r>
            <a:r>
              <a:rPr lang="en-US" u="sng" dirty="0">
                <a:solidFill>
                  <a:srgbClr val="FF0000"/>
                </a:solidFill>
              </a:rPr>
              <a:t>Renal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impairment will accumulate </a:t>
            </a:r>
            <a:r>
              <a:rPr lang="en-US" dirty="0">
                <a:solidFill>
                  <a:srgbClr val="FF0000"/>
                </a:solidFill>
              </a:rPr>
              <a:t>thiocyanate </a:t>
            </a:r>
            <a:r>
              <a:rPr lang="en-US" dirty="0">
                <a:sym typeface="Wingdings"/>
              </a:rPr>
              <a:t> toxic 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Monitor thiocyanate levels if patient has</a:t>
            </a:r>
          </a:p>
          <a:p>
            <a:r>
              <a:rPr lang="en-US" dirty="0">
                <a:sym typeface="Wingdings"/>
              </a:rPr>
              <a:t>	1. renal disease</a:t>
            </a:r>
          </a:p>
          <a:p>
            <a:r>
              <a:rPr lang="en-US" dirty="0">
                <a:sym typeface="Wingdings"/>
              </a:rPr>
              <a:t>	2. nitroprusside infusion &gt; 3-4 </a:t>
            </a:r>
            <a:r>
              <a:rPr lang="en-US" dirty="0" smtClean="0">
                <a:sym typeface="Wingdings"/>
              </a:rPr>
              <a:t>days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Discontinue therapy if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thiocyanate levels &gt; 20 mg/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dL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,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7225" y="3014153"/>
            <a:ext cx="120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CN Treatment</a:t>
            </a:r>
          </a:p>
          <a:p>
            <a:r>
              <a:rPr lang="en-US" sz="1400" dirty="0" smtClean="0"/>
              <a:t>Of </a:t>
            </a:r>
            <a:r>
              <a:rPr lang="en-US" sz="1400" dirty="0" smtClean="0">
                <a:solidFill>
                  <a:srgbClr val="008000"/>
                </a:solidFill>
              </a:rPr>
              <a:t>TOXICITY</a:t>
            </a:r>
            <a:endParaRPr lang="en-US" sz="1400" dirty="0">
              <a:solidFill>
                <a:srgbClr val="008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96114"/>
              </p:ext>
            </p:extLst>
          </p:nvPr>
        </p:nvGraphicFramePr>
        <p:xfrm>
          <a:off x="1154374" y="673839"/>
          <a:ext cx="603306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510"/>
                <a:gridCol w="2015777"/>
                <a:gridCol w="2015777"/>
              </a:tblGrid>
              <a:tr h="147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CN</a:t>
                      </a:r>
                      <a:r>
                        <a:rPr lang="en-US" sz="1200" baseline="0" dirty="0" smtClean="0"/>
                        <a:t> BLOOD concentration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Severity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Treat?</a:t>
                      </a:r>
                      <a:endParaRPr lang="en-US" sz="1200" dirty="0"/>
                    </a:p>
                  </a:txBody>
                  <a:tcPr/>
                </a:tc>
              </a:tr>
              <a:tr h="147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 0.02</a:t>
                      </a:r>
                      <a:r>
                        <a:rPr lang="en-US" sz="1200" baseline="0" dirty="0" smtClean="0"/>
                        <a:t> mg/</a:t>
                      </a:r>
                      <a:r>
                        <a:rPr lang="en-US" sz="1200" baseline="0" dirty="0" err="1" smtClean="0"/>
                        <a:t>dL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Asymptomatic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treat</a:t>
                      </a:r>
                      <a:endParaRPr lang="en-US" sz="1200" dirty="0"/>
                    </a:p>
                  </a:txBody>
                  <a:tcPr/>
                </a:tc>
              </a:tr>
              <a:tr h="1472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0.05</a:t>
                      </a:r>
                      <a:r>
                        <a:rPr lang="en-US" sz="1200" dirty="0" smtClean="0"/>
                        <a:t> – 0.1 mg/</a:t>
                      </a:r>
                      <a:r>
                        <a:rPr lang="en-US" sz="1200" dirty="0" err="1" smtClean="0"/>
                        <a:t>dL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Flushing &amp; tachycardia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Treat as Toxicity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1966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 – 0.25 mg/</a:t>
                      </a:r>
                      <a:r>
                        <a:rPr lang="en-US" sz="1200" dirty="0" err="1" smtClean="0"/>
                        <a:t>dL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Obtundation: not alert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6600"/>
                          </a:solidFill>
                        </a:rPr>
                        <a:t>Treat as Poisoning</a:t>
                      </a:r>
                      <a:endParaRPr lang="en-US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147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0.25 – 0.3 mg/</a:t>
                      </a:r>
                      <a:r>
                        <a:rPr lang="en-US" sz="1200" dirty="0" err="1" smtClean="0"/>
                        <a:t>dL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6600"/>
                          </a:solidFill>
                        </a:rPr>
                        <a:t>Treat as</a:t>
                      </a:r>
                      <a:r>
                        <a:rPr lang="en-US" sz="1200" baseline="0" dirty="0" smtClean="0">
                          <a:solidFill>
                            <a:srgbClr val="FF6600"/>
                          </a:solidFill>
                        </a:rPr>
                        <a:t> Poisoning</a:t>
                      </a:r>
                      <a:endParaRPr lang="en-US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147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 0.3 mg/</a:t>
                      </a:r>
                      <a:r>
                        <a:rPr lang="en-US" sz="1200" dirty="0" err="1" smtClean="0"/>
                        <a:t>dL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 within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Na, he Dead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400490" y="-43863"/>
            <a:ext cx="1588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S/S: almond breath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70906" y="263914"/>
            <a:ext cx="0" cy="40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0712" y="2945528"/>
            <a:ext cx="137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CN treatment of </a:t>
            </a:r>
          </a:p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POISIONING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6826883" y="3468748"/>
            <a:ext cx="0" cy="553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25" idx="0"/>
          </p:cNvCxnSpPr>
          <p:nvPr/>
        </p:nvCxnSpPr>
        <p:spPr>
          <a:xfrm>
            <a:off x="4170906" y="2319759"/>
            <a:ext cx="2655977" cy="625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3" idx="2"/>
            <a:endCxn id="4" idx="0"/>
          </p:cNvCxnSpPr>
          <p:nvPr/>
        </p:nvCxnSpPr>
        <p:spPr>
          <a:xfrm flipH="1">
            <a:off x="1742043" y="2319759"/>
            <a:ext cx="2428863" cy="69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785"/>
              </p:ext>
            </p:extLst>
          </p:nvPr>
        </p:nvGraphicFramePr>
        <p:xfrm>
          <a:off x="63500" y="4038712"/>
          <a:ext cx="4775294" cy="248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080"/>
                <a:gridCol w="2423795"/>
                <a:gridCol w="1330419"/>
              </a:tblGrid>
              <a:tr h="17707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Drug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MOA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Dosing</a:t>
                      </a:r>
                      <a:endParaRPr lang="en-US" sz="1200" dirty="0"/>
                    </a:p>
                  </a:txBody>
                  <a:tcPr/>
                </a:tc>
              </a:tr>
              <a:tr h="3493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amyl nitrite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pearls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Nitrites: Convert hemoglobin to methemoglobin</a:t>
                      </a:r>
                    </a:p>
                    <a:p>
                      <a:pPr algn="l"/>
                      <a:r>
                        <a:rPr lang="en-US" sz="1200" dirty="0" smtClean="0"/>
                        <a:t>Methemoglobin binds to CN</a:t>
                      </a:r>
                    </a:p>
                    <a:p>
                      <a:pPr algn="l"/>
                      <a:r>
                        <a:rPr lang="en-US" sz="1200" dirty="0" smtClean="0"/>
                        <a:t>To form </a:t>
                      </a:r>
                      <a:r>
                        <a:rPr lang="en-US" sz="1200" dirty="0" err="1" smtClean="0"/>
                        <a:t>cyano</a:t>
                      </a:r>
                      <a:r>
                        <a:rPr lang="en-US" sz="1200" dirty="0" smtClean="0"/>
                        <a:t>-methemoglobin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Inhale</a:t>
                      </a:r>
                      <a:endParaRPr lang="en-US" sz="1200" dirty="0"/>
                    </a:p>
                  </a:txBody>
                  <a:tcPr/>
                </a:tc>
              </a:tr>
              <a:tr h="654945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sodium 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nitrite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Same 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 mL infused 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 less than 5 min</a:t>
                      </a:r>
                    </a:p>
                  </a:txBody>
                  <a:tcPr/>
                </a:tc>
              </a:tr>
              <a:tr h="4511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sodium 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thiosulfate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CN</a:t>
                      </a:r>
                      <a:r>
                        <a:rPr lang="en-US" sz="1200" baseline="0" dirty="0" smtClean="0"/>
                        <a:t> + Na thiosulfate </a:t>
                      </a:r>
                      <a:r>
                        <a:rPr lang="en-US" sz="1200" baseline="0" dirty="0" smtClean="0">
                          <a:sym typeface="Wingdings"/>
                        </a:rPr>
                        <a:t> </a:t>
                      </a:r>
                      <a:r>
                        <a:rPr lang="en-US" sz="1200" dirty="0" smtClean="0"/>
                        <a:t>thiocyanate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Eliminated renally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50 mL over 10 min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  <a:tr h="24742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O2 reversed binding of CN to CYP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22266"/>
              </p:ext>
            </p:extLst>
          </p:nvPr>
        </p:nvGraphicFramePr>
        <p:xfrm>
          <a:off x="5000626" y="4022528"/>
          <a:ext cx="4048124" cy="1279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395"/>
                <a:gridCol w="1666854"/>
                <a:gridCol w="1031875"/>
              </a:tblGrid>
              <a:tr h="1653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Dosing</a:t>
                      </a:r>
                      <a:endParaRPr lang="en-US" sz="1200" dirty="0"/>
                    </a:p>
                  </a:txBody>
                  <a:tcPr/>
                </a:tc>
              </a:tr>
              <a:tr h="10054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Hydroxocobalamin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Natural form of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vit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B12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natural form of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Vit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B12.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Binds to CN to form cyanocobalamin </a:t>
                      </a:r>
                      <a:r>
                        <a:rPr lang="en-US" sz="1200" dirty="0" smtClean="0">
                          <a:sym typeface="Wingdings"/>
                        </a:rPr>
                        <a:t> excrete in urine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 mg IV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over 15 min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4" idx="2"/>
          </p:cNvCxnSpPr>
          <p:nvPr/>
        </p:nvCxnSpPr>
        <p:spPr>
          <a:xfrm>
            <a:off x="1742043" y="3537373"/>
            <a:ext cx="0" cy="48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52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Toxicokinetics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13255"/>
              </p:ext>
            </p:extLst>
          </p:nvPr>
        </p:nvGraphicFramePr>
        <p:xfrm>
          <a:off x="365125" y="383860"/>
          <a:ext cx="8468801" cy="6290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756"/>
                <a:gridCol w="665480"/>
                <a:gridCol w="967747"/>
                <a:gridCol w="706687"/>
                <a:gridCol w="859825"/>
                <a:gridCol w="620125"/>
                <a:gridCol w="967747"/>
                <a:gridCol w="706687"/>
                <a:gridCol w="967747"/>
              </a:tblGrid>
              <a:tr h="96661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Drug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poor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solublity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Slow </a:t>
                      </a:r>
                      <a:r>
                        <a:rPr lang="en-US" sz="1100" dirty="0" err="1" smtClean="0"/>
                        <a:t>elim</a:t>
                      </a:r>
                      <a:r>
                        <a:rPr lang="en-US" sz="1100" dirty="0" smtClean="0"/>
                        <a:t> due to biotransformation</a:t>
                      </a:r>
                      <a:r>
                        <a:rPr lang="en-US" sz="1100" baseline="0" dirty="0" smtClean="0"/>
                        <a:t> pathway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Decrease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Vd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Long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acting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metabolites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Slow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GI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motility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Low absorption due to hypoperfusion from toxins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Decrease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albumin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Slow </a:t>
                      </a:r>
                      <a:r>
                        <a:rPr lang="en-US" sz="1100" dirty="0" err="1" smtClean="0"/>
                        <a:t>elim</a:t>
                      </a:r>
                      <a:r>
                        <a:rPr lang="en-US" sz="1100" dirty="0" smtClean="0"/>
                        <a:t> b/c of hypothermia</a:t>
                      </a:r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Aspirin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Lithium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Phenytoin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Theophylline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Ethanol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APAP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Meperidine (pain)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Carbamazepine(seizure/bipolar)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Dapsone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antiboitic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Gluthemide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TCA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Anticholinergics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Procainamide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Lidocaine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Salicylates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534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Valproic acid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Phenytoin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20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Propranolol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80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68" y="71116"/>
            <a:ext cx="3464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Beta Blocker Overdose</a:t>
            </a:r>
          </a:p>
          <a:p>
            <a:r>
              <a:rPr lang="en-US" sz="1400" dirty="0" smtClean="0"/>
              <a:t>Drugs: </a:t>
            </a:r>
            <a:r>
              <a:rPr lang="en-US" sz="1400" dirty="0" smtClean="0">
                <a:solidFill>
                  <a:srgbClr val="FF0000"/>
                </a:solidFill>
              </a:rPr>
              <a:t>Acebutolol</a:t>
            </a:r>
            <a:r>
              <a:rPr lang="en-US" sz="1400" dirty="0" smtClean="0"/>
              <a:t>, Propranolol and betaxolol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982"/>
              </p:ext>
            </p:extLst>
          </p:nvPr>
        </p:nvGraphicFramePr>
        <p:xfrm>
          <a:off x="1148324" y="4185517"/>
          <a:ext cx="6399674" cy="2428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26"/>
                <a:gridCol w="3635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Beta Blocker Overdose Symptom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Treatment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Pulseless</a:t>
                      </a:r>
                      <a:r>
                        <a:rPr lang="en-US" sz="1400" baseline="0" dirty="0" smtClean="0"/>
                        <a:t> Electrical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Atropine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0.5 to 1 mg q 3-5 min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Arrhythmia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HYPER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tonic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Sodium</a:t>
                      </a:r>
                      <a:r>
                        <a:rPr lang="en-US" sz="1400" baseline="0" dirty="0" smtClean="0"/>
                        <a:t> Bicarb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Hypotension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Fluids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 Weak</a:t>
                      </a:r>
                      <a:r>
                        <a:rPr lang="en-US" sz="1400" baseline="0" dirty="0" smtClean="0"/>
                        <a:t> contractility/hyPOglycemia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Glucagon</a:t>
                      </a:r>
                      <a:r>
                        <a:rPr lang="en-US" sz="1400" dirty="0" smtClean="0"/>
                        <a:t> (increases</a:t>
                      </a:r>
                      <a:r>
                        <a:rPr lang="en-US" sz="1400" baseline="0" dirty="0" smtClean="0"/>
                        <a:t> inotrope and chronotropic)</a:t>
                      </a:r>
                    </a:p>
                    <a:p>
                      <a:r>
                        <a:rPr lang="en-US" sz="1400" baseline="0" dirty="0" smtClean="0"/>
                        <a:t>  5-10 mg IV bolus followed by</a:t>
                      </a:r>
                    </a:p>
                    <a:p>
                      <a:r>
                        <a:rPr lang="en-US" sz="1400" baseline="0" dirty="0" smtClean="0"/>
                        <a:t>  2-10 mg/hr IV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Calcium Salts (increase inotrope)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3702" y="732038"/>
            <a:ext cx="2108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S/S of BB toxicity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Bradycardia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Low BP </a:t>
            </a:r>
            <a:r>
              <a:rPr lang="en-US" sz="1400" dirty="0" smtClean="0">
                <a:sym typeface="Wingdings"/>
              </a:rPr>
              <a:t> wide QRS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HyPOglycemia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Bronchospasm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Cross BBB </a:t>
            </a:r>
            <a:r>
              <a:rPr lang="en-US" sz="1400" dirty="0" smtClean="0">
                <a:sym typeface="Wingdings"/>
              </a:rPr>
              <a:t> Seizures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91756" y="2542452"/>
            <a:ext cx="12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&lt; 1 hr</a:t>
            </a:r>
          </a:p>
          <a:p>
            <a:pPr algn="ctr"/>
            <a:r>
              <a:rPr lang="en-US" sz="1400" dirty="0" smtClean="0"/>
              <a:t>Gastric Lavage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51257" y="2542452"/>
            <a:ext cx="217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&gt; 1 hr</a:t>
            </a:r>
          </a:p>
          <a:p>
            <a:pPr algn="ctr"/>
            <a:r>
              <a:rPr lang="en-US" sz="1400" dirty="0" smtClean="0"/>
              <a:t>Activated Charcoal (b/c XR)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2710250" y="2117033"/>
            <a:ext cx="1657587" cy="425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7" idx="0"/>
          </p:cNvCxnSpPr>
          <p:nvPr/>
        </p:nvCxnSpPr>
        <p:spPr>
          <a:xfrm>
            <a:off x="4367837" y="2117033"/>
            <a:ext cx="1669778" cy="425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2710250" y="3065672"/>
            <a:ext cx="0" cy="111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6037615" y="3065672"/>
            <a:ext cx="0" cy="111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3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-46950"/>
            <a:ext cx="87811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Lead Poisoning</a:t>
            </a:r>
          </a:p>
          <a:p>
            <a:r>
              <a:rPr lang="en-US" sz="1400" b="1" dirty="0" smtClean="0"/>
              <a:t>LEAD </a:t>
            </a:r>
            <a:r>
              <a:rPr lang="en-US" sz="1400" b="1" dirty="0"/>
              <a:t>POISONING IS ONE OF THE MOST COMMON AND PREVENTABLE PEDIATRIC </a:t>
            </a:r>
            <a:r>
              <a:rPr lang="en-US" sz="1400" b="1" dirty="0" smtClean="0"/>
              <a:t>HEALTH PROBLEMS </a:t>
            </a:r>
            <a:r>
              <a:rPr lang="en-US" sz="1400" b="1" dirty="0"/>
              <a:t>TODAY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MOA: 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1. competes with Ca via Ca transport system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2. Inhibits ALA and Ferrochelatase in the Heme synthesis pathway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05203"/>
              </p:ext>
            </p:extLst>
          </p:nvPr>
        </p:nvGraphicFramePr>
        <p:xfrm>
          <a:off x="139059" y="1199069"/>
          <a:ext cx="6461140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952"/>
                <a:gridCol w="4868188"/>
              </a:tblGrid>
              <a:tr h="20204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Toxicity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S/S</a:t>
                      </a:r>
                      <a:endParaRPr lang="en-US" sz="1400" b="1" dirty="0"/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Anemia</a:t>
                      </a:r>
                      <a:endParaRPr lang="en-US" sz="1400" dirty="0"/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Neuromuscular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 palsy causes tremors,</a:t>
                      </a:r>
                      <a:r>
                        <a:rPr lang="en-US" sz="1400" baseline="0" dirty="0" smtClean="0"/>
                        <a:t> and facial distortions</a:t>
                      </a:r>
                      <a:endParaRPr lang="en-US" sz="1400" dirty="0"/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Acute tubular necrosis (ATN)</a:t>
                      </a:r>
                      <a:endParaRPr lang="en-US" sz="1400" dirty="0" smtClean="0"/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ym typeface="Wingdings"/>
                        </a:rPr>
                        <a:t>Encephalopathy</a:t>
                      </a:r>
                      <a:endParaRPr lang="en-US" sz="1400" dirty="0" smtClean="0"/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GI constipation</a:t>
                      </a:r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Hair,</a:t>
                      </a:r>
                      <a:r>
                        <a:rPr lang="en-US" sz="1400" baseline="0" dirty="0" smtClean="0"/>
                        <a:t> Skin, Gums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Lead line</a:t>
                      </a:r>
                    </a:p>
                  </a:txBody>
                  <a:tcPr/>
                </a:tc>
              </a:tr>
              <a:tr h="2020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 bone up to 20 years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5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60301"/>
              </p:ext>
            </p:extLst>
          </p:nvPr>
        </p:nvGraphicFramePr>
        <p:xfrm>
          <a:off x="178135" y="254951"/>
          <a:ext cx="8771103" cy="40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926"/>
                <a:gridCol w="513080"/>
                <a:gridCol w="2604797"/>
                <a:gridCol w="3128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Use if Blood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lvl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&gt; 10 mcg/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dL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Dosing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Succimer (Chemet)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aka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Dimercaptosuccinic acid (DMSA)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Smells Bad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Transient</a:t>
                      </a:r>
                      <a:r>
                        <a:rPr lang="en-US" sz="1400" baseline="0" dirty="0" smtClean="0"/>
                        <a:t> increase in LFTs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mg/kg q8h for 5 days then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mg/kg q12h for 2 weeks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(total of 19 days)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</a:t>
                      </a:r>
                      <a:r>
                        <a:rPr lang="en-US" sz="1400" dirty="0" smtClean="0"/>
                        <a:t>Na2EDTA</a:t>
                      </a:r>
                    </a:p>
                    <a:p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Lead competes with Ca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Na2EDTA (b/c it chelates Ca)</a:t>
                      </a:r>
                    </a:p>
                    <a:p>
                      <a:r>
                        <a:rPr lang="en-US" sz="1400" baseline="0" dirty="0" smtClean="0"/>
                        <a:t>IV, IM, SQ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Asymptomatic</a:t>
                      </a:r>
                      <a:r>
                        <a:rPr lang="en-US" sz="1400" baseline="0" dirty="0" smtClean="0"/>
                        <a:t> with </a:t>
                      </a:r>
                      <a:r>
                        <a:rPr lang="en-US" sz="1400" baseline="0" dirty="0" err="1" smtClean="0"/>
                        <a:t>lvl</a:t>
                      </a:r>
                      <a:r>
                        <a:rPr lang="en-US" sz="1400" baseline="0" dirty="0" smtClean="0"/>
                        <a:t> &gt; 50 </a:t>
                      </a:r>
                    </a:p>
                    <a:p>
                      <a:r>
                        <a:rPr lang="en-US" sz="1400" baseline="0" dirty="0" smtClean="0"/>
                        <a:t>     1.5 </a:t>
                      </a:r>
                      <a:r>
                        <a:rPr lang="en-US" sz="1400" baseline="0" dirty="0" err="1" smtClean="0"/>
                        <a:t>gm</a:t>
                      </a:r>
                      <a:r>
                        <a:rPr lang="en-US" sz="1400" baseline="0" dirty="0" smtClean="0"/>
                        <a:t>/m2/day divided in 2 for 5 days</a:t>
                      </a:r>
                    </a:p>
                    <a:p>
                      <a:r>
                        <a:rPr lang="en-US" sz="1400" baseline="0" dirty="0" err="1" smtClean="0"/>
                        <a:t>Symtomatic</a:t>
                      </a:r>
                      <a:r>
                        <a:rPr lang="en-US" sz="1400" baseline="0" dirty="0" smtClean="0"/>
                        <a:t> with </a:t>
                      </a:r>
                      <a:r>
                        <a:rPr lang="en-US" sz="1400" baseline="0" dirty="0" err="1" smtClean="0"/>
                        <a:t>lvl</a:t>
                      </a:r>
                      <a:r>
                        <a:rPr lang="en-US" sz="1400" baseline="0" dirty="0" smtClean="0"/>
                        <a:t> &gt; 100</a:t>
                      </a:r>
                    </a:p>
                    <a:p>
                      <a:r>
                        <a:rPr lang="en-US" sz="1400" baseline="0" dirty="0" smtClean="0"/>
                        <a:t>   250 mg/m2 four hours after BAL then </a:t>
                      </a:r>
                    </a:p>
                    <a:p>
                      <a:r>
                        <a:rPr lang="en-US" sz="1400" baseline="0" dirty="0" smtClean="0"/>
                        <a:t>   q4h for 5 days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British</a:t>
                      </a:r>
                      <a:r>
                        <a:rPr lang="en-US" sz="1400" baseline="0" dirty="0" smtClean="0"/>
                        <a:t> Anti-Lewisite (</a:t>
                      </a:r>
                      <a:r>
                        <a:rPr lang="en-US" sz="1400" dirty="0" smtClean="0"/>
                        <a:t>BAL)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(Dimercaprol)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Available in peanut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Oil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IM only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Contraindicated in pts with G6PD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  b/c hemolysis</a:t>
                      </a:r>
                    </a:p>
                    <a:p>
                      <a:r>
                        <a:rPr lang="en-US" sz="1400" baseline="0" dirty="0" smtClean="0"/>
                        <a:t>Precipitate in kidney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BAL + </a:t>
                      </a:r>
                      <a:r>
                        <a:rPr lang="en-US" sz="1400" dirty="0" err="1" smtClean="0"/>
                        <a:t>Pb</a:t>
                      </a:r>
                      <a:r>
                        <a:rPr lang="en-US" sz="1400" dirty="0" smtClean="0"/>
                        <a:t> = a</a:t>
                      </a:r>
                      <a:r>
                        <a:rPr lang="en-US" sz="1400" baseline="0" dirty="0" smtClean="0"/>
                        <a:t> stable complex</a:t>
                      </a:r>
                    </a:p>
                    <a:p>
                      <a:r>
                        <a:rPr lang="en-US" sz="1400" baseline="0" dirty="0" smtClean="0"/>
                        <a:t>Complex is excreted in urine and feces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Penicillamine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FDA approved</a:t>
                      </a:r>
                    </a:p>
                    <a:p>
                      <a:r>
                        <a:rPr lang="en-US" sz="1400" dirty="0" smtClean="0"/>
                        <a:t>Allergy to 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5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200" b="1" dirty="0">
                <a:cs typeface="+mn-cs"/>
              </a:rPr>
              <a:t>Heme </a:t>
            </a:r>
            <a:r>
              <a:rPr lang="en-US" sz="3200" b="1" dirty="0" smtClean="0">
                <a:cs typeface="+mn-cs"/>
              </a:rPr>
              <a:t>Synthesis Inhibited by lead</a:t>
            </a:r>
            <a:endParaRPr lang="en-US" dirty="0"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4038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Succinyl CoA + Glycine</a:t>
            </a:r>
            <a:endParaRPr lang="en-US">
              <a:cs typeface="+mn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5400" y="228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05000" y="2209800"/>
            <a:ext cx="30480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i="1" dirty="0">
                <a:solidFill>
                  <a:schemeClr val="accent1"/>
                </a:solidFill>
                <a:cs typeface="+mn-cs"/>
                <a:sym typeface="Symbol" charset="0"/>
              </a:rPr>
              <a:t>-ALA synthase</a:t>
            </a:r>
            <a:endParaRPr lang="en-US" dirty="0">
              <a:solidFill>
                <a:schemeClr val="accent1"/>
              </a:solidFill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295400" y="2590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3581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8600" y="3352800"/>
            <a:ext cx="26670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cs typeface="+mn-cs"/>
                <a:sym typeface="Symbol" charset="0"/>
              </a:rPr>
              <a:t>-ALA</a:t>
            </a:r>
            <a:endParaRPr lang="en-US" i="1">
              <a:solidFill>
                <a:schemeClr val="accent1"/>
              </a:solidFill>
              <a:cs typeface="+mn-cs"/>
              <a:sym typeface="Symbo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05200" y="3276600"/>
            <a:ext cx="2514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Porphobilinogen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400800" y="3276600"/>
            <a:ext cx="27432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>
                <a:cs typeface="+mn-cs"/>
              </a:rPr>
              <a:t>Uroporphobilinogen</a:t>
            </a:r>
            <a:endParaRPr lang="en-US" b="1"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56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19800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7543800" y="4876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62200" y="4191000"/>
            <a:ext cx="2362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i="1" dirty="0">
                <a:solidFill>
                  <a:srgbClr val="FF0000"/>
                </a:solidFill>
                <a:cs typeface="+mn-cs"/>
                <a:sym typeface="Symbol" charset="0"/>
              </a:rPr>
              <a:t>--ALA dehydratase</a:t>
            </a:r>
            <a:endParaRPr lang="en-US" i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200400" y="3505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96000" y="4419600"/>
            <a:ext cx="30480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cs typeface="+mn-cs"/>
              </a:rPr>
              <a:t>Coproporphyrinogen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543800" y="3733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91200" y="6096000"/>
            <a:ext cx="33528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cs typeface="+mn-cs"/>
              </a:rPr>
              <a:t>Protoprophyrin IX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85800" y="5791200"/>
            <a:ext cx="2286000" cy="758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1"/>
                </a:solidFill>
                <a:cs typeface="+mn-cs"/>
              </a:rPr>
              <a:t>Heme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971800" y="62484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276600" y="5105400"/>
            <a:ext cx="2667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i="1" dirty="0">
                <a:solidFill>
                  <a:srgbClr val="FF0000"/>
                </a:solidFill>
                <a:cs typeface="+mn-cs"/>
              </a:rPr>
              <a:t>Ferrochelatase + Fe</a:t>
            </a:r>
            <a:r>
              <a:rPr lang="en-US" i="1" baseline="30000" dirty="0">
                <a:solidFill>
                  <a:srgbClr val="FF0000"/>
                </a:solidFill>
                <a:cs typeface="+mn-cs"/>
              </a:rPr>
              <a:t>+2</a:t>
            </a:r>
            <a:endParaRPr lang="en-US" i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720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33A51E38-EFC3-1140-B95D-5DC34B341C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7" y="175681"/>
            <a:ext cx="7405280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Hepatotoxic Drugs</a:t>
            </a:r>
          </a:p>
          <a:p>
            <a:endParaRPr lang="en-US" dirty="0"/>
          </a:p>
          <a:p>
            <a:r>
              <a:rPr lang="en-US" dirty="0" smtClean="0"/>
              <a:t>Drugs that can cause hepatotoxicity </a:t>
            </a:r>
            <a:r>
              <a:rPr lang="en-US" u="sng" dirty="0" smtClean="0"/>
              <a:t>LONG TERM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Methotrexate</a:t>
            </a:r>
          </a:p>
          <a:p>
            <a:endParaRPr lang="en-US" dirty="0"/>
          </a:p>
          <a:p>
            <a:r>
              <a:rPr lang="en-US" dirty="0" smtClean="0"/>
              <a:t>Drugs </a:t>
            </a:r>
            <a:r>
              <a:rPr lang="en-US" u="sng" dirty="0" smtClean="0"/>
              <a:t>REMOVED </a:t>
            </a:r>
            <a:r>
              <a:rPr lang="en-US" dirty="0" smtClean="0"/>
              <a:t>from the market for hepatotoxicity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Troglitazone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Trovafloxacin (Trovan)</a:t>
            </a:r>
          </a:p>
          <a:p>
            <a:r>
              <a:rPr lang="en-US" dirty="0">
                <a:solidFill>
                  <a:srgbClr val="FF0000"/>
                </a:solidFill>
              </a:rPr>
              <a:t>	Tacrine (Ach-esterase inhibitor for Alzheimer's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Bromfenac (NSAID)</a:t>
            </a:r>
          </a:p>
          <a:p>
            <a:endParaRPr lang="en-US" dirty="0"/>
          </a:p>
          <a:p>
            <a:r>
              <a:rPr lang="en-US" dirty="0" smtClean="0"/>
              <a:t>Drugs that </a:t>
            </a:r>
            <a:r>
              <a:rPr lang="en-US" u="sng" dirty="0" smtClean="0"/>
              <a:t>OCCLUDE</a:t>
            </a:r>
            <a:r>
              <a:rPr lang="en-US" dirty="0" smtClean="0"/>
              <a:t> vasculature of liver (hepatic veno occlusive disease)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Herbals: Comfrey and germander</a:t>
            </a:r>
          </a:p>
          <a:p>
            <a:r>
              <a:rPr lang="en-US" dirty="0"/>
              <a:t>	</a:t>
            </a:r>
            <a:r>
              <a:rPr lang="en-US" dirty="0" smtClean="0"/>
              <a:t>Busulfan</a:t>
            </a:r>
          </a:p>
          <a:p>
            <a:endParaRPr lang="en-US" dirty="0"/>
          </a:p>
          <a:p>
            <a:r>
              <a:rPr lang="en-US" u="sng" dirty="0" smtClean="0"/>
              <a:t>HERBAL</a:t>
            </a:r>
            <a:r>
              <a:rPr lang="en-US" dirty="0" smtClean="0"/>
              <a:t> drugs </a:t>
            </a:r>
            <a:r>
              <a:rPr lang="en-US" dirty="0"/>
              <a:t>that can cause </a:t>
            </a:r>
            <a:r>
              <a:rPr lang="en-US" dirty="0" smtClean="0"/>
              <a:t>Hepatotoxicity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dose </a:t>
            </a:r>
            <a:r>
              <a:rPr lang="en-US" dirty="0" err="1" smtClean="0">
                <a:solidFill>
                  <a:srgbClr val="FF0000"/>
                </a:solidFill>
              </a:rPr>
              <a:t>Vit</a:t>
            </a:r>
            <a:r>
              <a:rPr lang="en-US" dirty="0" smtClean="0">
                <a:solidFill>
                  <a:srgbClr val="FF0000"/>
                </a:solidFill>
              </a:rPr>
              <a:t> A &gt; 15,000 IU   </a:t>
            </a:r>
            <a:r>
              <a:rPr lang="en-US" dirty="0" smtClean="0"/>
              <a:t>(normal is 5000 IU)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KAVA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Comfry</a:t>
            </a:r>
            <a:r>
              <a:rPr lang="en-US" dirty="0" smtClean="0">
                <a:solidFill>
                  <a:srgbClr val="FF0000"/>
                </a:solidFill>
              </a:rPr>
              <a:t>, Germander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Pennyroyal</a:t>
            </a:r>
            <a:r>
              <a:rPr lang="en-US" dirty="0"/>
              <a:t>: women use to cause abortion </a:t>
            </a:r>
          </a:p>
          <a:p>
            <a:r>
              <a:rPr lang="en-US" dirty="0"/>
              <a:t>Echinacea: boost immune. Usually use in combo with APAP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hepatotoxicity</a:t>
            </a:r>
          </a:p>
          <a:p>
            <a:r>
              <a:rPr lang="en-US" dirty="0" smtClean="0"/>
              <a:t>Chaparral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7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1024"/>
              </p:ext>
            </p:extLst>
          </p:nvPr>
        </p:nvGraphicFramePr>
        <p:xfrm>
          <a:off x="117015" y="743413"/>
          <a:ext cx="8905062" cy="5364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72"/>
                <a:gridCol w="1086812"/>
                <a:gridCol w="2459778"/>
                <a:gridCol w="1786479"/>
                <a:gridCol w="3190321"/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Treat Toxicity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When to use/Dose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Effect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Contraindications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Activated</a:t>
                      </a:r>
                    </a:p>
                    <a:p>
                      <a:r>
                        <a:rPr lang="en-US" sz="1400" dirty="0" smtClean="0"/>
                        <a:t>Charcoal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Use within first few hours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&lt; 1    y/o     1 g/kg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 – 2 y/o    25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grams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Adult         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50 grams</a:t>
                      </a:r>
                    </a:p>
                    <a:p>
                      <a:r>
                        <a:rPr lang="en-US" sz="1400" baseline="0" dirty="0" smtClean="0"/>
                        <a:t>Repeat at dose of 0.5 mg/kg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Useful for</a:t>
                      </a:r>
                      <a:r>
                        <a:rPr lang="en-US" sz="1400" baseline="0" dirty="0" smtClean="0"/>
                        <a:t> Rx with: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 low </a:t>
                      </a:r>
                      <a:r>
                        <a:rPr lang="en-US" sz="1400" dirty="0" err="1" smtClean="0"/>
                        <a:t>Vd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- Low plasma binding</a:t>
                      </a:r>
                    </a:p>
                    <a:p>
                      <a:r>
                        <a:rPr lang="en-US" sz="1400" dirty="0" smtClean="0"/>
                        <a:t>- Biliary secretion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Ineffective for </a:t>
                      </a:r>
                      <a:r>
                        <a:rPr lang="en-US" sz="1400" u="sng" dirty="0" smtClean="0">
                          <a:solidFill>
                            <a:srgbClr val="FF0000"/>
                          </a:solidFill>
                        </a:rPr>
                        <a:t>Iron, Lead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, Li, alcohols and corrosives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Do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n’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 use if SR drugs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Do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n’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 use if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enteric drugs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Whole</a:t>
                      </a:r>
                      <a:r>
                        <a:rPr lang="en-US" sz="1400" baseline="0" dirty="0" smtClean="0"/>
                        <a:t> Bowel Irrigation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Use if </a:t>
                      </a:r>
                    </a:p>
                    <a:p>
                      <a:r>
                        <a:rPr lang="en-US" sz="1400" baseline="0" dirty="0" smtClean="0"/>
                        <a:t>   ingested for several hours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  SR or EC drugs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2E2E01"/>
                          </a:solidFill>
                        </a:rPr>
                        <a:t>Child 500 ml/hr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2E2E01"/>
                          </a:solidFill>
                        </a:rPr>
                        <a:t>Adult 1 L/hr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 a tube in stomach and pump water +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PEG</a:t>
                      </a:r>
                      <a:r>
                        <a:rPr lang="en-US" sz="1400" dirty="0" smtClean="0"/>
                        <a:t> to flush</a:t>
                      </a:r>
                      <a:r>
                        <a:rPr lang="en-US" sz="1400" baseline="0" dirty="0" smtClean="0"/>
                        <a:t> it out the other end.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Bowel </a:t>
                      </a:r>
                      <a:r>
                        <a:rPr lang="en-US" sz="1400" u="sng" dirty="0" smtClean="0">
                          <a:solidFill>
                            <a:srgbClr val="FF0000"/>
                          </a:solidFill>
                        </a:rPr>
                        <a:t>Perforations (blood in stool)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Bowel obstruction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GI bleed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Gastric</a:t>
                      </a:r>
                    </a:p>
                    <a:p>
                      <a:r>
                        <a:rPr lang="en-US" sz="1400" dirty="0" smtClean="0"/>
                        <a:t>Lavage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w</a:t>
                      </a:r>
                      <a:r>
                        <a:rPr lang="en-US" sz="1400" dirty="0" smtClean="0"/>
                        <a:t>ithin 1 hour</a:t>
                      </a:r>
                    </a:p>
                    <a:p>
                      <a:r>
                        <a:rPr lang="en-US" sz="1400" dirty="0" smtClean="0"/>
                        <a:t>Tubing</a:t>
                      </a:r>
                    </a:p>
                    <a:p>
                      <a:r>
                        <a:rPr lang="en-US" sz="1400" dirty="0" smtClean="0"/>
                        <a:t>  8 mm for children</a:t>
                      </a:r>
                    </a:p>
                    <a:p>
                      <a:r>
                        <a:rPr lang="en-US" sz="1400" dirty="0" smtClean="0"/>
                        <a:t>  12 mm for adults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Wash out gastric contents with fluids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Ingestion of corrosives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and hydrocarbons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Seizures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Unprotected airways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Ipecac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 real Role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Use Within 1 hour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– 1 y/o   10 mL + 8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oz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water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1 – 12  y/o  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15 m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+ 8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oz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water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   &gt; 12 y/o  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30 mL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+ 8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oz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Emesis by</a:t>
                      </a:r>
                      <a:r>
                        <a:rPr lang="en-US" sz="1400" baseline="0" dirty="0" smtClean="0"/>
                        <a:t> stimulating CNS chemoreceptor and irritation of 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rgbClr val="FF0000"/>
                          </a:solidFill>
                        </a:rPr>
                        <a:t>Children &lt; 0.5 y/o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Comatose, Convulsing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Expect to be unresponsive within 30 min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  (ex: amitriptyline)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Patients w/o gag reflex 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  b/c they might breathe in the contents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Ingestion of corrosives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921752"/>
            <a:ext cx="303306" cy="5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8440"/>
              </p:ext>
            </p:extLst>
          </p:nvPr>
        </p:nvGraphicFramePr>
        <p:xfrm>
          <a:off x="242781" y="158679"/>
          <a:ext cx="8572062" cy="4399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281"/>
                <a:gridCol w="1867552"/>
                <a:gridCol w="4706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 to 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</a:t>
                      </a:r>
                      <a:r>
                        <a:rPr lang="en-US" sz="1400" b="1" baseline="0" dirty="0" smtClean="0"/>
                        <a:t> properties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Acetaminophen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N-Acetylcysteine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(Mucomyst)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APAP gets metabolized to</a:t>
                      </a:r>
                    </a:p>
                    <a:p>
                      <a:r>
                        <a:rPr lang="en-US" sz="1400" dirty="0" smtClean="0"/>
                        <a:t>NAPQI</a:t>
                      </a:r>
                      <a:r>
                        <a:rPr lang="en-US" sz="1400" baseline="0" dirty="0" smtClean="0"/>
                        <a:t> (toxic)</a:t>
                      </a:r>
                    </a:p>
                    <a:p>
                      <a:r>
                        <a:rPr lang="en-US" sz="1400" baseline="0" dirty="0" smtClean="0"/>
                        <a:t>NAPQI gets metabolized by</a:t>
                      </a:r>
                    </a:p>
                    <a:p>
                      <a:r>
                        <a:rPr lang="en-US" sz="1400" baseline="0" dirty="0" smtClean="0"/>
                        <a:t>Glutathione-S-Transferase</a:t>
                      </a:r>
                    </a:p>
                    <a:p>
                      <a:r>
                        <a:rPr lang="en-US" sz="1400" baseline="0" dirty="0" err="1" smtClean="0"/>
                        <a:t>Glutha</a:t>
                      </a:r>
                      <a:r>
                        <a:rPr lang="en-US" sz="1400" baseline="0" dirty="0" smtClean="0"/>
                        <a:t> comes from Cystine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Anticholinergic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Physostigmine </a:t>
                      </a:r>
                    </a:p>
                    <a:p>
                      <a:r>
                        <a:rPr lang="en-US" sz="1400" dirty="0" smtClean="0"/>
                        <a:t>(Anti-</a:t>
                      </a:r>
                      <a:r>
                        <a:rPr lang="en-US" sz="1400" dirty="0" err="1" smtClean="0"/>
                        <a:t>lirium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Physostigmine is a reversible cholinesterase inhibitor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increase Ach = combat anticholinergic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BZP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Flumazenil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(Romazicon)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Flumazenil</a:t>
                      </a:r>
                      <a:r>
                        <a:rPr lang="en-US" sz="1400" baseline="0" dirty="0" smtClean="0"/>
                        <a:t> is a GABA antagonist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Beta Blockers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&amp;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CCB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Glucagon</a:t>
                      </a: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Calcium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Insulin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+ dextrose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Glucagon 5 – 10 mg IV bolus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for BB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overdose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   for HyPOglycemia, 1 mg IV bolus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Use insulin + dextrose to keep BG in check b/c glucagon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Carbon Monoxide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Oxygen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Crotalid Snakebite</a:t>
                      </a:r>
                    </a:p>
                    <a:p>
                      <a:r>
                        <a:rPr lang="en-US" sz="1400" dirty="0" smtClean="0"/>
                        <a:t>(pit viper)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Wyeth Polyvalent Crotalidae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 this. Wyeth doesn't even exist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9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21206"/>
              </p:ext>
            </p:extLst>
          </p:nvPr>
        </p:nvGraphicFramePr>
        <p:xfrm>
          <a:off x="219049" y="171553"/>
          <a:ext cx="8572062" cy="274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02"/>
                <a:gridCol w="2636131"/>
                <a:gridCol w="4706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Cyanide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Amyl Nitrate pearls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Sodium Nitrite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Sodium Thiosulfate</a:t>
                      </a:r>
                    </a:p>
                    <a:p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Hydroxocobalamin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Sodium Nitroprusside</a:t>
                      </a:r>
                      <a:r>
                        <a:rPr lang="en-US" sz="1400" baseline="0" dirty="0" smtClean="0"/>
                        <a:t> is infused at 2 mcg/kg/min for 24h</a:t>
                      </a:r>
                    </a:p>
                    <a:p>
                      <a:r>
                        <a:rPr lang="en-US" sz="1400" baseline="0" dirty="0" smtClean="0"/>
                        <a:t>  use 24h b/c after it’ll be tolerant</a:t>
                      </a:r>
                    </a:p>
                    <a:p>
                      <a:r>
                        <a:rPr lang="en-US" sz="1400" baseline="0" dirty="0" smtClean="0"/>
                        <a:t>  Do NOT use if pt has hepatic or renal impairment</a:t>
                      </a:r>
                    </a:p>
                    <a:p>
                      <a:r>
                        <a:rPr lang="en-US" sz="1400" baseline="0" dirty="0" smtClean="0"/>
                        <a:t>     if renal impairment, check for thiocyanate (</a:t>
                      </a:r>
                      <a:r>
                        <a:rPr lang="en-US" sz="1400" baseline="0" dirty="0" err="1" smtClean="0"/>
                        <a:t>elim</a:t>
                      </a:r>
                      <a:r>
                        <a:rPr lang="en-US" sz="1400" baseline="0" dirty="0" smtClean="0"/>
                        <a:t> renally)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Amyl Nitrate aka Poppers by vasodilating</a:t>
                      </a:r>
                      <a:r>
                        <a:rPr lang="en-US" sz="1400" baseline="0" dirty="0" smtClean="0"/>
                        <a:t> (CN constricts)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Converts CN </a:t>
                      </a:r>
                      <a:r>
                        <a:rPr lang="en-US" sz="1400" baseline="0" dirty="0" smtClean="0">
                          <a:sym typeface="Wingdings"/>
                        </a:rPr>
                        <a:t>Thiocyanate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Digoxin immune Fab</a:t>
                      </a:r>
                    </a:p>
                    <a:p>
                      <a:r>
                        <a:rPr lang="en-US" sz="1400" dirty="0" smtClean="0"/>
                        <a:t>(Digibind)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immunoglobulin fragments from sheep who have already been immunized with a digoxin derivative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72" y="1653615"/>
            <a:ext cx="897152" cy="411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24" y="1729452"/>
            <a:ext cx="926547" cy="252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49247" y="1860170"/>
            <a:ext cx="373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05418"/>
              </p:ext>
            </p:extLst>
          </p:nvPr>
        </p:nvGraphicFramePr>
        <p:xfrm>
          <a:off x="168084" y="199655"/>
          <a:ext cx="8787182" cy="5796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8103"/>
                <a:gridCol w="1674745"/>
                <a:gridCol w="48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 to 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</a:t>
                      </a:r>
                      <a:r>
                        <a:rPr lang="en-US" sz="1400" b="1" baseline="0" dirty="0" smtClean="0"/>
                        <a:t> properties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Ethylene Glycol (antifreeze)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Methanol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(moonshine, wood alcohol. Can cause blindness)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Ethanol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Heparin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Protamine Sulfate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Heparin has the highest negative charge density of any known biological molecule. Protamine is a highly</a:t>
                      </a:r>
                      <a:r>
                        <a:rPr lang="en-US" sz="1400" baseline="0" dirty="0" smtClean="0"/>
                        <a:t> positively charged molecule that binds to the negatively charged Heparin.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Hydrofluoric Acid</a:t>
                      </a:r>
                    </a:p>
                    <a:p>
                      <a:r>
                        <a:rPr lang="en-US" sz="1400" baseline="0" dirty="0" smtClean="0"/>
                        <a:t>  (corrosive acid)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Calcium Gluconate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 gluconate neutralizes</a:t>
                      </a:r>
                      <a:r>
                        <a:rPr lang="en-US" sz="1400" baseline="0" dirty="0" smtClean="0"/>
                        <a:t> HF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Isoniazid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Pyridoxine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Vit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B6)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 the development of peripheral neuropathy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Opiates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Naloxone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Nalmefene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Naltrexone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opioid inverse agonist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Organophosphate Carbamate</a:t>
                      </a:r>
                      <a:r>
                        <a:rPr lang="en-US" sz="1400" baseline="0" dirty="0" smtClean="0"/>
                        <a:t> Nerve agents</a:t>
                      </a:r>
                    </a:p>
                    <a:p>
                      <a:r>
                        <a:rPr lang="en-US" sz="1400" baseline="0" dirty="0" smtClean="0"/>
                        <a:t>(in insecticides)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Atropine</a:t>
                      </a:r>
                    </a:p>
                    <a:p>
                      <a:r>
                        <a:rPr lang="en-US" sz="1400" dirty="0" smtClean="0"/>
                        <a:t>Pralidoxime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Sulfonylurea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Octreotide</a:t>
                      </a:r>
                    </a:p>
                    <a:p>
                      <a:r>
                        <a:rPr lang="en-US" sz="1400" dirty="0" smtClean="0"/>
                        <a:t>(Sandostatin)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inhibitor of growth hormone, glucagon, and insulin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Sodium Bicarbonate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NaHCO3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 resolving the metabolic acidosis and cardiovascular complications of TCA poisoning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67160" y="5266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26" y="5816014"/>
            <a:ext cx="1064818" cy="1079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6683" y="6428910"/>
            <a:ext cx="764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Heparin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371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09676"/>
              </p:ext>
            </p:extLst>
          </p:nvPr>
        </p:nvGraphicFramePr>
        <p:xfrm>
          <a:off x="158392" y="405069"/>
          <a:ext cx="8787182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510"/>
                <a:gridCol w="2083820"/>
                <a:gridCol w="5174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 to Drug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Antidote</a:t>
                      </a:r>
                      <a:r>
                        <a:rPr lang="en-US" sz="1400" b="1" baseline="0" dirty="0" smtClean="0"/>
                        <a:t> properties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Lead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FF0000"/>
                          </a:solidFill>
                        </a:rPr>
                        <a:t>Dimercapto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-succinic acid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  (Chemet)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CaNa2EDTA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British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Anti-Lewisite (BAL)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Chelating agent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Mercury</a:t>
                      </a:r>
                    </a:p>
                    <a:p>
                      <a:r>
                        <a:rPr lang="en-US" sz="1400" dirty="0" smtClean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Anti-lewisite </a:t>
                      </a:r>
                    </a:p>
                    <a:p>
                      <a:r>
                        <a:rPr lang="en-US" sz="1400" i="1" dirty="0" smtClean="0"/>
                        <a:t>Dimercapro</a:t>
                      </a:r>
                      <a:r>
                        <a:rPr lang="en-US" sz="1400" dirty="0" smtClean="0"/>
                        <a:t>l</a:t>
                      </a:r>
                      <a:r>
                        <a:rPr lang="en-US" sz="1400" baseline="0" dirty="0" smtClean="0"/>
                        <a:t> (BAL)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Chelating Agent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Iron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Deferoxamine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(Desferal)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Cause: Vitamins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and Blood Transfusions</a:t>
                      </a:r>
                    </a:p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Dialysis pts don’t get toxicity b/c they’re given erythropoietin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   Kidney makes hormone Erythropoietin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 tells bone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 to make RBC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Deferoxamine is a Siderophore.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Siderophore are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chelating agent used to remove excess iron from the body.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 cause Pseudoallergic reactions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Goal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at 12 h   &lt; 350 mcg/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dL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722" y="95237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 Level/Dosing Toxicity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44103"/>
              </p:ext>
            </p:extLst>
          </p:nvPr>
        </p:nvGraphicFramePr>
        <p:xfrm>
          <a:off x="545982" y="1412814"/>
          <a:ext cx="7659110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975"/>
                <a:gridCol w="1991836"/>
                <a:gridCol w="2477810"/>
                <a:gridCol w="25614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Drug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Treat</a:t>
                      </a:r>
                      <a:r>
                        <a:rPr lang="en-US" sz="1600" b="1" baseline="0" dirty="0" smtClean="0"/>
                        <a:t> if…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If</a:t>
                      </a:r>
                      <a:r>
                        <a:rPr lang="en-US" sz="1600" b="1" baseline="0" dirty="0" smtClean="0"/>
                        <a:t> 150 lb (70 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If 22lb</a:t>
                      </a:r>
                      <a:r>
                        <a:rPr lang="en-US" sz="1600" b="1" baseline="0" dirty="0" smtClean="0"/>
                        <a:t> (</a:t>
                      </a:r>
                      <a:r>
                        <a:rPr lang="en-US" sz="1600" b="1" dirty="0" smtClean="0"/>
                        <a:t>10 kg)</a:t>
                      </a:r>
                    </a:p>
                    <a:p>
                      <a:r>
                        <a:rPr lang="en-US" sz="1600" b="1" dirty="0" smtClean="0"/>
                        <a:t> 1 y/o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Regular strength &gt; 4 g</a:t>
                      </a:r>
                    </a:p>
                    <a:p>
                      <a:r>
                        <a:rPr lang="en-US" sz="1600" dirty="0" smtClean="0"/>
                        <a:t>Max strength &gt; 3 g</a:t>
                      </a:r>
                    </a:p>
                    <a:p>
                      <a:r>
                        <a:rPr lang="en-US" sz="1600" dirty="0" smtClean="0"/>
                        <a:t>Child &gt; 140 mg/kg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 mg/kg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ASA</a:t>
                      </a:r>
                      <a:r>
                        <a:rPr lang="en-US" sz="1600" baseline="0" dirty="0" smtClean="0"/>
                        <a:t> 325 mg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/>
                        <a:t># = lb/4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ASA 325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</a:t>
                      </a:r>
                      <a:r>
                        <a:rPr lang="en-US" sz="1600" baseline="0" dirty="0" smtClean="0"/>
                        <a:t> mg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Around</a:t>
                      </a:r>
                      <a:r>
                        <a:rPr lang="en-US" sz="1600" baseline="0" dirty="0" smtClean="0"/>
                        <a:t> 25-100 mg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mg/kg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Multi-Vitamin</a:t>
                      </a:r>
                      <a:r>
                        <a:rPr lang="en-US" sz="1600" baseline="0" dirty="0" smtClean="0"/>
                        <a:t> 25 mg Fe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#60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Multi-Vitamin</a:t>
                      </a:r>
                      <a:r>
                        <a:rPr lang="en-US" sz="1600" baseline="0" dirty="0" smtClean="0"/>
                        <a:t> 25 mg Fe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 mg/</a:t>
                      </a:r>
                      <a:r>
                        <a:rPr lang="en-US" sz="1600" dirty="0" err="1" smtClean="0"/>
                        <a:t>dL</a:t>
                      </a:r>
                      <a:r>
                        <a:rPr lang="en-US" sz="1600" dirty="0" smtClean="0"/>
                        <a:t>  in blood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mcg/</a:t>
                      </a:r>
                      <a:r>
                        <a:rPr lang="en-US" sz="1600" dirty="0" err="1" smtClean="0"/>
                        <a:t>dL</a:t>
                      </a:r>
                      <a:r>
                        <a:rPr lang="en-US" sz="1600" dirty="0" smtClean="0"/>
                        <a:t>     in blood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72125" y="4877374"/>
            <a:ext cx="32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y/o only needs 5 – 10 tablets to be toxic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059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484" y="22820"/>
            <a:ext cx="84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Acetaminophen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38675"/>
              </p:ext>
            </p:extLst>
          </p:nvPr>
        </p:nvGraphicFramePr>
        <p:xfrm>
          <a:off x="317484" y="459157"/>
          <a:ext cx="7881068" cy="1127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267"/>
                <a:gridCol w="1613893"/>
                <a:gridCol w="2326641"/>
                <a:gridCol w="197026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Drug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Dose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Directions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Max Dose/day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66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Tylenol Regular Strength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325 mg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 tablets every 4-6 hours </a:t>
                      </a:r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 grams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Tylenol Extra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500 mg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tablet every 6 hours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 grams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173" y="3214074"/>
            <a:ext cx="846000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Acetaminophen Toxicity</a:t>
            </a:r>
          </a:p>
          <a:p>
            <a:r>
              <a:rPr lang="en-US" sz="1400" dirty="0" smtClean="0"/>
              <a:t>Overdose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/>
              <a:t>Liver toxicity </a:t>
            </a:r>
            <a:r>
              <a:rPr lang="en-US" sz="1400" dirty="0" smtClean="0">
                <a:sym typeface="Wingdings"/>
              </a:rPr>
              <a:t> most common cause of Liver transplants</a:t>
            </a:r>
          </a:p>
          <a:p>
            <a:r>
              <a:rPr lang="en-US" sz="1400" dirty="0" smtClean="0">
                <a:sym typeface="Wingdings"/>
              </a:rPr>
              <a:t>Alcohol induces CYP2E1 (used to metabolize APAP)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u="sng" dirty="0" smtClean="0"/>
              <a:t>Metabolism of APAP</a:t>
            </a:r>
          </a:p>
          <a:p>
            <a:r>
              <a:rPr lang="en-US" sz="1400" dirty="0" smtClean="0"/>
              <a:t>90% of drug gets </a:t>
            </a:r>
            <a:r>
              <a:rPr lang="en-US" sz="1400" dirty="0" err="1" smtClean="0"/>
              <a:t>glucoronated</a:t>
            </a:r>
            <a:r>
              <a:rPr lang="en-US" sz="1400" dirty="0" smtClean="0"/>
              <a:t> or </a:t>
            </a:r>
            <a:r>
              <a:rPr lang="en-US" sz="1400" dirty="0" err="1" smtClean="0"/>
              <a:t>sulfonated</a:t>
            </a:r>
            <a:endParaRPr lang="en-US" sz="1400" dirty="0" smtClean="0"/>
          </a:p>
          <a:p>
            <a:r>
              <a:rPr lang="en-US" sz="1400" dirty="0" smtClean="0"/>
              <a:t>10% gets metabolized by </a:t>
            </a:r>
            <a:r>
              <a:rPr lang="en-US" sz="1400" dirty="0" smtClean="0">
                <a:solidFill>
                  <a:srgbClr val="FF0000"/>
                </a:solidFill>
              </a:rPr>
              <a:t>CYP2E1</a:t>
            </a:r>
            <a:r>
              <a:rPr lang="en-US" sz="1400" dirty="0" smtClean="0"/>
              <a:t> to form </a:t>
            </a:r>
            <a:r>
              <a:rPr lang="en-US" sz="1400" dirty="0" smtClean="0">
                <a:solidFill>
                  <a:srgbClr val="FF0000"/>
                </a:solidFill>
              </a:rPr>
              <a:t>NAPQI</a:t>
            </a:r>
          </a:p>
          <a:p>
            <a:r>
              <a:rPr lang="en-US" sz="1400" dirty="0" smtClean="0"/>
              <a:t>NAPQI  N-acetyl </a:t>
            </a:r>
            <a:r>
              <a:rPr lang="en-US" sz="1400" dirty="0"/>
              <a:t>para </a:t>
            </a:r>
            <a:r>
              <a:rPr lang="en-US" sz="1400" dirty="0" err="1"/>
              <a:t>benzoquinoneimine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1. binds to hepatocyte </a:t>
            </a:r>
            <a:r>
              <a:rPr lang="en-US" sz="1400" dirty="0" smtClean="0">
                <a:sym typeface="Wingdings"/>
              </a:rPr>
              <a:t> hepatic toxicity</a:t>
            </a:r>
          </a:p>
          <a:p>
            <a:r>
              <a:rPr lang="en-US" sz="1400" dirty="0">
                <a:solidFill>
                  <a:srgbClr val="FF0000"/>
                </a:solidFill>
                <a:sym typeface="Wingdings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sym typeface="Wingdings"/>
              </a:rPr>
              <a:t>2. gets conjugated by Glutathione-S-Transferase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Glutathione-S-transferase metabolizes NAPQI to non-toxic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Glutathione is made from Cysteine</a:t>
            </a:r>
            <a:endParaRPr lang="en-US" sz="1400" dirty="0"/>
          </a:p>
          <a:p>
            <a:endParaRPr lang="en-US" sz="1400" dirty="0"/>
          </a:p>
          <a:p>
            <a:r>
              <a:rPr lang="en-US" sz="1400" u="sng" dirty="0" smtClean="0"/>
              <a:t>Antidote: </a:t>
            </a:r>
          </a:p>
          <a:p>
            <a:r>
              <a:rPr lang="en-US" sz="1400" dirty="0" smtClean="0"/>
              <a:t>N-Acetylcysteine (Mucomyst)</a:t>
            </a:r>
          </a:p>
          <a:p>
            <a:r>
              <a:rPr lang="en-US" sz="1400" dirty="0" smtClean="0"/>
              <a:t>Reduces NAPQI to a non-toxic cysteine conjugate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41" y="3432268"/>
            <a:ext cx="3089559" cy="3089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246" y="5533268"/>
            <a:ext cx="1250502" cy="797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0856" y="6293289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N-Acetylcysteine</a:t>
            </a:r>
          </a:p>
          <a:p>
            <a:pPr algn="ctr"/>
            <a:r>
              <a:rPr lang="en-US" sz="1400" dirty="0" smtClean="0"/>
              <a:t>Antidote for APAP toxicity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55068" y="5919636"/>
            <a:ext cx="366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5906" y="4481519"/>
            <a:ext cx="613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CYP2E1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90285"/>
              </p:ext>
            </p:extLst>
          </p:nvPr>
        </p:nvGraphicFramePr>
        <p:xfrm>
          <a:off x="317484" y="1994875"/>
          <a:ext cx="6993183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280"/>
                <a:gridCol w="2140416"/>
                <a:gridCol w="3120487"/>
              </a:tblGrid>
              <a:tr h="169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to</a:t>
                      </a:r>
                      <a:r>
                        <a:rPr lang="en-US" sz="1400" baseline="0" dirty="0" smtClean="0"/>
                        <a:t> APAP toxicity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Manifestation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S/S</a:t>
                      </a:r>
                      <a:endParaRPr lang="en-US" sz="1400" dirty="0"/>
                    </a:p>
                  </a:txBody>
                  <a:tcPr/>
                </a:tc>
              </a:tr>
              <a:tr h="169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NV</a:t>
                      </a:r>
                      <a:r>
                        <a:rPr lang="en-US" sz="1400" baseline="0" dirty="0" smtClean="0"/>
                        <a:t> malaise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69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Hepatic necrosis (pain)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pain</a:t>
                      </a:r>
                      <a:endParaRPr lang="en-US" sz="1400" dirty="0"/>
                    </a:p>
                  </a:txBody>
                  <a:tcPr/>
                </a:tc>
              </a:tr>
              <a:tr h="1699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 3 –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Continued hepatic necrosis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Jaundice, coagulopathy,</a:t>
                      </a:r>
                      <a:r>
                        <a:rPr lang="en-US" sz="1400" baseline="0" dirty="0" smtClean="0"/>
                        <a:t> encephalopathy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8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2706</Words>
  <Application>Microsoft Macintosh PowerPoint</Application>
  <PresentationFormat>On-screen Show (4:3)</PresentationFormat>
  <Paragraphs>789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338</cp:revision>
  <dcterms:created xsi:type="dcterms:W3CDTF">2012-09-17T22:56:15Z</dcterms:created>
  <dcterms:modified xsi:type="dcterms:W3CDTF">2014-03-18T11:56:36Z</dcterms:modified>
</cp:coreProperties>
</file>