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3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7" r:id="rId16"/>
    <p:sldId id="279" r:id="rId17"/>
    <p:sldId id="282" r:id="rId18"/>
    <p:sldId id="280" r:id="rId19"/>
    <p:sldId id="278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1" r:id="rId29"/>
    <p:sldId id="283" r:id="rId30"/>
    <p:sldId id="284" r:id="rId31"/>
    <p:sldId id="286" r:id="rId32"/>
    <p:sldId id="294" r:id="rId33"/>
    <p:sldId id="285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em.org/wiki/Beta-Blocker_Toxicit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381000"/>
            <a:ext cx="472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Acute Toxicity to Drugs </a:t>
            </a:r>
            <a:r>
              <a:rPr lang="en-US" sz="1600" b="1" dirty="0" smtClean="0"/>
              <a:t>&amp; Drug </a:t>
            </a:r>
            <a:r>
              <a:rPr lang="en-US" sz="1600" b="1" dirty="0"/>
              <a:t>Induced Liver Toxicity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143000"/>
            <a:ext cx="502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Supportive </a:t>
            </a:r>
            <a:r>
              <a:rPr lang="en-US" sz="1400" dirty="0"/>
              <a:t>care in “</a:t>
            </a:r>
            <a:r>
              <a:rPr lang="en-US" sz="1400" b="1" dirty="0">
                <a:solidFill>
                  <a:srgbClr val="FF0000"/>
                </a:solidFill>
              </a:rPr>
              <a:t>ABC</a:t>
            </a:r>
            <a:r>
              <a:rPr lang="en-US" sz="1400" dirty="0"/>
              <a:t>s</a:t>
            </a:r>
            <a:r>
              <a:rPr lang="en-US" sz="1400" dirty="0" smtClean="0"/>
              <a:t>” – Airway, Breathing, Circulation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Gather </a:t>
            </a:r>
            <a:r>
              <a:rPr lang="en-US" sz="1400" b="1" dirty="0">
                <a:solidFill>
                  <a:srgbClr val="FF0000"/>
                </a:solidFill>
              </a:rPr>
              <a:t>history</a:t>
            </a:r>
            <a:r>
              <a:rPr lang="en-US" sz="1400" dirty="0"/>
              <a:t> of exposure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Evaluate clinical presentation: The </a:t>
            </a:r>
            <a:r>
              <a:rPr lang="en-US" sz="1400" b="1" dirty="0" err="1">
                <a:solidFill>
                  <a:srgbClr val="FF0000"/>
                </a:solidFill>
              </a:rPr>
              <a:t>Toxidrome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Interpret </a:t>
            </a:r>
            <a:r>
              <a:rPr lang="en-US" sz="1400" b="1" dirty="0">
                <a:solidFill>
                  <a:srgbClr val="FF0000"/>
                </a:solidFill>
              </a:rPr>
              <a:t>laboratory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Proceed with appropriate care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2452" y="2740223"/>
            <a:ext cx="3294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Immediate First Aid and </a:t>
            </a:r>
            <a:r>
              <a:rPr lang="en-US" sz="1400" b="1" dirty="0">
                <a:solidFill>
                  <a:srgbClr val="FF0000"/>
                </a:solidFill>
              </a:rPr>
              <a:t>Decontamination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112294"/>
            <a:ext cx="609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Poison by respiratory/inhaled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Poison of the skin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Poison of the eye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Poison swallowed  </a:t>
            </a:r>
            <a:r>
              <a:rPr lang="en-US" sz="1200" dirty="0" smtClean="0"/>
              <a:t>…  </a:t>
            </a:r>
            <a:r>
              <a:rPr lang="en-US" sz="1200" dirty="0" smtClean="0">
                <a:solidFill>
                  <a:srgbClr val="FF0000"/>
                </a:solidFill>
              </a:rPr>
              <a:t>2-4 </a:t>
            </a:r>
            <a:r>
              <a:rPr lang="en-US" sz="1200" dirty="0" err="1" smtClean="0">
                <a:solidFill>
                  <a:srgbClr val="FF0000"/>
                </a:solidFill>
              </a:rPr>
              <a:t>oz</a:t>
            </a:r>
            <a:r>
              <a:rPr lang="en-US" sz="1200" dirty="0" smtClean="0">
                <a:solidFill>
                  <a:srgbClr val="FF0000"/>
                </a:solidFill>
              </a:rPr>
              <a:t> water immediately </a:t>
            </a:r>
            <a:r>
              <a:rPr lang="en-US" sz="1200" dirty="0" smtClean="0"/>
              <a:t>unless unable to swallow/convulsion/unconscious – </a:t>
            </a:r>
            <a:r>
              <a:rPr lang="en-US" sz="1200" b="1" dirty="0" smtClean="0">
                <a:solidFill>
                  <a:srgbClr val="FF0000"/>
                </a:solidFill>
              </a:rPr>
              <a:t>IPECAC </a:t>
            </a:r>
            <a:r>
              <a:rPr lang="en-US" sz="1200" dirty="0" smtClean="0"/>
              <a:t>only under advice of Poison Control Center, ED, or physician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95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810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Acetaminophen Toxicity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811649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Toxic Dose: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Child:  </a:t>
            </a:r>
            <a:r>
              <a:rPr lang="en-US" sz="1400" b="1" dirty="0" smtClean="0">
                <a:solidFill>
                  <a:srgbClr val="FF0000"/>
                </a:solidFill>
              </a:rPr>
              <a:t>140 mg/kg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Adult:  </a:t>
            </a:r>
            <a:r>
              <a:rPr lang="en-US" sz="1400" b="1" dirty="0">
                <a:solidFill>
                  <a:srgbClr val="FF0000"/>
                </a:solidFill>
              </a:rPr>
              <a:t>4 g/d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Hepatotoxicity:  3-4 g/d in 1 </a:t>
            </a:r>
            <a:r>
              <a:rPr lang="en-US" sz="1200" dirty="0" err="1" smtClean="0"/>
              <a:t>yr</a:t>
            </a:r>
            <a:r>
              <a:rPr lang="en-US" sz="1200" dirty="0" smtClean="0"/>
              <a:t>    or   5-8 g/d in 2 </a:t>
            </a:r>
            <a:r>
              <a:rPr lang="en-US" sz="1200" dirty="0" err="1" smtClean="0"/>
              <a:t>mos</a:t>
            </a:r>
            <a:endParaRPr lang="en-US" sz="1200" dirty="0" smtClean="0"/>
          </a:p>
          <a:p>
            <a:pPr marL="285750" lvl="1" indent="-285750">
              <a:buFontTx/>
              <a:buChar char="-"/>
            </a:pPr>
            <a:r>
              <a:rPr lang="en-US" sz="1400" dirty="0"/>
              <a:t>Alcohol-Acetaminophen syndrome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2624554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4600" y="22903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24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2286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48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2286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96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7695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Manifestations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35389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Change in lab values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308473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Anorexia, N/V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2853154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Right upper quadrant pain</a:t>
            </a:r>
          </a:p>
          <a:p>
            <a:r>
              <a:rPr lang="en-US" sz="1400" dirty="0" smtClean="0"/>
              <a:t>Acute renal failure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14700" y="3538954"/>
            <a:ext cx="27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↑ </a:t>
            </a:r>
            <a:r>
              <a:rPr lang="en-US" sz="1400" dirty="0"/>
              <a:t>international normalized </a:t>
            </a:r>
            <a:r>
              <a:rPr lang="en-US" sz="1400" dirty="0" smtClean="0"/>
              <a:t>ratio</a:t>
            </a:r>
          </a:p>
          <a:p>
            <a:r>
              <a:rPr lang="en-US" sz="1400" dirty="0" smtClean="0"/>
              <a:t>↑ liver function test (TBIL, ALT, AST)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285315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Jaundice, coagulopathy</a:t>
            </a:r>
          </a:p>
          <a:p>
            <a:r>
              <a:rPr lang="en-US" sz="1400" dirty="0" smtClean="0"/>
              <a:t>Hepatic encephalopathy</a:t>
            </a:r>
            <a:endParaRPr lang="en-US" sz="14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0" y="5600700"/>
            <a:ext cx="3352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Antidote--N-</a:t>
            </a:r>
            <a:r>
              <a:rPr lang="en-US" sz="1600" b="1" dirty="0" err="1" smtClean="0"/>
              <a:t>acetylcysteine</a:t>
            </a:r>
            <a:r>
              <a:rPr lang="en-US" sz="1600" b="1" dirty="0" smtClean="0"/>
              <a:t>   (NAC)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6351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963008" y="3124200"/>
            <a:ext cx="3352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Antidote--N-</a:t>
            </a:r>
            <a:r>
              <a:rPr lang="en-US" sz="1600" b="1" dirty="0" err="1" smtClean="0"/>
              <a:t>acetylcysteine</a:t>
            </a:r>
            <a:r>
              <a:rPr lang="en-US" sz="1600" b="1" dirty="0" smtClean="0"/>
              <a:t>   (NAC)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00200" y="3734931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Mechanism: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Substituting for glutathione as </a:t>
            </a:r>
            <a:r>
              <a:rPr lang="en-US" sz="1400" dirty="0" err="1" smtClean="0"/>
              <a:t>sulhydryl</a:t>
            </a:r>
            <a:r>
              <a:rPr lang="en-US" sz="1400" dirty="0" smtClean="0"/>
              <a:t> donor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600" b="1" dirty="0"/>
              <a:t>Dose: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140 mg/kg PO </a:t>
            </a:r>
            <a:r>
              <a:rPr lang="en-US" sz="1400" dirty="0"/>
              <a:t>diluted in juice or soda …  then …  </a:t>
            </a:r>
            <a:r>
              <a:rPr lang="en-US" sz="1400" b="1" dirty="0">
                <a:solidFill>
                  <a:srgbClr val="FF0000"/>
                </a:solidFill>
              </a:rPr>
              <a:t>70 mg/kg q 4 </a:t>
            </a:r>
            <a:r>
              <a:rPr lang="en-US" sz="1400" b="1" dirty="0" err="1">
                <a:solidFill>
                  <a:srgbClr val="FF0000"/>
                </a:solidFill>
              </a:rPr>
              <a:t>hrs</a:t>
            </a:r>
            <a:r>
              <a:rPr lang="en-US" sz="1400" b="1" dirty="0">
                <a:solidFill>
                  <a:srgbClr val="FF0000"/>
                </a:solidFill>
              </a:rPr>
              <a:t> x 17 doses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600" b="1" dirty="0"/>
              <a:t>FDA Approved:  ACETADOTE brand IV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Loading dose:   </a:t>
            </a:r>
            <a:r>
              <a:rPr lang="en-US" sz="1400" b="1" dirty="0">
                <a:solidFill>
                  <a:srgbClr val="FF0000"/>
                </a:solidFill>
              </a:rPr>
              <a:t>150 mg/kg over 15 min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Maintenance dose:  </a:t>
            </a:r>
            <a:r>
              <a:rPr lang="en-US" sz="1400" b="1" dirty="0">
                <a:solidFill>
                  <a:srgbClr val="FF0000"/>
                </a:solidFill>
              </a:rPr>
              <a:t>50 mg/kg q 4 </a:t>
            </a:r>
            <a:r>
              <a:rPr lang="en-US" sz="1400" b="1" dirty="0" err="1">
                <a:solidFill>
                  <a:srgbClr val="FF0000"/>
                </a:solidFill>
              </a:rPr>
              <a:t>hrs</a:t>
            </a:r>
            <a:r>
              <a:rPr lang="en-US" sz="1400" b="1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…  then  …  </a:t>
            </a:r>
            <a:r>
              <a:rPr lang="en-US" sz="1400" b="1" dirty="0">
                <a:solidFill>
                  <a:srgbClr val="FF0000"/>
                </a:solidFill>
              </a:rPr>
              <a:t>100 mg/kg over 16 </a:t>
            </a:r>
            <a:r>
              <a:rPr lang="en-US" sz="1400" b="1" dirty="0" err="1">
                <a:solidFill>
                  <a:srgbClr val="FF0000"/>
                </a:solidFill>
              </a:rPr>
              <a:t>hrs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657600" y="304800"/>
            <a:ext cx="1447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General </a:t>
            </a:r>
            <a:r>
              <a:rPr lang="en-US" sz="1600" b="1" dirty="0" err="1" smtClean="0"/>
              <a:t>Tx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28800" y="1113472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Elimination</a:t>
            </a:r>
            <a:r>
              <a:rPr lang="en-US" dirty="0" smtClean="0"/>
              <a:t> by: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Gastric lavage if &lt; 1 </a:t>
            </a:r>
            <a:r>
              <a:rPr lang="en-US" dirty="0" err="1" smtClean="0"/>
              <a:t>hr</a:t>
            </a:r>
            <a:r>
              <a:rPr lang="en-US" dirty="0" smtClean="0"/>
              <a:t> after ingestion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Activated charcoal if &lt; 4 </a:t>
            </a:r>
            <a:r>
              <a:rPr lang="en-US" dirty="0" err="1" smtClean="0"/>
              <a:t>hrs</a:t>
            </a:r>
            <a:r>
              <a:rPr lang="en-US" dirty="0" smtClean="0"/>
              <a:t> after ingestion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Antidote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NAC based on </a:t>
            </a:r>
            <a:r>
              <a:rPr lang="en-US" dirty="0" err="1" smtClean="0"/>
              <a:t>Rumack</a:t>
            </a:r>
            <a:r>
              <a:rPr lang="en-US" dirty="0" smtClean="0"/>
              <a:t>-Matthew </a:t>
            </a:r>
            <a:r>
              <a:rPr lang="en-US" dirty="0" err="1" smtClean="0"/>
              <a:t>nomogram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338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1336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Phases and Manifestations in Salicylate Poisoning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21101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Phase 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Respiratory ALKALOSIS</a:t>
            </a:r>
          </a:p>
          <a:p>
            <a:r>
              <a:rPr lang="en-US" sz="1400" dirty="0"/>
              <a:t>because of its direct stimulatory effects on respiratory centers in the medulla.</a:t>
            </a:r>
            <a:endParaRPr lang="en-US" sz="1400" dirty="0" smtClean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Phase II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Anion gap Metabolic </a:t>
            </a:r>
            <a:r>
              <a:rPr lang="en-US" dirty="0" smtClean="0">
                <a:solidFill>
                  <a:srgbClr val="FF0000"/>
                </a:solidFill>
              </a:rPr>
              <a:t>ACIDOSIS  	HCO3 &lt; 15 mEq/L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400" dirty="0"/>
              <a:t>This occurs because salicylate interrupts aerobic respiration by uncoupling oxidative phosphorylation and interfering with the </a:t>
            </a:r>
            <a:r>
              <a:rPr lang="en-US" sz="1400" dirty="0" err="1"/>
              <a:t>krebs</a:t>
            </a:r>
            <a:r>
              <a:rPr lang="en-US" sz="1400" dirty="0"/>
              <a:t> cycle. This results in the anaerobic production of lactate.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Others: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Hypoglycemia, Fever, Dehydration, Electrolyte imbalance </a:t>
            </a:r>
            <a:r>
              <a:rPr lang="en-US" dirty="0" smtClean="0"/>
              <a:t>(hypo-Na &amp; K)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6858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Aspirin:   ASA</a:t>
            </a:r>
          </a:p>
          <a:p>
            <a:r>
              <a:rPr lang="en-US" sz="1400" dirty="0" err="1" smtClean="0"/>
              <a:t>Trilisate</a:t>
            </a:r>
            <a:r>
              <a:rPr lang="en-US" sz="1400" dirty="0" smtClean="0"/>
              <a:t>:  Choline Mg </a:t>
            </a:r>
            <a:r>
              <a:rPr lang="en-US" sz="1400" dirty="0" err="1" smtClean="0"/>
              <a:t>trisalicylate</a:t>
            </a:r>
            <a:endParaRPr lang="en-US" sz="1400" dirty="0" smtClean="0"/>
          </a:p>
          <a:p>
            <a:r>
              <a:rPr lang="en-US" sz="1400" dirty="0" err="1" smtClean="0"/>
              <a:t>Arthopan</a:t>
            </a:r>
            <a:r>
              <a:rPr lang="en-US" sz="1400" dirty="0" smtClean="0"/>
              <a:t>:  Choline salicylate</a:t>
            </a:r>
          </a:p>
          <a:p>
            <a:r>
              <a:rPr lang="en-US" sz="1400" dirty="0" smtClean="0"/>
              <a:t>Doan’s:   Mg salicylate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20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862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7526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 sensitivity of respiratory centers to ∆ in O2 &amp; CO2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74477" y="3225225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 rate &amp; depth of respiration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035496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Respiratory ALKOLOSIS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2219" y="4063425"/>
            <a:ext cx="155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 bicarbonate renal excretion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2788" y="4977825"/>
            <a:ext cx="116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Metabolic ACIDOSIS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69273" y="1219200"/>
            <a:ext cx="297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Mechanism of Salicylate Toxicity</a:t>
            </a:r>
            <a:endParaRPr lang="en-US" sz="1600" b="1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4686300" y="2583597"/>
            <a:ext cx="0" cy="522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3269273" y="3810000"/>
            <a:ext cx="1538654" cy="2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807927" y="3810000"/>
            <a:ext cx="1821473" cy="2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69273" y="4648200"/>
            <a:ext cx="921727" cy="32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41377" y="4648200"/>
            <a:ext cx="888023" cy="32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55023" y="1641157"/>
            <a:ext cx="2312377" cy="10258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862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36936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Uncoupling of oxidative phosphorylation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34683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↓ aerobic respiration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0046" y="1371600"/>
            <a:ext cx="1315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↑Pyruvate/ lactate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766" y="3194868"/>
            <a:ext cx="1315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↑rate of metabolism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97768" y="3317978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Hyperthermia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054025"/>
            <a:ext cx="199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↑demand for peripheral glucose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84176" y="1369367"/>
            <a:ext cx="1315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↑anaerobic respiration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5034409"/>
            <a:ext cx="167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↑metabolism of fat/protein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4953000"/>
            <a:ext cx="18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↑Ketone bodies (Ketoacidosis) &amp;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CNS deterioration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0800" y="166398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29046" y="166175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36123" y="166398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62200" y="2200364"/>
            <a:ext cx="1002323" cy="99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46784" y="348725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76400" y="2438400"/>
            <a:ext cx="457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92769" y="532643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96000" y="534641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3400" y="1209586"/>
            <a:ext cx="1828800" cy="12288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831622" y="2057400"/>
            <a:ext cx="2007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Metabolic Acidosis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338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pic>
        <p:nvPicPr>
          <p:cNvPr id="15" name="Picture 14" descr="http://users.fmrib.ox.ac.uk/~stuart/thesis/chapter_3/image3_16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248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43200" y="808759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Utilization Pathway of Glucose Blocked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Uncoupling by Salicylates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286000" y="2167354"/>
            <a:ext cx="152400" cy="37762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6550" y="1283588"/>
            <a:ext cx="2019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Excess of Ketone Bodies: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Acetoacetate</a:t>
            </a:r>
          </a:p>
          <a:p>
            <a:pPr marL="285750" indent="-285750">
              <a:buFontTx/>
              <a:buChar char="-"/>
            </a:pPr>
            <a:r>
              <a:rPr lang="el-GR" sz="1200" dirty="0" smtClean="0"/>
              <a:t>Β</a:t>
            </a:r>
            <a:r>
              <a:rPr lang="en-US" sz="1200" dirty="0" smtClean="0"/>
              <a:t>-</a:t>
            </a:r>
            <a:r>
              <a:rPr lang="en-US" sz="1200" dirty="0" err="1" smtClean="0"/>
              <a:t>Hydroxybutyrate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9800" y="1960696"/>
            <a:ext cx="666750" cy="5539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9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unm.edu/~lkravitz/Extras2/TCA6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1"/>
            <a:ext cx="6477000" cy="51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048000" y="512265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67000" y="5638800"/>
            <a:ext cx="457200" cy="8641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800600" y="914400"/>
            <a:ext cx="1600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1143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Excess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9400" y="1091241"/>
            <a:ext cx="914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39638" y="2667000"/>
            <a:ext cx="457200" cy="8641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0" y="6477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Oxidative phosphorylation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55270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 electron transport &amp; oxidative phosphorylation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61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8/89/Mitochondrial_electron_transport_chain%E2%80%94Etc4.svg/400px-Mitochondrial_electron_transport_chain%E2%80%94Etc4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5410200" cy="48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0" y="154343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Diffusion of H+ back inside of mitochondria </a:t>
            </a:r>
            <a:r>
              <a:rPr lang="en-US" sz="1400" dirty="0" smtClean="0">
                <a:solidFill>
                  <a:srgbClr val="FF0000"/>
                </a:solidFill>
              </a:rPr>
              <a:t>generate ATP by OXIDATIVE PHOSPHORYLATION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2020486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4134233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Uncoupling by Salicylates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20" idx="0"/>
          </p:cNvCxnSpPr>
          <p:nvPr/>
        </p:nvCxnSpPr>
        <p:spPr>
          <a:xfrm flipV="1">
            <a:off x="1828800" y="2686433"/>
            <a:ext cx="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3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faculty.southwest.tn.edu/rburkett/AP_I_1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9342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62200" y="60198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Blocked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V="1">
            <a:off x="2895600" y="4876800"/>
            <a:ext cx="12192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9906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↑Anaerobic</a:t>
            </a:r>
          </a:p>
          <a:p>
            <a:r>
              <a:rPr lang="en-US" sz="1400" dirty="0" smtClean="0"/>
              <a:t>↑ Pyruvic / lactic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1575375"/>
            <a:ext cx="457200" cy="253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5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7338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1800" y="609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Utilization Pathway of Fatty Acid</a:t>
            </a:r>
            <a:endParaRPr lang="en-US" sz="1600" b="1" dirty="0"/>
          </a:p>
        </p:txBody>
      </p:sp>
      <p:pic>
        <p:nvPicPr>
          <p:cNvPr id="10" name="Picture 9" descr="http://classconnection.s3.amazonaws.com/309/flashcards/1214309/jpg/picture5133009800570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5913"/>
            <a:ext cx="6400800" cy="517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638800" y="1153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Converted to Ketone Bodies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3000" y="1600200"/>
            <a:ext cx="7620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381000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Ipecac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9906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NOT recommended </a:t>
            </a:r>
            <a:r>
              <a:rPr lang="en-US" sz="1400" b="1" dirty="0" smtClean="0"/>
              <a:t>for routine home decontamination</a:t>
            </a:r>
          </a:p>
          <a:p>
            <a:r>
              <a:rPr lang="en-US" dirty="0"/>
              <a:t>	</a:t>
            </a:r>
            <a:r>
              <a:rPr lang="en-US" sz="1200" dirty="0" smtClean="0"/>
              <a:t>- Generally used within </a:t>
            </a:r>
            <a:r>
              <a:rPr lang="en-US" sz="1200" dirty="0" smtClean="0">
                <a:solidFill>
                  <a:srgbClr val="FF0000"/>
                </a:solidFill>
              </a:rPr>
              <a:t>1 </a:t>
            </a:r>
            <a:r>
              <a:rPr lang="en-US" sz="1200" dirty="0" err="1" smtClean="0">
                <a:solidFill>
                  <a:srgbClr val="FF0000"/>
                </a:solidFill>
              </a:rPr>
              <a:t>hr</a:t>
            </a:r>
            <a:r>
              <a:rPr lang="en-US" sz="1200" dirty="0" smtClean="0">
                <a:solidFill>
                  <a:srgbClr val="FF0000"/>
                </a:solidFill>
              </a:rPr>
              <a:t> of ingestion</a:t>
            </a:r>
          </a:p>
          <a:p>
            <a:r>
              <a:rPr lang="en-US" sz="1200" dirty="0" smtClean="0"/>
              <a:t>	- Induces emesis within 15-30 min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- 1-6 episodes lasting up to 1 </a:t>
            </a:r>
            <a:r>
              <a:rPr lang="en-US" sz="1200" dirty="0" err="1" smtClean="0"/>
              <a:t>hr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- Direct stimulation of CNS chemoreceptor trigger zone or direct irritation of GI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Dosing:  prepare dose with 6-8 </a:t>
            </a:r>
            <a:r>
              <a:rPr lang="en-US" sz="1200" dirty="0" err="1" smtClean="0"/>
              <a:t>oz</a:t>
            </a:r>
            <a:r>
              <a:rPr lang="en-US" sz="1200" dirty="0" smtClean="0"/>
              <a:t> water, juice or soda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" y="2971800"/>
            <a:ext cx="76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633246"/>
            <a:ext cx="838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</a:t>
            </a:r>
            <a:r>
              <a:rPr lang="en-US" sz="1600" dirty="0" err="1" smtClean="0"/>
              <a:t>yrs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2633246"/>
            <a:ext cx="838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</a:t>
            </a:r>
            <a:r>
              <a:rPr lang="en-US" sz="1600" dirty="0" err="1" smtClean="0"/>
              <a:t>yr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633246"/>
            <a:ext cx="838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 </a:t>
            </a:r>
            <a:r>
              <a:rPr lang="en-US" sz="1600" dirty="0" err="1" smtClean="0"/>
              <a:t>mos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29717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15-30 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2971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 ml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2971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5-10 ml</a:t>
            </a:r>
            <a:endParaRPr lang="en-US" sz="14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286000" y="3810000"/>
            <a:ext cx="4800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500" b="1" dirty="0" smtClean="0">
                <a:solidFill>
                  <a:srgbClr val="FF0000"/>
                </a:solidFill>
              </a:rPr>
              <a:t>Contraindications: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Children &lt; 6 months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Patients without a gag-reflex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Ingestion of caustics, corrosives, bleach, ammonia, or sharp objects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Patients who are</a:t>
            </a:r>
          </a:p>
          <a:p>
            <a:pPr lvl="1" indent="285750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Lethargic</a:t>
            </a:r>
          </a:p>
          <a:p>
            <a:pPr lvl="1" indent="285750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Comatose</a:t>
            </a:r>
          </a:p>
          <a:p>
            <a:pPr lvl="1" indent="285750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Convulsing</a:t>
            </a:r>
          </a:p>
          <a:p>
            <a:pPr lvl="1" indent="285750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Or expected to become unresponsive within 30 minutes</a:t>
            </a:r>
          </a:p>
        </p:txBody>
      </p:sp>
    </p:spTree>
    <p:extLst>
      <p:ext uri="{BB962C8B-B14F-4D97-AF65-F5344CB8AC3E}">
        <p14:creationId xmlns:p14="http://schemas.microsoft.com/office/powerpoint/2010/main" val="163792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862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4100" y="1905000"/>
            <a:ext cx="46863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Volume depletion</a:t>
            </a:r>
          </a:p>
          <a:p>
            <a:pPr lvl="1"/>
            <a:r>
              <a:rPr lang="en-US" sz="1400" dirty="0"/>
              <a:t>insensible water loss, vomiting, osmotic diuresis</a:t>
            </a:r>
          </a:p>
          <a:p>
            <a:pPr lvl="1"/>
            <a:r>
              <a:rPr lang="en-US" sz="1400" dirty="0"/>
              <a:t>electrolyte disturbances</a:t>
            </a:r>
          </a:p>
          <a:p>
            <a:pPr lvl="1"/>
            <a:r>
              <a:rPr lang="en-US" sz="1400" dirty="0"/>
              <a:t>decrease renal </a:t>
            </a:r>
            <a:r>
              <a:rPr lang="en-US" sz="1400" dirty="0" smtClean="0"/>
              <a:t>function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2000" dirty="0"/>
          </a:p>
          <a:p>
            <a:r>
              <a:rPr lang="en-US" sz="1600" b="1" i="1" dirty="0"/>
              <a:t>Inhibit hepatic synthesis of </a:t>
            </a:r>
            <a:r>
              <a:rPr lang="en-US" sz="1600" b="1" i="1" dirty="0">
                <a:solidFill>
                  <a:srgbClr val="FF0000"/>
                </a:solidFill>
              </a:rPr>
              <a:t>clotting factors</a:t>
            </a:r>
            <a:r>
              <a:rPr lang="en-US" sz="1600" b="1" i="1" dirty="0"/>
              <a:t>, as well as ASA blocking platelet aggregation</a:t>
            </a:r>
          </a:p>
        </p:txBody>
      </p:sp>
    </p:spTree>
    <p:extLst>
      <p:ext uri="{BB962C8B-B14F-4D97-AF65-F5344CB8AC3E}">
        <p14:creationId xmlns:p14="http://schemas.microsoft.com/office/powerpoint/2010/main" val="291785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862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83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Assessment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" y="2514600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215994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500 mg/kg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683653" y="2136503"/>
            <a:ext cx="119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300 </a:t>
            </a:r>
            <a:r>
              <a:rPr lang="en-US" dirty="0"/>
              <a:t>mg/kg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1453" y="2145268"/>
            <a:ext cx="119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 mg/kg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43200"/>
            <a:ext cx="86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 to none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2743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 to moderate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6947" y="2744579"/>
            <a:ext cx="86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36747" y="2743200"/>
            <a:ext cx="116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Potentially Lethal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505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Asymptomatic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Hyperpnoea</a:t>
            </a:r>
          </a:p>
          <a:p>
            <a:pPr algn="ctr"/>
            <a:r>
              <a:rPr lang="en-US" sz="1600" dirty="0" smtClean="0"/>
              <a:t>Agitation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0" y="35300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Convulsion</a:t>
            </a:r>
          </a:p>
          <a:p>
            <a:pPr algn="ctr"/>
            <a:r>
              <a:rPr lang="en-US" sz="1600" dirty="0" smtClean="0"/>
              <a:t>Coma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51240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Convulsion</a:t>
            </a:r>
          </a:p>
          <a:p>
            <a:pPr algn="ctr"/>
            <a:r>
              <a:rPr lang="en-US" sz="1600" dirty="0" smtClean="0"/>
              <a:t>Coma</a:t>
            </a:r>
          </a:p>
          <a:p>
            <a:pPr algn="ctr"/>
            <a:r>
              <a:rPr lang="en-US" sz="1600" dirty="0" smtClean="0"/>
              <a:t>CV collapse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13" idx="2"/>
          </p:cNvCxnSpPr>
          <p:nvPr/>
        </p:nvCxnSpPr>
        <p:spPr>
          <a:xfrm flipH="1">
            <a:off x="1918026" y="2514600"/>
            <a:ext cx="1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67199" y="2514600"/>
            <a:ext cx="1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400799" y="2514600"/>
            <a:ext cx="1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18027" y="5181600"/>
            <a:ext cx="5473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Chronic intoxication:  &gt; 100 mg/kg/d   for  &gt; 2-3 days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Serial serum levels of salicylate should be obtained due to delayed or prolonged absorption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484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886200" y="228600"/>
            <a:ext cx="1409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Salicylates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83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1418272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Elimination</a:t>
            </a:r>
            <a:r>
              <a:rPr lang="en-US" dirty="0" smtClean="0"/>
              <a:t> by: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Activated charcoal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Hemodialysis for severe poisoning</a:t>
            </a:r>
          </a:p>
          <a:p>
            <a:pPr marL="280988" indent="-280988">
              <a:tabLst>
                <a:tab pos="280988" algn="l"/>
              </a:tabLst>
            </a:pPr>
            <a:r>
              <a:rPr lang="en-US" b="1" dirty="0" smtClean="0"/>
              <a:t>-	</a:t>
            </a:r>
            <a:r>
              <a:rPr lang="en-US" dirty="0" smtClean="0"/>
              <a:t>Alkalization </a:t>
            </a:r>
            <a:r>
              <a:rPr lang="en-US" dirty="0"/>
              <a:t>of urine </a:t>
            </a:r>
            <a:r>
              <a:rPr lang="en-US" dirty="0" smtClean="0"/>
              <a:t>regardless of blood pH with IV bicarbonate</a:t>
            </a:r>
            <a:r>
              <a:rPr lang="en-US" dirty="0"/>
              <a:t> </a:t>
            </a:r>
            <a:r>
              <a:rPr lang="en-US" dirty="0" smtClean="0"/>
              <a:t>to enhance renal elimination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3551872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Supportive </a:t>
            </a:r>
            <a:r>
              <a:rPr lang="en-US" dirty="0" smtClean="0"/>
              <a:t>by: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Tx</a:t>
            </a:r>
            <a:r>
              <a:rPr lang="en-US" dirty="0" smtClean="0"/>
              <a:t> electrolyte abnormalities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Seizures with BZDs</a:t>
            </a:r>
          </a:p>
          <a:p>
            <a:pPr marL="285750" indent="-285750">
              <a:buFontTx/>
              <a:buChar char="-"/>
              <a:tabLst>
                <a:tab pos="280988" algn="l"/>
              </a:tabLst>
            </a:pPr>
            <a:r>
              <a:rPr lang="en-US" dirty="0" smtClean="0"/>
              <a:t>Fluids, O2, dextrose, </a:t>
            </a:r>
            <a:r>
              <a:rPr lang="en-US" dirty="0" err="1" smtClean="0"/>
              <a:t>vit</a:t>
            </a:r>
            <a:r>
              <a:rPr lang="en-US" dirty="0" smtClean="0"/>
              <a:t> K</a:t>
            </a:r>
          </a:p>
          <a:p>
            <a:pPr marL="285750" indent="-285750">
              <a:buFontTx/>
              <a:buChar char="-"/>
              <a:tabLst>
                <a:tab pos="280988" algn="l"/>
              </a:tabLst>
            </a:pPr>
            <a:r>
              <a:rPr lang="en-US" dirty="0" smtClean="0"/>
              <a:t>Cooling blankets for hyperthermia</a:t>
            </a:r>
          </a:p>
        </p:txBody>
      </p:sp>
    </p:spTree>
    <p:extLst>
      <p:ext uri="{BB962C8B-B14F-4D97-AF65-F5344CB8AC3E}">
        <p14:creationId xmlns:p14="http://schemas.microsoft.com/office/powerpoint/2010/main" val="35213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162300" y="228600"/>
            <a:ext cx="27051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Tricyclic Antidepressants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5700" y="8001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Toxicokinetics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0" y="1203573"/>
            <a:ext cx="4572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ym typeface="Symbol" pitchFamily="18" charset="2"/>
              </a:rPr>
              <a:t>- Rapidly </a:t>
            </a:r>
            <a:r>
              <a:rPr lang="en-US" sz="1600" dirty="0">
                <a:sym typeface="Symbol" pitchFamily="18" charset="2"/>
              </a:rPr>
              <a:t>and completely absorbed from the GI tract</a:t>
            </a:r>
          </a:p>
          <a:p>
            <a:pPr>
              <a:tabLst>
                <a:tab pos="468313" algn="l"/>
              </a:tabLst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sz="1400" dirty="0" smtClean="0">
                <a:sym typeface="Symbol" pitchFamily="18" charset="2"/>
              </a:rPr>
              <a:t>- </a:t>
            </a:r>
            <a:r>
              <a:rPr lang="en-US" sz="1400" dirty="0" err="1" smtClean="0">
                <a:sym typeface="Symbol" pitchFamily="18" charset="2"/>
              </a:rPr>
              <a:t>Cmax</a:t>
            </a:r>
            <a:r>
              <a:rPr lang="en-US" sz="1400" dirty="0" smtClean="0">
                <a:sym typeface="Symbol" pitchFamily="18" charset="2"/>
              </a:rPr>
              <a:t> </a:t>
            </a:r>
            <a:r>
              <a:rPr lang="en-US" sz="1400" dirty="0">
                <a:sym typeface="Symbol" pitchFamily="18" charset="2"/>
              </a:rPr>
              <a:t>2-8 hours post ingestion</a:t>
            </a:r>
          </a:p>
          <a:p>
            <a:pPr>
              <a:tabLst>
                <a:tab pos="468313" algn="l"/>
              </a:tabLst>
            </a:pPr>
            <a:r>
              <a:rPr lang="en-US" sz="1400" dirty="0" smtClean="0">
                <a:sym typeface="Symbol" pitchFamily="18" charset="2"/>
              </a:rPr>
              <a:t>	- Half-lives</a:t>
            </a:r>
            <a:r>
              <a:rPr lang="en-US" sz="1400" dirty="0">
                <a:sym typeface="Symbol" pitchFamily="18" charset="2"/>
              </a:rPr>
              <a:t>: 24-76 </a:t>
            </a:r>
            <a:r>
              <a:rPr lang="en-US" sz="1400" dirty="0" err="1">
                <a:sym typeface="Symbol" pitchFamily="18" charset="2"/>
              </a:rPr>
              <a:t>hr</a:t>
            </a:r>
            <a:r>
              <a:rPr lang="en-US" sz="1400" dirty="0">
                <a:sym typeface="Symbol" pitchFamily="18" charset="2"/>
              </a:rPr>
              <a:t> (prolonged in overdose</a:t>
            </a:r>
            <a:r>
              <a:rPr lang="en-US" sz="1400" dirty="0" smtClean="0">
                <a:sym typeface="Symbol" pitchFamily="18" charset="2"/>
              </a:rPr>
              <a:t>)</a:t>
            </a:r>
          </a:p>
          <a:p>
            <a:pPr>
              <a:tabLst>
                <a:tab pos="468313" algn="l"/>
              </a:tabLst>
            </a:pPr>
            <a:endParaRPr lang="en-US" sz="1400" dirty="0">
              <a:sym typeface="Symbol" pitchFamily="18" charset="2"/>
            </a:endParaRPr>
          </a:p>
          <a:p>
            <a:pPr>
              <a:tabLst>
                <a:tab pos="468313" algn="l"/>
              </a:tabLst>
            </a:pPr>
            <a:r>
              <a:rPr lang="en-US" sz="1600" dirty="0" smtClean="0">
                <a:sym typeface="Symbol" pitchFamily="18" charset="2"/>
              </a:rPr>
              <a:t>- Undergo </a:t>
            </a:r>
            <a:r>
              <a:rPr lang="en-US" sz="1600" dirty="0" err="1">
                <a:sym typeface="Symbol" pitchFamily="18" charset="2"/>
              </a:rPr>
              <a:t>enterohepatic</a:t>
            </a:r>
            <a:r>
              <a:rPr lang="en-US" sz="1600" dirty="0">
                <a:sym typeface="Symbol" pitchFamily="18" charset="2"/>
              </a:rPr>
              <a:t> recirculation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ym typeface="Symbol" pitchFamily="18" charset="2"/>
              </a:rPr>
              <a:t>- Large </a:t>
            </a:r>
            <a:r>
              <a:rPr lang="en-US" sz="1600" dirty="0" err="1">
                <a:sym typeface="Symbol" pitchFamily="18" charset="2"/>
              </a:rPr>
              <a:t>Vd</a:t>
            </a:r>
            <a:r>
              <a:rPr lang="en-US" sz="1600" dirty="0">
                <a:sym typeface="Symbol" pitchFamily="18" charset="2"/>
              </a:rPr>
              <a:t> 10-20 L/kg; highly protein bound &gt; 95%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4669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Manifestations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847981"/>
            <a:ext cx="579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1400" dirty="0" smtClean="0">
                <a:solidFill>
                  <a:srgbClr val="FF0000"/>
                </a:solidFill>
              </a:rPr>
              <a:t>Cardiac arrhythmias </a:t>
            </a:r>
            <a:r>
              <a:rPr lang="en-US" sz="1200" dirty="0" smtClean="0"/>
              <a:t>with </a:t>
            </a:r>
            <a:r>
              <a:rPr lang="en-US" sz="1200" dirty="0" err="1" smtClean="0"/>
              <a:t>intraventricular</a:t>
            </a:r>
            <a:r>
              <a:rPr lang="en-US" sz="1200" dirty="0" smtClean="0"/>
              <a:t> conduction delayed or bundle-branch block</a:t>
            </a:r>
          </a:p>
          <a:p>
            <a:pPr marL="168275" indent="-168275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Hypotension </a:t>
            </a:r>
            <a:r>
              <a:rPr lang="en-US" sz="1200" dirty="0" smtClean="0"/>
              <a:t>due to blocking of vascular </a:t>
            </a:r>
            <a:r>
              <a:rPr lang="el-GR" sz="1200" dirty="0" smtClean="0"/>
              <a:t>α</a:t>
            </a:r>
            <a:r>
              <a:rPr lang="en-US" sz="1200" dirty="0" smtClean="0"/>
              <a:t> adrenergic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Anticholinergic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5117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Cardiotoxicity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5486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Sinus tachycardia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Hypotension &amp; pulmonary edema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17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971800" y="228600"/>
            <a:ext cx="27051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Tricyclic Antidepressants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8001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 Assessment</a:t>
            </a:r>
            <a:endParaRPr lang="en-US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0" y="1219200"/>
            <a:ext cx="426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TCA blood levels generally correlate with severity</a:t>
            </a:r>
          </a:p>
          <a:p>
            <a:pPr indent="862013" algn="l">
              <a:spcBef>
                <a:spcPts val="600"/>
              </a:spcBef>
              <a:tabLst>
                <a:tab pos="2173288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&lt; 300 </a:t>
            </a:r>
            <a:r>
              <a:rPr lang="en-US" sz="1400" dirty="0" err="1" smtClean="0">
                <a:solidFill>
                  <a:schemeClr val="tx1"/>
                </a:solidFill>
              </a:rPr>
              <a:t>ng</a:t>
            </a:r>
            <a:r>
              <a:rPr lang="en-US" sz="1400" dirty="0" smtClean="0">
                <a:solidFill>
                  <a:schemeClr val="tx1"/>
                </a:solidFill>
              </a:rPr>
              <a:t>/ml	“therapeutic”</a:t>
            </a:r>
          </a:p>
          <a:p>
            <a:pPr indent="862013" algn="l">
              <a:tabLst>
                <a:tab pos="2173288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&gt; 1000 </a:t>
            </a:r>
            <a:r>
              <a:rPr lang="en-US" sz="1400" dirty="0" err="1" smtClean="0">
                <a:solidFill>
                  <a:schemeClr val="tx1"/>
                </a:solidFill>
              </a:rPr>
              <a:t>ng</a:t>
            </a:r>
            <a:r>
              <a:rPr lang="en-US" sz="1400" dirty="0" smtClean="0">
                <a:solidFill>
                  <a:schemeClr val="tx1"/>
                </a:solidFill>
              </a:rPr>
              <a:t>/ml	severe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2602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3555593"/>
            <a:ext cx="518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Na bicarbonate </a:t>
            </a:r>
            <a:r>
              <a:rPr lang="en-US" dirty="0" smtClean="0"/>
              <a:t>… </a:t>
            </a:r>
            <a:r>
              <a:rPr lang="en-US" sz="1400" dirty="0" smtClean="0">
                <a:solidFill>
                  <a:srgbClr val="FF0000"/>
                </a:solidFill>
              </a:rPr>
              <a:t>the most effective for TCA cardiovascular toxicity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Arrhythmias:  </a:t>
            </a:r>
            <a:r>
              <a:rPr lang="en-US" sz="1400" dirty="0" err="1" smtClean="0"/>
              <a:t>Lidocaine</a:t>
            </a:r>
            <a:endParaRPr lang="en-US" sz="1400" dirty="0" smtClean="0"/>
          </a:p>
          <a:p>
            <a:r>
              <a:rPr lang="en-US" sz="1400" dirty="0" smtClean="0"/>
              <a:t>Hypotension:  fluid first  … then  … dopamine &amp; other </a:t>
            </a:r>
            <a:r>
              <a:rPr lang="en-US" sz="1400" dirty="0" err="1" smtClean="0"/>
              <a:t>pressors</a:t>
            </a:r>
            <a:endParaRPr lang="en-US" sz="1400" dirty="0" smtClean="0"/>
          </a:p>
          <a:p>
            <a:r>
              <a:rPr lang="en-US" sz="1400" dirty="0" smtClean="0"/>
              <a:t>Seizure:  BDZ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048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Elimination by gastric lavage &amp; charcoal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5124271"/>
            <a:ext cx="63246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- Ipecac </a:t>
            </a:r>
            <a:r>
              <a:rPr lang="en-US" sz="1200" dirty="0">
                <a:solidFill>
                  <a:srgbClr val="FF0000"/>
                </a:solidFill>
              </a:rPr>
              <a:t>contraindicated </a:t>
            </a:r>
            <a:r>
              <a:rPr lang="en-US" sz="1200" dirty="0"/>
              <a:t>due to possibility of rapid neurologic deterioration and high risk of seizure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- HD </a:t>
            </a:r>
            <a:r>
              <a:rPr lang="en-US" sz="1200" dirty="0"/>
              <a:t>no role</a:t>
            </a:r>
          </a:p>
        </p:txBody>
      </p:sp>
    </p:spTree>
    <p:extLst>
      <p:ext uri="{BB962C8B-B14F-4D97-AF65-F5344CB8AC3E}">
        <p14:creationId xmlns:p14="http://schemas.microsoft.com/office/powerpoint/2010/main" val="216866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124200" y="228600"/>
            <a:ext cx="31242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IRON</a:t>
            </a:r>
          </a:p>
          <a:p>
            <a:r>
              <a:rPr lang="en-US" sz="1600" dirty="0" smtClean="0"/>
              <a:t>Usually multivitamins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Mechanism of Toxicity: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GI irritation </a:t>
            </a:r>
            <a:r>
              <a:rPr lang="en-US" sz="1200" dirty="0" smtClean="0"/>
              <a:t>…  hemorrhage, perforation, Fluid &amp; electrolytes imbalances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Mitochondrial poison  </a:t>
            </a:r>
            <a:r>
              <a:rPr lang="en-US" dirty="0" smtClean="0"/>
              <a:t>…  </a:t>
            </a:r>
            <a:r>
              <a:rPr lang="en-US" sz="1200" dirty="0" smtClean="0"/>
              <a:t>hepatotoxicity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Metabolic acidosis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CV effects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SHOCK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" y="3276600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51626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0500" y="2963925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36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8900" y="2938046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24 </a:t>
            </a:r>
            <a:r>
              <a:rPr lang="en-US" sz="1600" b="1" dirty="0" err="1" smtClean="0"/>
              <a:t>hrs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3276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Stage 2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00" y="2934418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2 - 6 </a:t>
            </a:r>
            <a:r>
              <a:rPr lang="en-US" sz="1600" b="1" dirty="0" err="1" smtClean="0"/>
              <a:t>wks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29022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Stage 4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329998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Stage 3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329385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Stage 1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47800" y="3276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00272" y="329022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67200" y="329022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52578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N/V/D</a:t>
            </a:r>
          </a:p>
          <a:p>
            <a:r>
              <a:rPr lang="en-US" sz="1400" dirty="0" err="1" smtClean="0"/>
              <a:t>Ab</a:t>
            </a:r>
            <a:r>
              <a:rPr lang="en-US" sz="1400" dirty="0" smtClean="0"/>
              <a:t> pain</a:t>
            </a:r>
          </a:p>
          <a:p>
            <a:r>
              <a:rPr lang="en-US" sz="1400" dirty="0" smtClean="0"/>
              <a:t>Blood in stool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27876" y="4800600"/>
            <a:ext cx="149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↓ </a:t>
            </a:r>
            <a:r>
              <a:rPr lang="en-US" sz="1400" dirty="0" err="1" smtClean="0"/>
              <a:t>Sx</a:t>
            </a:r>
            <a:endParaRPr lang="en-US" sz="1400" dirty="0"/>
          </a:p>
          <a:p>
            <a:r>
              <a:rPr lang="en-US" sz="1400" dirty="0" smtClean="0"/>
              <a:t>Improved clinical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85638" y="4114800"/>
            <a:ext cx="1662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CNS: coma, seizure</a:t>
            </a:r>
          </a:p>
          <a:p>
            <a:r>
              <a:rPr lang="en-US" sz="1400" dirty="0" smtClean="0"/>
              <a:t>Hepatotoxicity</a:t>
            </a:r>
            <a:endParaRPr lang="en-US" sz="1400" dirty="0"/>
          </a:p>
          <a:p>
            <a:r>
              <a:rPr lang="en-US" sz="1400" dirty="0" smtClean="0"/>
              <a:t>CV shock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35814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Persistent vomiting</a:t>
            </a:r>
          </a:p>
          <a:p>
            <a:r>
              <a:rPr lang="en-US" sz="1400" dirty="0" smtClean="0"/>
              <a:t>Scarring &amp; gastric strictures/permanent dysfunction</a:t>
            </a:r>
          </a:p>
          <a:p>
            <a:r>
              <a:rPr lang="en-US" sz="1400" dirty="0" smtClean="0"/>
              <a:t>Liver necrosis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68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124200" y="228600"/>
            <a:ext cx="31242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IRON</a:t>
            </a:r>
          </a:p>
          <a:p>
            <a:r>
              <a:rPr lang="en-US" sz="1600" dirty="0" smtClean="0"/>
              <a:t>Usually multivitamins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344947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2015019"/>
            <a:ext cx="113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20 mg/kg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2362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Mild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200276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 mg/kg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235857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Severe / Lethal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2362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Moderate</a:t>
            </a:r>
            <a:endParaRPr lang="en-US" sz="16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976472" y="2358572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9800" y="2362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" y="272594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Mild GI </a:t>
            </a:r>
            <a:r>
              <a:rPr lang="en-US" sz="1400" dirty="0" err="1" smtClean="0"/>
              <a:t>Sx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272594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Systemic toxicity but not serious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272594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Systemic toxicity / Emergency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204014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Dose of elemental Fe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879281" y="1393165"/>
            <a:ext cx="168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Risk Assessment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4038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Lab Assessments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71900" y="4419600"/>
            <a:ext cx="262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Serum Fe Levels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 350 mcg/</a:t>
            </a:r>
            <a:r>
              <a:rPr lang="en-US" sz="1400" dirty="0" err="1" smtClean="0"/>
              <a:t>dL</a:t>
            </a:r>
            <a:r>
              <a:rPr lang="en-US" sz="1400" dirty="0" smtClean="0"/>
              <a:t>  …  not severe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&gt; 500 mcg/dl   …  high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Glucose &amp; WBC ↑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Radio-opacities</a:t>
            </a:r>
          </a:p>
        </p:txBody>
      </p:sp>
    </p:spTree>
    <p:extLst>
      <p:ext uri="{BB962C8B-B14F-4D97-AF65-F5344CB8AC3E}">
        <p14:creationId xmlns:p14="http://schemas.microsoft.com/office/powerpoint/2010/main" val="137149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743200" y="228600"/>
            <a:ext cx="31242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IRON</a:t>
            </a:r>
          </a:p>
          <a:p>
            <a:r>
              <a:rPr lang="en-US" sz="1600" dirty="0" smtClean="0"/>
              <a:t>Usually multivitamins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3081" y="1143000"/>
            <a:ext cx="114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52400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Elimination by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Ipecac if recent ingestion &lt; 2 </a:t>
            </a:r>
            <a:r>
              <a:rPr lang="en-US" sz="1400" dirty="0" err="1" smtClean="0"/>
              <a:t>hrs</a:t>
            </a:r>
            <a:r>
              <a:rPr lang="en-US" sz="1400" dirty="0" smtClean="0"/>
              <a:t> or 10-60 mg/kg of elemental Fe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Gastric lavage or whole bowel irrigation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Antidote</a:t>
            </a:r>
            <a:r>
              <a:rPr lang="en-US" dirty="0" smtClean="0"/>
              <a:t> </a:t>
            </a:r>
            <a:r>
              <a:rPr lang="en-US" sz="1400" dirty="0" smtClean="0"/>
              <a:t>with chelation therapy - </a:t>
            </a:r>
            <a:r>
              <a:rPr lang="en-US" sz="1400" dirty="0" err="1" smtClean="0">
                <a:solidFill>
                  <a:srgbClr val="FF0000"/>
                </a:solidFill>
              </a:rPr>
              <a:t>Deferoxamine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- Serum level &gt; 500 mcg/dl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3733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Deferoxamine</a:t>
            </a:r>
            <a:r>
              <a:rPr lang="en-US" sz="1600" b="1" dirty="0" smtClean="0"/>
              <a:t> Dosing </a:t>
            </a:r>
            <a:r>
              <a:rPr lang="en-US" sz="1600" dirty="0" smtClean="0"/>
              <a:t>(IM or IV)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191000"/>
            <a:ext cx="5029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Goal</a:t>
            </a:r>
            <a:r>
              <a:rPr lang="en-US" dirty="0" smtClean="0"/>
              <a:t>:   </a:t>
            </a:r>
            <a:r>
              <a:rPr lang="en-US" sz="1400" dirty="0" smtClean="0">
                <a:solidFill>
                  <a:srgbClr val="FF0000"/>
                </a:solidFill>
              </a:rPr>
              <a:t>serum Fe level &lt; 350 mcg/dl in 12 </a:t>
            </a:r>
            <a:r>
              <a:rPr lang="en-US" sz="1400" dirty="0" err="1" smtClean="0">
                <a:solidFill>
                  <a:srgbClr val="FF0000"/>
                </a:solidFill>
              </a:rPr>
              <a:t>hrs</a:t>
            </a:r>
            <a:r>
              <a:rPr lang="en-US" sz="1400" dirty="0" smtClean="0">
                <a:solidFill>
                  <a:srgbClr val="FF0000"/>
                </a:solidFill>
              </a:rPr>
              <a:t> &amp; resolution of </a:t>
            </a:r>
            <a:r>
              <a:rPr lang="en-US" sz="1400" dirty="0" err="1" smtClean="0">
                <a:solidFill>
                  <a:srgbClr val="FF0000"/>
                </a:solidFill>
              </a:rPr>
              <a:t>Sx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1600" b="1" dirty="0"/>
              <a:t>Adults</a:t>
            </a:r>
            <a:r>
              <a:rPr lang="en-US" dirty="0" smtClean="0"/>
              <a:t>:   	</a:t>
            </a:r>
            <a:r>
              <a:rPr lang="en-US" sz="1400" dirty="0" smtClean="0"/>
              <a:t>1 gram  IM   …  then 500 mg IM q 4 </a:t>
            </a:r>
            <a:r>
              <a:rPr lang="en-US" sz="1400" dirty="0" err="1" smtClean="0"/>
              <a:t>hrs</a:t>
            </a:r>
            <a:r>
              <a:rPr lang="en-US" sz="1400" dirty="0" smtClean="0"/>
              <a:t> x doses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Max:   6 g/d</a:t>
            </a:r>
          </a:p>
          <a:p>
            <a:endParaRPr lang="en-US" dirty="0"/>
          </a:p>
          <a:p>
            <a:r>
              <a:rPr lang="en-US" sz="1400" dirty="0" smtClean="0"/>
              <a:t>	Reserve </a:t>
            </a:r>
            <a:r>
              <a:rPr lang="en-US" sz="1400" dirty="0"/>
              <a:t>IV route for CV shock …  15 mg/kg/</a:t>
            </a:r>
            <a:r>
              <a:rPr lang="en-US" sz="1400" dirty="0" err="1"/>
              <a:t>hr</a:t>
            </a:r>
            <a:endParaRPr lang="en-US" sz="1400" dirty="0"/>
          </a:p>
          <a:p>
            <a:r>
              <a:rPr lang="en-US" sz="1400" dirty="0"/>
              <a:t>	Max:   6 g/d</a:t>
            </a:r>
          </a:p>
        </p:txBody>
      </p:sp>
    </p:spTree>
    <p:extLst>
      <p:ext uri="{BB962C8B-B14F-4D97-AF65-F5344CB8AC3E}">
        <p14:creationId xmlns:p14="http://schemas.microsoft.com/office/powerpoint/2010/main" val="329275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505200" y="228600"/>
            <a:ext cx="1905000" cy="285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CYANIDE Toxicity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5334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Most common cause:   </a:t>
            </a:r>
            <a:r>
              <a:rPr lang="en-US" sz="1600" b="1" dirty="0" smtClean="0">
                <a:solidFill>
                  <a:srgbClr val="FF0000"/>
                </a:solidFill>
              </a:rPr>
              <a:t>NITROPRUSSIDE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Free cyanide:  44%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Released into bloodstream producing hydrogen cyanide (toxic)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7526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Mechanism of Cyanide Toxicity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0574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Cyanide blocks mitochondrial cytochrome oxidase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Prevents electron-transport &amp; oxygen utilization &amp; oxidative metabolism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Ingested cyanide salt can react with </a:t>
            </a:r>
            <a:r>
              <a:rPr lang="en-US" sz="1400" dirty="0" err="1" smtClean="0"/>
              <a:t>HCl</a:t>
            </a:r>
            <a:r>
              <a:rPr lang="en-US" sz="1400" dirty="0" smtClean="0"/>
              <a:t> to form hydrocyanic acid - lethal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2004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Elimination of Cyanide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052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Hepatic</a:t>
            </a:r>
            <a:r>
              <a:rPr lang="en-US" sz="1400" dirty="0" smtClean="0"/>
              <a:t> elimination rate  = cyanide production during </a:t>
            </a:r>
            <a:r>
              <a:rPr lang="en-US" sz="1400" dirty="0" err="1" smtClean="0"/>
              <a:t>nitroprusside</a:t>
            </a:r>
            <a:r>
              <a:rPr lang="en-US" sz="1400" dirty="0" smtClean="0"/>
              <a:t> infusion of ~ 2 mcg/kg/min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Renal</a:t>
            </a:r>
            <a:r>
              <a:rPr lang="en-US" sz="1400" dirty="0" smtClean="0"/>
              <a:t> elimination by </a:t>
            </a:r>
            <a:r>
              <a:rPr lang="en-US" sz="1400" dirty="0" err="1" smtClean="0"/>
              <a:t>thiocyanate</a:t>
            </a:r>
            <a:r>
              <a:rPr lang="en-US" sz="1400" dirty="0" smtClean="0"/>
              <a:t>  …  accumulation of </a:t>
            </a:r>
            <a:r>
              <a:rPr lang="en-US" sz="1400" dirty="0" err="1" smtClean="0"/>
              <a:t>thiocyanate</a:t>
            </a:r>
            <a:r>
              <a:rPr lang="en-US" sz="1400" dirty="0" smtClean="0"/>
              <a:t> with renal impairment  …  neurotoxic syndrome, ↓ thyroid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5719110"/>
            <a:ext cx="76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5410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0.02 mg/</a:t>
            </a:r>
            <a:r>
              <a:rPr lang="en-US" sz="1400" dirty="0" err="1" smtClean="0"/>
              <a:t>dL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541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0.1 mg/</a:t>
            </a:r>
            <a:r>
              <a:rPr lang="en-US" sz="1400" dirty="0" err="1" smtClean="0"/>
              <a:t>dL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41728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0.25 mg/</a:t>
            </a:r>
            <a:r>
              <a:rPr lang="en-US" sz="1400" dirty="0" err="1" smtClean="0"/>
              <a:t>dL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7358" y="541133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0.3 mg/</a:t>
            </a:r>
            <a:r>
              <a:rPr lang="en-US" sz="1400" dirty="0" err="1" smtClean="0"/>
              <a:t>dL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73636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r>
              <a:rPr lang="en-US" sz="1400" dirty="0" err="1" smtClean="0"/>
              <a:t>Sx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573636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Obtundation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573636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Coma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573636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Death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573636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Flushing Tachycardia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50292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Cyanide Blood Levels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8/89/Mitochondrial_electron_transport_chain%E2%80%94Etc4.svg/400px-Mitochondrial_electron_transport_chain%E2%80%94Etc4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52167"/>
            <a:ext cx="5410200" cy="48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0" y="609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NADH/H+ from </a:t>
            </a:r>
            <a:r>
              <a:rPr lang="en-US" sz="1400" dirty="0" err="1" smtClean="0"/>
              <a:t>Kreb</a:t>
            </a:r>
            <a:r>
              <a:rPr lang="en-US" sz="1400" dirty="0" smtClean="0"/>
              <a:t> cycle transfers </a:t>
            </a:r>
            <a:r>
              <a:rPr lang="en-US" sz="1400" dirty="0" smtClean="0">
                <a:solidFill>
                  <a:srgbClr val="FF0000"/>
                </a:solidFill>
              </a:rPr>
              <a:t>electrons</a:t>
            </a:r>
            <a:r>
              <a:rPr lang="en-US" sz="1400" dirty="0" smtClean="0"/>
              <a:t> to electron-carrier  protein &amp; pumps H+ out … combined with O2 to form H2O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562600" y="1132820"/>
            <a:ext cx="419100" cy="17579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064" y="3323229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Diffusion of H+ back inside of mitochondria </a:t>
            </a:r>
            <a:r>
              <a:rPr lang="en-US" sz="1400" dirty="0" smtClean="0">
                <a:solidFill>
                  <a:srgbClr val="FF0000"/>
                </a:solidFill>
              </a:rPr>
              <a:t>generate ATP by OXIDATIVE PHOSPHORYLATION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1534064" y="2458254"/>
            <a:ext cx="2275936" cy="864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60960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Cyanide blocks cytochrome oxidase &amp; prevents electron transport &amp; oxygen utilization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47463" y="914400"/>
            <a:ext cx="11577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38100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Gastric Lavage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12192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Used in more extraordinary situations</a:t>
            </a:r>
          </a:p>
          <a:p>
            <a:r>
              <a:rPr lang="en-US" dirty="0"/>
              <a:t>	</a:t>
            </a:r>
            <a:r>
              <a:rPr lang="en-US" sz="1200" dirty="0" smtClean="0"/>
              <a:t>- Generally used within </a:t>
            </a:r>
            <a:r>
              <a:rPr lang="en-US" sz="1200" dirty="0" smtClean="0">
                <a:solidFill>
                  <a:srgbClr val="FF0000"/>
                </a:solidFill>
              </a:rPr>
              <a:t>1 </a:t>
            </a:r>
            <a:r>
              <a:rPr lang="en-US" sz="1200" dirty="0" err="1" smtClean="0">
                <a:solidFill>
                  <a:srgbClr val="FF0000"/>
                </a:solidFill>
              </a:rPr>
              <a:t>hr</a:t>
            </a:r>
            <a:r>
              <a:rPr lang="en-US" sz="1200" dirty="0" smtClean="0">
                <a:solidFill>
                  <a:srgbClr val="FF0000"/>
                </a:solidFill>
              </a:rPr>
              <a:t> of ingestion</a:t>
            </a:r>
          </a:p>
          <a:p>
            <a:r>
              <a:rPr lang="en-US" sz="1200" dirty="0" smtClean="0"/>
              <a:t>	- Wash out gastric contents with fluids (tap water or NS)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Tubing size:  12 mm for adults, 8 mm for children – Tablet size should be small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667000" y="2438400"/>
            <a:ext cx="441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Contraindications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Ingestion of corrosives, hydrocarbons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Seizures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Unprotected airways</a:t>
            </a:r>
          </a:p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Complications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Aspiration pneumonia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Laryngospasm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Esophageal and stomach injury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Hypothermia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Fluid/electrolyte imbalance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Unable to use large enough tube in </a:t>
            </a:r>
            <a:r>
              <a:rPr lang="en-US" sz="1400" dirty="0" smtClean="0">
                <a:solidFill>
                  <a:srgbClr val="FF0000"/>
                </a:solidFill>
              </a:rPr>
              <a:t>children &lt; 12 </a:t>
            </a:r>
          </a:p>
        </p:txBody>
      </p:sp>
    </p:spTree>
    <p:extLst>
      <p:ext uri="{BB962C8B-B14F-4D97-AF65-F5344CB8AC3E}">
        <p14:creationId xmlns:p14="http://schemas.microsoft.com/office/powerpoint/2010/main" val="311931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352800" y="22860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Toxicity Manifestations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533400"/>
            <a:ext cx="5867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Within seconds: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/>
              <a:t>Burning mouth, throat, agitation, syncope, N/V, headache, diaphoresis, dyspnea, tachycardia, HTN  …  convulsion, CV shock, death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Bitter almond odor on breath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7526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Cyanide Toxicity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057400"/>
            <a:ext cx="5943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Antidote</a:t>
            </a:r>
            <a:r>
              <a:rPr lang="en-US" sz="1400" dirty="0" smtClean="0"/>
              <a:t>:</a:t>
            </a:r>
          </a:p>
          <a:p>
            <a:pPr marL="741363" indent="-741363">
              <a:tabLst>
                <a:tab pos="396875" algn="l"/>
              </a:tabLst>
            </a:pPr>
            <a:r>
              <a:rPr lang="en-US" sz="1400" dirty="0" smtClean="0"/>
              <a:t>	-  Amyl nitrite  …  Na Nitrite …  Na thiosulfate …  and oxygen (reverse the binding of cyanide to cytochrome oxidase)</a:t>
            </a:r>
          </a:p>
          <a:p>
            <a:pPr marL="741363" indent="-741363">
              <a:tabLst>
                <a:tab pos="3968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 </a:t>
            </a:r>
            <a:r>
              <a:rPr lang="en-US" sz="1400" dirty="0" smtClean="0">
                <a:solidFill>
                  <a:srgbClr val="FF0000"/>
                </a:solidFill>
              </a:rPr>
              <a:t>HYDROXOCOBALAMIN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8832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Hemoglobin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38832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Met-HB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388322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Cyano</a:t>
            </a:r>
            <a:r>
              <a:rPr lang="en-US" dirty="0" smtClean="0"/>
              <a:t>-Met-HB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34200" y="3862625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Thiocyanate</a:t>
            </a:r>
            <a:endParaRPr lang="en-US" dirty="0"/>
          </a:p>
          <a:p>
            <a:pPr algn="ctr"/>
            <a:r>
              <a:rPr lang="en-US" sz="1200" dirty="0" smtClean="0"/>
              <a:t>(non toxic)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2438400" y="406788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14800" y="408626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10287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14600" y="373082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1200" y="342304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Amyl nitrite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49183" y="4645223"/>
            <a:ext cx="90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 nitrite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819400" y="4111823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464522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Cyanide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05599" y="4111823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419599" y="4111823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1" y="46452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 Thiosulfate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071832" y="5691663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Hydroxocobalamin</a:t>
            </a:r>
            <a:r>
              <a:rPr lang="en-US" sz="1400" dirty="0"/>
              <a:t> has a higher </a:t>
            </a:r>
            <a:r>
              <a:rPr lang="en-US" sz="1400" dirty="0">
                <a:solidFill>
                  <a:srgbClr val="FF0000"/>
                </a:solidFill>
              </a:rPr>
              <a:t>binding affinity for cyanide than </a:t>
            </a:r>
            <a:r>
              <a:rPr lang="en-US" sz="1400" dirty="0" smtClean="0">
                <a:solidFill>
                  <a:srgbClr val="FF0000"/>
                </a:solidFill>
              </a:rPr>
              <a:t>cytochrome </a:t>
            </a:r>
            <a:r>
              <a:rPr lang="en-US" sz="1400" dirty="0">
                <a:solidFill>
                  <a:srgbClr val="FF0000"/>
                </a:solidFill>
              </a:rPr>
              <a:t>oxidase </a:t>
            </a:r>
            <a:r>
              <a:rPr lang="en-US" sz="1400" dirty="0"/>
              <a:t>and is able to exert its antidotal effect by binding to cyanide to form </a:t>
            </a:r>
            <a:r>
              <a:rPr lang="en-US" sz="1400" dirty="0" err="1" smtClean="0"/>
              <a:t>cyanocobalamin</a:t>
            </a:r>
            <a:r>
              <a:rPr lang="en-US" sz="1400" dirty="0" smtClean="0"/>
              <a:t> </a:t>
            </a:r>
            <a:r>
              <a:rPr lang="en-US" sz="1400" dirty="0"/>
              <a:t>(vitamin B12). The body then excretes </a:t>
            </a:r>
            <a:r>
              <a:rPr lang="en-US" sz="1400" dirty="0" err="1"/>
              <a:t>cyanocobalamin</a:t>
            </a:r>
            <a:r>
              <a:rPr lang="en-US" sz="1400" dirty="0"/>
              <a:t> </a:t>
            </a:r>
            <a:r>
              <a:rPr lang="en-US" sz="1400" dirty="0" err="1"/>
              <a:t>renally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543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3048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Beta Blocker Overdose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685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Beta Receptors: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BETA 1</a:t>
            </a:r>
            <a:r>
              <a:rPr lang="en-US" sz="1400" dirty="0" smtClean="0"/>
              <a:t>: 1</a:t>
            </a:r>
            <a:r>
              <a:rPr lang="en-US" sz="1400" baseline="30000" dirty="0" smtClean="0"/>
              <a:t>0</a:t>
            </a:r>
            <a:r>
              <a:rPr lang="en-US" sz="1400" dirty="0" smtClean="0"/>
              <a:t> in heart muscle … activation causes ↑ HR &amp; contractility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BETA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/>
              <a:t>: </a:t>
            </a:r>
            <a:r>
              <a:rPr lang="en-US" sz="1400" dirty="0"/>
              <a:t>1</a:t>
            </a:r>
            <a:r>
              <a:rPr lang="en-US" sz="1400" baseline="30000" dirty="0"/>
              <a:t>0</a:t>
            </a:r>
            <a:r>
              <a:rPr lang="en-US" sz="1400" dirty="0"/>
              <a:t> in </a:t>
            </a:r>
            <a:r>
              <a:rPr lang="en-US" sz="1400" dirty="0" smtClean="0"/>
              <a:t>bronchial/peripheral smooth </a:t>
            </a:r>
            <a:r>
              <a:rPr lang="en-US" sz="1400" dirty="0"/>
              <a:t>muscle … activation causes </a:t>
            </a:r>
            <a:r>
              <a:rPr lang="en-US" sz="1400" dirty="0" err="1" smtClean="0"/>
              <a:t>vaso</a:t>
            </a:r>
            <a:r>
              <a:rPr lang="en-US" sz="1400" dirty="0" smtClean="0"/>
              <a:t>-/</a:t>
            </a:r>
            <a:r>
              <a:rPr lang="en-US" sz="1400" dirty="0" err="1" smtClean="0"/>
              <a:t>bronchodilation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BETA </a:t>
            </a:r>
            <a:r>
              <a:rPr lang="en-US" sz="1400" dirty="0" smtClean="0">
                <a:solidFill>
                  <a:srgbClr val="FF0000"/>
                </a:solidFill>
              </a:rPr>
              <a:t>3</a:t>
            </a:r>
            <a:r>
              <a:rPr lang="en-US" sz="1400" dirty="0" smtClean="0"/>
              <a:t>: in adipose tissue &amp; heart </a:t>
            </a:r>
            <a:r>
              <a:rPr lang="en-US" sz="1400" dirty="0"/>
              <a:t>… activation causes </a:t>
            </a:r>
            <a:r>
              <a:rPr lang="en-US" sz="1400" dirty="0" smtClean="0"/>
              <a:t>catecholamine-induced thermogenesis &amp; ↓ cardiac contractility</a:t>
            </a:r>
            <a:endParaRPr lang="en-US" sz="1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5000" y="2286000"/>
            <a:ext cx="6324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Competitive antagonism at </a:t>
            </a:r>
            <a:r>
              <a:rPr lang="en-US" sz="1600" dirty="0" smtClean="0">
                <a:solidFill>
                  <a:srgbClr val="FF0000"/>
                </a:solidFill>
              </a:rPr>
              <a:t>B1 receptor</a:t>
            </a:r>
          </a:p>
          <a:p>
            <a:pPr lvl="1"/>
            <a:r>
              <a:rPr lang="en-US" sz="1400" dirty="0" smtClean="0"/>
              <a:t>Decreased cellular levels of </a:t>
            </a:r>
            <a:r>
              <a:rPr lang="en-US" sz="1400" dirty="0" err="1" smtClean="0"/>
              <a:t>cAMP</a:t>
            </a:r>
            <a:endParaRPr lang="en-US" sz="1400" dirty="0" smtClean="0"/>
          </a:p>
          <a:p>
            <a:pPr lvl="1"/>
            <a:r>
              <a:rPr lang="en-US" sz="1400" dirty="0" smtClean="0"/>
              <a:t>Decreased myocardial contractility</a:t>
            </a:r>
          </a:p>
          <a:p>
            <a:pPr lvl="1"/>
            <a:r>
              <a:rPr lang="en-US" sz="1400" dirty="0" smtClean="0"/>
              <a:t>Decreased automaticity of pacemaker cells</a:t>
            </a:r>
          </a:p>
          <a:p>
            <a:pPr lvl="1"/>
            <a:r>
              <a:rPr lang="en-US" sz="1400" dirty="0" smtClean="0"/>
              <a:t>Decreased conductivity through AV node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Nonselective</a:t>
            </a:r>
            <a:r>
              <a:rPr lang="en-US" sz="1600" dirty="0" smtClean="0"/>
              <a:t> blockade</a:t>
            </a:r>
          </a:p>
          <a:p>
            <a:pPr lvl="1"/>
            <a:r>
              <a:rPr lang="en-US" sz="1400" dirty="0" smtClean="0"/>
              <a:t>Bronchoconstriction, impaired gluconeogenesis, decreased insulin release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572000"/>
            <a:ext cx="7162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Drug Factors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Lipophilicity</a:t>
            </a:r>
            <a:r>
              <a:rPr lang="en-US" sz="1400" dirty="0" smtClean="0"/>
              <a:t>  </a:t>
            </a:r>
            <a:r>
              <a:rPr lang="en-US" sz="1200" dirty="0" smtClean="0"/>
              <a:t>…  cross BBB into CNS …  seizure, delirium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Sustained-release products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Drugs stabilizing membrane activity  </a:t>
            </a:r>
            <a:r>
              <a:rPr lang="en-US" sz="1200" dirty="0" smtClean="0"/>
              <a:t>…  </a:t>
            </a:r>
            <a:r>
              <a:rPr lang="en-US" sz="1200" dirty="0" err="1" smtClean="0"/>
              <a:t>inihibit</a:t>
            </a:r>
            <a:r>
              <a:rPr lang="en-US" sz="1200" dirty="0" smtClean="0"/>
              <a:t> fast Na channel  …  prolonged QRS interval  …  dysrhythmias – </a:t>
            </a:r>
            <a:r>
              <a:rPr lang="en-US" sz="1400" b="1" dirty="0" smtClean="0">
                <a:solidFill>
                  <a:srgbClr val="FF0000"/>
                </a:solidFill>
              </a:rPr>
              <a:t>ACEBUTOLOL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(most toxic BB in overdose), </a:t>
            </a:r>
            <a:r>
              <a:rPr lang="en-US" sz="1400" dirty="0" smtClean="0">
                <a:solidFill>
                  <a:srgbClr val="FF0000"/>
                </a:solidFill>
              </a:rPr>
              <a:t>Propranolol, </a:t>
            </a:r>
            <a:r>
              <a:rPr lang="en-US" sz="1400" dirty="0" err="1" smtClean="0">
                <a:solidFill>
                  <a:srgbClr val="FF0000"/>
                </a:solidFill>
              </a:rPr>
              <a:t>Betaxolol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err="1" smtClean="0">
                <a:solidFill>
                  <a:srgbClr val="FF0000"/>
                </a:solidFill>
              </a:rPr>
              <a:t>Sotalol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combines Beta blockade and class III arrhythmias  … blocking delayed K channel … QT prolongation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1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5334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Beta-Blocker Overdose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Other Drugs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600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Cholinergic Agents:</a:t>
            </a:r>
          </a:p>
          <a:p>
            <a:endParaRPr lang="en-US" sz="1600" b="1" dirty="0"/>
          </a:p>
          <a:p>
            <a:r>
              <a:rPr lang="en-US" sz="1600" b="1" dirty="0" smtClean="0"/>
              <a:t>Digoxin:</a:t>
            </a:r>
          </a:p>
          <a:p>
            <a:endParaRPr lang="en-US" sz="1600" b="1" dirty="0"/>
          </a:p>
          <a:p>
            <a:r>
              <a:rPr lang="en-US" sz="1600" b="1" dirty="0" err="1" smtClean="0"/>
              <a:t>Ca</a:t>
            </a:r>
            <a:r>
              <a:rPr lang="en-US" sz="1600" b="1" dirty="0" smtClean="0"/>
              <a:t> Channel Blockers:</a:t>
            </a:r>
          </a:p>
          <a:p>
            <a:endParaRPr lang="en-US" sz="1600" b="1" dirty="0"/>
          </a:p>
          <a:p>
            <a:r>
              <a:rPr lang="en-US" sz="1600" b="1" dirty="0" smtClean="0"/>
              <a:t>Clonidine: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2394640" y="4611469"/>
            <a:ext cx="514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wikem.org/wiki/Beta-Blocker_Toxicity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32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09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3543300" cy="3693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b="1" dirty="0" smtClean="0">
                <a:sym typeface="Symbol" pitchFamily="18" charset="2"/>
              </a:rPr>
              <a:t>Treatment of -blockers Overdose</a:t>
            </a:r>
            <a:endParaRPr lang="en-US" sz="1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762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Toxidrome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Bradycardia</a:t>
            </a:r>
            <a:r>
              <a:rPr lang="en-US" sz="1400" dirty="0" smtClean="0"/>
              <a:t>, Hypotension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Brochospasm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Hypoglycemia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Mental status changes (delirium, seizure, coma)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2362200"/>
            <a:ext cx="7162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ABC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Atropine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for emergent </a:t>
            </a:r>
            <a:r>
              <a:rPr lang="en-US" sz="1400" dirty="0" err="1" smtClean="0">
                <a:solidFill>
                  <a:srgbClr val="FF0000"/>
                </a:solidFill>
              </a:rPr>
              <a:t>bradycardia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Fluids</a:t>
            </a:r>
            <a:r>
              <a:rPr lang="en-US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FF0000"/>
                </a:solidFill>
              </a:rPr>
              <a:t>hypotension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Arrhythmias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(Na bicarbonate for prolonged QRM complex, Mg for torsade, Advanced CV Life Support)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Additional: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Glucagon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IV </a:t>
            </a:r>
            <a:r>
              <a:rPr lang="en-US" sz="1400" dirty="0" err="1" smtClean="0">
                <a:solidFill>
                  <a:srgbClr val="FF0000"/>
                </a:solidFill>
              </a:rPr>
              <a:t>Ca</a:t>
            </a:r>
            <a:r>
              <a:rPr lang="en-US" sz="1400" dirty="0" smtClean="0">
                <a:solidFill>
                  <a:srgbClr val="FF0000"/>
                </a:solidFill>
              </a:rPr>
              <a:t> salts </a:t>
            </a:r>
            <a:r>
              <a:rPr lang="en-US" sz="1400" dirty="0" smtClean="0"/>
              <a:t>– </a:t>
            </a:r>
            <a:r>
              <a:rPr lang="en-US" sz="1400" dirty="0" err="1" smtClean="0"/>
              <a:t>Ca</a:t>
            </a:r>
            <a:r>
              <a:rPr lang="en-US" sz="1400" dirty="0" smtClean="0"/>
              <a:t> </a:t>
            </a:r>
            <a:r>
              <a:rPr lang="en-US" sz="1400" dirty="0" err="1" smtClean="0"/>
              <a:t>gluconate</a:t>
            </a:r>
            <a:r>
              <a:rPr lang="en-US" sz="1400" dirty="0" smtClean="0"/>
              <a:t> (peripheral), </a:t>
            </a:r>
            <a:r>
              <a:rPr lang="en-US" sz="1400" dirty="0" err="1" smtClean="0"/>
              <a:t>Ca</a:t>
            </a:r>
            <a:r>
              <a:rPr lang="en-US" sz="1400" dirty="0" smtClean="0"/>
              <a:t> chloride (central)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Vasopressors (not for </a:t>
            </a:r>
            <a:r>
              <a:rPr lang="en-US" sz="1400" dirty="0" err="1" smtClean="0"/>
              <a:t>monotherapy</a:t>
            </a:r>
            <a:r>
              <a:rPr lang="en-US" sz="1400" dirty="0" smtClean="0"/>
              <a:t> … b/c of too high dose &amp; potential arrhythmias)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High dose of insulin &amp; glucose infusion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Lipid emulsion therapy (for lipophilic drugs: verapamil, TCA, </a:t>
            </a:r>
            <a:r>
              <a:rPr lang="en-US" sz="1400" dirty="0" err="1" smtClean="0"/>
              <a:t>buvipicaine</a:t>
            </a:r>
            <a:r>
              <a:rPr lang="en-US" sz="1400" dirty="0" smtClean="0"/>
              <a:t>, </a:t>
            </a:r>
            <a:r>
              <a:rPr lang="en-US" sz="1400" dirty="0" err="1" smtClean="0"/>
              <a:t>chlopromazine</a:t>
            </a:r>
            <a:r>
              <a:rPr lang="en-US" sz="1400" dirty="0" smtClean="0"/>
              <a:t>, some BBs)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88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09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3543300" cy="3693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b="1" dirty="0" smtClean="0">
                <a:sym typeface="Symbol" pitchFamily="18" charset="2"/>
              </a:rPr>
              <a:t>-blockers &amp; Calcium Channel Blockers</a:t>
            </a:r>
            <a:endParaRPr lang="en-US" sz="1600" b="1" dirty="0" smtClean="0"/>
          </a:p>
        </p:txBody>
      </p:sp>
      <p:pic>
        <p:nvPicPr>
          <p:cNvPr id="6" name="Picture 5" descr="cardiac beta-receptors and their signal transduction pathway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4917123" cy="537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64923" y="990600"/>
            <a:ext cx="163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Role of Glucagon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1523" y="1295400"/>
            <a:ext cx="3083877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↑ </a:t>
            </a:r>
            <a:r>
              <a:rPr lang="en-US" sz="1400" dirty="0" err="1" smtClean="0"/>
              <a:t>Adenylate</a:t>
            </a:r>
            <a:r>
              <a:rPr lang="en-US" sz="1400" dirty="0" smtClean="0"/>
              <a:t> </a:t>
            </a:r>
            <a:r>
              <a:rPr lang="en-US" sz="1400" dirty="0" err="1" smtClean="0"/>
              <a:t>cyclase</a:t>
            </a:r>
            <a:r>
              <a:rPr lang="en-US" sz="1400" dirty="0" smtClean="0"/>
              <a:t>  then </a:t>
            </a:r>
            <a:r>
              <a:rPr lang="en-US" sz="1400" dirty="0" err="1" smtClean="0"/>
              <a:t>cAMP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↑ reentry of </a:t>
            </a:r>
            <a:r>
              <a:rPr lang="en-US" sz="1400" dirty="0" err="1" smtClean="0"/>
              <a:t>Ca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229102" y="1818620"/>
            <a:ext cx="3144360" cy="2219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4229102" y="1818620"/>
            <a:ext cx="3144360" cy="3667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2133600"/>
            <a:ext cx="0" cy="990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2200" y="3276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↑ </a:t>
            </a:r>
            <a:r>
              <a:rPr lang="en-US" sz="1400" dirty="0" err="1" smtClean="0"/>
              <a:t>chronotropic</a:t>
            </a:r>
            <a:r>
              <a:rPr lang="en-US" sz="1400" dirty="0" smtClean="0"/>
              <a:t> for </a:t>
            </a:r>
            <a:r>
              <a:rPr lang="en-US" sz="1400" dirty="0" err="1" smtClean="0"/>
              <a:t>bradycardia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↑ inotropic for hypotension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66800" y="2819400"/>
            <a:ext cx="685800" cy="108870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20000" y="3962400"/>
            <a:ext cx="0" cy="990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9400" y="51126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First line antidote for Beta-Blocker Overdose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3048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Lead Poisoning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893088"/>
            <a:ext cx="6629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Absorption: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Major routes: GI &amp; Respiratory</a:t>
            </a:r>
          </a:p>
          <a:p>
            <a:endParaRPr lang="en-US" sz="14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Distribution: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Initially in soft tissue (kidneys, liver) … then in bone, teeth, hair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Circulating lead in erythrocytes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T1/2:  1-2 </a:t>
            </a:r>
            <a:r>
              <a:rPr lang="en-US" sz="1400" dirty="0" err="1" smtClean="0"/>
              <a:t>mos</a:t>
            </a:r>
            <a:r>
              <a:rPr lang="en-US" sz="1400" dirty="0" smtClean="0"/>
              <a:t> (blood), up to 20 </a:t>
            </a:r>
            <a:r>
              <a:rPr lang="en-US" sz="1400" dirty="0" err="1" smtClean="0"/>
              <a:t>yrs</a:t>
            </a:r>
            <a:r>
              <a:rPr lang="en-US" sz="1400" dirty="0" smtClean="0"/>
              <a:t> (bones)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600" b="1" dirty="0">
                <a:solidFill>
                  <a:srgbClr val="FF0000"/>
                </a:solidFill>
              </a:rPr>
              <a:t>Effects of lead toxicity: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Hematologic </a:t>
            </a:r>
            <a:r>
              <a:rPr lang="en-US" sz="1400" dirty="0" smtClean="0"/>
              <a:t>– </a:t>
            </a:r>
            <a:r>
              <a:rPr lang="en-US" sz="1200" dirty="0" smtClean="0"/>
              <a:t>inhibits </a:t>
            </a:r>
            <a:r>
              <a:rPr lang="en-US" sz="1200" dirty="0" err="1" smtClean="0"/>
              <a:t>heme</a:t>
            </a:r>
            <a:r>
              <a:rPr lang="en-US" sz="1200" dirty="0" smtClean="0"/>
              <a:t> synthesis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Hypochromic, microcytic anemia – misdiagnosed with iron deficiency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GI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Lead colic &amp; constipation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Neuromuscular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Lead palsy (wrist &amp; foot drop)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CNS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Loss of motor skills &amp; speech development, hyperkinetic/aggressive behavior </a:t>
            </a:r>
            <a:r>
              <a:rPr lang="en-US" sz="1200" dirty="0" smtClean="0"/>
              <a:t>disorders (misdiagnosed with ADHD)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Lead enceph</a:t>
            </a:r>
            <a:r>
              <a:rPr lang="en-US" sz="1200" dirty="0"/>
              <a:t>alopa</a:t>
            </a:r>
            <a:r>
              <a:rPr lang="en-US" sz="1200" dirty="0" smtClean="0"/>
              <a:t>thy (clumsiness, vertigo, ataxia, HA, insomnia, irritability, tonic-</a:t>
            </a:r>
            <a:r>
              <a:rPr lang="en-US" sz="1200" dirty="0" err="1" smtClean="0"/>
              <a:t>clonic</a:t>
            </a:r>
            <a:r>
              <a:rPr lang="en-US" sz="1200" dirty="0" smtClean="0"/>
              <a:t> convulsions, coma)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Renal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Acute tubular necrosis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Other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Skin (ashen color to face &amp; lips)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Gum (lead line)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Premature aging syndrome (stooped posture, poor muscle tone, emaciation)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2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3048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Diagnosis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609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Blood test: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Lead</a:t>
            </a:r>
            <a:r>
              <a:rPr lang="en-US" sz="1400" dirty="0" smtClean="0"/>
              <a:t> level test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Erythrocyte </a:t>
            </a:r>
            <a:r>
              <a:rPr lang="en-US" sz="1400" dirty="0" err="1" smtClean="0"/>
              <a:t>protoporphyrin</a:t>
            </a:r>
            <a:r>
              <a:rPr lang="en-US" sz="1400" dirty="0" smtClean="0"/>
              <a:t> (EP) &amp; urinary </a:t>
            </a:r>
            <a:r>
              <a:rPr lang="el-GR" sz="1400" dirty="0" smtClean="0"/>
              <a:t>δ</a:t>
            </a:r>
            <a:r>
              <a:rPr lang="en-US" sz="1400" dirty="0" smtClean="0"/>
              <a:t>-ALA levels are not sensitive if lead level &lt; 25 mcg/</a:t>
            </a:r>
            <a:r>
              <a:rPr lang="en-US" sz="1400" dirty="0" err="1" smtClean="0"/>
              <a:t>dL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Abdominal X-ray for lead particles/objects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199810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Treatment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2260461"/>
            <a:ext cx="6019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 smtClean="0"/>
              <a:t>Chelators</a:t>
            </a:r>
            <a:r>
              <a:rPr lang="en-US" dirty="0" smtClean="0"/>
              <a:t>:</a:t>
            </a:r>
          </a:p>
          <a:p>
            <a:pPr>
              <a:tabLst>
                <a:tab pos="508000" algn="l"/>
              </a:tabLst>
            </a:pPr>
            <a:r>
              <a:rPr lang="en-US" dirty="0" smtClean="0"/>
              <a:t>	-  </a:t>
            </a:r>
            <a:r>
              <a:rPr lang="en-US" sz="1600" b="1" dirty="0" err="1" smtClean="0">
                <a:solidFill>
                  <a:srgbClr val="FF0000"/>
                </a:solidFill>
              </a:rPr>
              <a:t>Dimercaprol</a:t>
            </a:r>
            <a:r>
              <a:rPr lang="en-US" sz="1600" dirty="0" smtClean="0"/>
              <a:t> or </a:t>
            </a:r>
            <a:r>
              <a:rPr lang="en-US" sz="1600" b="1" dirty="0" smtClean="0">
                <a:solidFill>
                  <a:srgbClr val="FF0000"/>
                </a:solidFill>
              </a:rPr>
              <a:t>BAL</a:t>
            </a:r>
            <a:r>
              <a:rPr lang="en-US" sz="1600" dirty="0" smtClean="0"/>
              <a:t> (British Anti-Lewisite) – </a:t>
            </a:r>
            <a:r>
              <a:rPr lang="en-US" sz="1600" dirty="0" smtClean="0">
                <a:solidFill>
                  <a:srgbClr val="FF0000"/>
                </a:solidFill>
              </a:rPr>
              <a:t>Peanut Oil</a:t>
            </a:r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IM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dirty="0" smtClean="0"/>
              <a:t>		- </a:t>
            </a:r>
            <a:r>
              <a:rPr lang="en-US" sz="1400" dirty="0" smtClean="0">
                <a:solidFill>
                  <a:srgbClr val="FF0000"/>
                </a:solidFill>
              </a:rPr>
              <a:t>Used only in combo with other </a:t>
            </a:r>
            <a:r>
              <a:rPr lang="en-US" sz="1400" dirty="0" err="1" smtClean="0">
                <a:solidFill>
                  <a:srgbClr val="FF0000"/>
                </a:solidFill>
              </a:rPr>
              <a:t>chelators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sz="1400" dirty="0" smtClean="0"/>
              <a:t>2 BAL molecules combine with 1 lead atom forming a stable complex  … excreted in urine &amp; feces via bile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 smtClean="0"/>
              <a:t>		- Contraindicated in </a:t>
            </a:r>
            <a:r>
              <a:rPr lang="en-US" sz="1400" dirty="0" err="1" smtClean="0"/>
              <a:t>pts</a:t>
            </a:r>
            <a:r>
              <a:rPr lang="en-US" sz="1400" dirty="0" smtClean="0"/>
              <a:t> with </a:t>
            </a:r>
            <a:r>
              <a:rPr lang="en-US" sz="1400" dirty="0" smtClean="0">
                <a:solidFill>
                  <a:srgbClr val="FF0000"/>
                </a:solidFill>
              </a:rPr>
              <a:t>G6PD-deficiency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 smtClean="0"/>
              <a:t>		- Potential </a:t>
            </a:r>
            <a:r>
              <a:rPr lang="en-US" sz="1400" dirty="0" err="1" smtClean="0">
                <a:solidFill>
                  <a:srgbClr val="FF0000"/>
                </a:solidFill>
              </a:rPr>
              <a:t>nephrotoxin</a:t>
            </a:r>
            <a:r>
              <a:rPr lang="en-US" sz="1400" dirty="0" smtClean="0"/>
              <a:t> – urine should be at </a:t>
            </a:r>
            <a:r>
              <a:rPr lang="en-US" sz="1400" dirty="0" smtClean="0">
                <a:solidFill>
                  <a:srgbClr val="FF0000"/>
                </a:solidFill>
              </a:rPr>
              <a:t>pH alkaline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 smtClean="0"/>
              <a:t>	-  </a:t>
            </a:r>
            <a:r>
              <a:rPr lang="en-US" sz="1400" b="1" dirty="0" smtClean="0">
                <a:solidFill>
                  <a:srgbClr val="FF0000"/>
                </a:solidFill>
              </a:rPr>
              <a:t>CaNa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b="1" dirty="0" smtClean="0">
                <a:solidFill>
                  <a:srgbClr val="FF0000"/>
                </a:solidFill>
              </a:rPr>
              <a:t>EDTA</a:t>
            </a:r>
            <a:r>
              <a:rPr lang="en-US" sz="1400" dirty="0" smtClean="0"/>
              <a:t> – </a:t>
            </a:r>
            <a:r>
              <a:rPr lang="en-US" sz="1400" dirty="0" smtClean="0">
                <a:solidFill>
                  <a:srgbClr val="FF0000"/>
                </a:solidFill>
              </a:rPr>
              <a:t>IM, IV or SC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smtClean="0"/>
              <a:t>- ↑ urinary excretion of lead by 20-50 fold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- Mono-TX when lead level &lt; 70  (in combo with BAL if &gt; 70)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- Potential </a:t>
            </a:r>
            <a:r>
              <a:rPr lang="en-US" sz="1400" dirty="0" err="1" smtClean="0"/>
              <a:t>nephrotoxin</a:t>
            </a:r>
            <a:endParaRPr lang="en-US" sz="1400" dirty="0" smtClean="0"/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- Hepatocellular damage but reversible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endParaRPr lang="en-US" sz="1400" dirty="0"/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- </a:t>
            </a:r>
            <a:r>
              <a:rPr lang="en-US" sz="1400" b="1" dirty="0" err="1" smtClean="0">
                <a:solidFill>
                  <a:srgbClr val="FF0000"/>
                </a:solidFill>
              </a:rPr>
              <a:t>Penicillamine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– not approved by FDA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endParaRPr lang="en-US" sz="1400" dirty="0"/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- </a:t>
            </a:r>
            <a:r>
              <a:rPr lang="en-US" sz="1400" b="1" dirty="0" err="1" smtClean="0">
                <a:solidFill>
                  <a:srgbClr val="FF0000"/>
                </a:solidFill>
              </a:rPr>
              <a:t>Succimer</a:t>
            </a:r>
            <a:r>
              <a:rPr lang="en-US" sz="1400" b="1" dirty="0" smtClean="0">
                <a:solidFill>
                  <a:srgbClr val="FF0000"/>
                </a:solidFill>
              </a:rPr>
              <a:t> (</a:t>
            </a:r>
            <a:r>
              <a:rPr lang="en-US" sz="1400" b="1" dirty="0" err="1" smtClean="0">
                <a:solidFill>
                  <a:srgbClr val="FF0000"/>
                </a:solidFill>
              </a:rPr>
              <a:t>Chemet</a:t>
            </a:r>
            <a:r>
              <a:rPr lang="en-US" sz="1400" b="1" dirty="0" smtClean="0">
                <a:solidFill>
                  <a:srgbClr val="FF0000"/>
                </a:solidFill>
              </a:rPr>
              <a:t>®) </a:t>
            </a:r>
            <a:r>
              <a:rPr lang="en-US" sz="1400" dirty="0" smtClean="0"/>
              <a:t>– Only </a:t>
            </a:r>
            <a:r>
              <a:rPr lang="en-US" sz="1400" dirty="0" smtClean="0">
                <a:solidFill>
                  <a:srgbClr val="FF0000"/>
                </a:solidFill>
              </a:rPr>
              <a:t>PO </a:t>
            </a:r>
            <a:r>
              <a:rPr lang="en-US" sz="1400" dirty="0" err="1" smtClean="0">
                <a:solidFill>
                  <a:srgbClr val="FF0000"/>
                </a:solidFill>
              </a:rPr>
              <a:t>chelator</a:t>
            </a:r>
            <a:r>
              <a:rPr lang="en-US" sz="1400" dirty="0" smtClean="0">
                <a:solidFill>
                  <a:srgbClr val="FF0000"/>
                </a:solidFill>
              </a:rPr>
              <a:t> approved by FDA</a:t>
            </a:r>
          </a:p>
          <a:p>
            <a:pPr marL="1262063" indent="-1262063">
              <a:tabLst>
                <a:tab pos="508000" algn="l"/>
                <a:tab pos="11461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	- Cannot be used as an out-patient therapy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EDTA is a </a:t>
            </a:r>
            <a:r>
              <a:rPr lang="en-US" sz="1200" dirty="0" err="1" smtClean="0"/>
              <a:t>chelator</a:t>
            </a:r>
            <a:r>
              <a:rPr lang="en-US" sz="1200" dirty="0" smtClean="0"/>
              <a:t> for </a:t>
            </a:r>
            <a:r>
              <a:rPr lang="en-US" sz="1200" dirty="0" err="1" smtClean="0"/>
              <a:t>Ca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20529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Lead-rebound phenomena needs to be retreated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722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62799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Other Drug-Induced Hepatotoxicity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161395"/>
            <a:ext cx="601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Fatty-Liver / Cirrhosis-Like Rx: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Prototype:  </a:t>
            </a:r>
            <a:r>
              <a:rPr lang="en-US" sz="1400" dirty="0" smtClean="0">
                <a:solidFill>
                  <a:srgbClr val="FF0000"/>
                </a:solidFill>
              </a:rPr>
              <a:t>AMIODARONE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Cholestatic</a:t>
            </a:r>
            <a:r>
              <a:rPr lang="en-US" sz="1400" b="1" dirty="0" smtClean="0">
                <a:solidFill>
                  <a:srgbClr val="FF0000"/>
                </a:solidFill>
              </a:rPr>
              <a:t> Rx:</a:t>
            </a:r>
            <a:endParaRPr lang="en-US" sz="1400" b="1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Estrogens, co-</a:t>
            </a:r>
            <a:r>
              <a:rPr lang="en-US" sz="1400" dirty="0" err="1" smtClean="0"/>
              <a:t>trimoxazole</a:t>
            </a:r>
            <a:r>
              <a:rPr lang="en-US" sz="1400" dirty="0" smtClean="0"/>
              <a:t>, rifampin, </a:t>
            </a:r>
            <a:r>
              <a:rPr lang="en-US" sz="1400" dirty="0" err="1" smtClean="0"/>
              <a:t>nafcillin</a:t>
            </a:r>
            <a:r>
              <a:rPr lang="en-US" sz="1400" dirty="0" smtClean="0"/>
              <a:t>, chlorpromazine, erythromycin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Blockage of bile flow due to drugs – liver function normal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Hepatic </a:t>
            </a:r>
            <a:r>
              <a:rPr lang="en-US" sz="1400" b="1" dirty="0" err="1">
                <a:solidFill>
                  <a:srgbClr val="FF0000"/>
                </a:solidFill>
              </a:rPr>
              <a:t>Veno</a:t>
            </a:r>
            <a:r>
              <a:rPr lang="en-US" sz="1400" b="1" dirty="0">
                <a:solidFill>
                  <a:srgbClr val="FF0000"/>
                </a:solidFill>
              </a:rPr>
              <a:t>-Occlusive Disease: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Similar to </a:t>
            </a:r>
            <a:r>
              <a:rPr lang="en-US" sz="1400" dirty="0" err="1" smtClean="0"/>
              <a:t>cholestatic</a:t>
            </a:r>
            <a:r>
              <a:rPr lang="en-US" sz="1400" dirty="0" smtClean="0"/>
              <a:t> Rx but more severe and serious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Allergic Hepatitis: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Phenytoin, co-</a:t>
            </a:r>
            <a:r>
              <a:rPr lang="en-US" sz="1400" dirty="0" err="1" smtClean="0"/>
              <a:t>trimoxazole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Systemic allergic Rx, fever, rash, lymphadenopathy, eosinophilia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result in hepatic necrosis &amp;/or cholestasis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Idiosyncratic Hepatotoxic RX: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Allopurinol, ASA (Reye’s syndrome), sulfonamides, quinidine, HMG-co-</a:t>
            </a:r>
            <a:r>
              <a:rPr lang="en-US" sz="1400" dirty="0" err="1" smtClean="0"/>
              <a:t>reductase</a:t>
            </a:r>
            <a:r>
              <a:rPr lang="en-US" sz="1400" dirty="0" smtClean="0"/>
              <a:t> inhibitors, </a:t>
            </a:r>
            <a:r>
              <a:rPr lang="en-US" sz="1400" dirty="0" err="1" smtClean="0"/>
              <a:t>valproic</a:t>
            </a:r>
            <a:r>
              <a:rPr lang="en-US" sz="1400" dirty="0" smtClean="0"/>
              <a:t> acid, INH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Usually non-dose related &amp; non-immune system related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Mixed forms with hepatic dysfunction</a:t>
            </a:r>
          </a:p>
        </p:txBody>
      </p:sp>
    </p:spTree>
    <p:extLst>
      <p:ext uri="{BB962C8B-B14F-4D97-AF65-F5344CB8AC3E}">
        <p14:creationId xmlns:p14="http://schemas.microsoft.com/office/powerpoint/2010/main" val="421597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45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Treatments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30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Acetaminophen</a:t>
            </a:r>
            <a:r>
              <a:rPr lang="en-US" b="1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553251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Elimination</a:t>
            </a:r>
            <a:r>
              <a:rPr lang="en-US" sz="1400" dirty="0" smtClean="0"/>
              <a:t> by: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Gastric lavage if &lt; 1 </a:t>
            </a:r>
            <a:r>
              <a:rPr lang="en-US" sz="1400" dirty="0" err="1" smtClean="0"/>
              <a:t>hr</a:t>
            </a:r>
            <a:r>
              <a:rPr lang="en-US" sz="1400" dirty="0" smtClean="0"/>
              <a:t> after ingestion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Activated charcoal if &lt; 4 </a:t>
            </a:r>
            <a:r>
              <a:rPr lang="en-US" sz="1400" dirty="0" err="1" smtClean="0"/>
              <a:t>hrs</a:t>
            </a:r>
            <a:r>
              <a:rPr lang="en-US" sz="1400" dirty="0" smtClean="0"/>
              <a:t> after ingestion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Antidote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with </a:t>
            </a:r>
            <a:r>
              <a:rPr lang="en-US" sz="1400" dirty="0" smtClean="0">
                <a:solidFill>
                  <a:srgbClr val="FF0000"/>
                </a:solidFill>
              </a:rPr>
              <a:t>NAC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3643" y="104173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Salicylates: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46537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Elimination</a:t>
            </a:r>
            <a:r>
              <a:rPr lang="en-US" sz="1400" dirty="0" smtClean="0"/>
              <a:t> by: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Activated charcoal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Hemodialysis for severe poisoning</a:t>
            </a:r>
          </a:p>
          <a:p>
            <a:pPr marL="280988" indent="-280988">
              <a:tabLst>
                <a:tab pos="280988" algn="l"/>
              </a:tabLst>
            </a:pPr>
            <a:r>
              <a:rPr lang="en-US" sz="1400" b="1" dirty="0" smtClean="0"/>
              <a:t>-	</a:t>
            </a:r>
            <a:r>
              <a:rPr lang="en-US" sz="1400" dirty="0" smtClean="0"/>
              <a:t>Alkalization </a:t>
            </a:r>
            <a:r>
              <a:rPr lang="en-US" sz="1400" dirty="0"/>
              <a:t>of urine </a:t>
            </a:r>
            <a:r>
              <a:rPr lang="en-US" sz="1400" dirty="0" smtClean="0"/>
              <a:t>regardless of blood pH with IV bicarbonate</a:t>
            </a:r>
            <a:r>
              <a:rPr lang="en-US" sz="1400" dirty="0"/>
              <a:t> </a:t>
            </a:r>
            <a:r>
              <a:rPr lang="en-US" sz="1400" dirty="0" smtClean="0"/>
              <a:t>to enhance renal elimination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0814" y="24895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Supportive </a:t>
            </a:r>
            <a:r>
              <a:rPr lang="en-US" sz="1200" dirty="0" smtClean="0"/>
              <a:t>by: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Tx</a:t>
            </a:r>
            <a:r>
              <a:rPr lang="en-US" sz="1200" dirty="0" smtClean="0"/>
              <a:t> electrolyte abnormalities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Seizures with BZDs</a:t>
            </a:r>
          </a:p>
          <a:p>
            <a:pPr marL="285750" indent="-285750">
              <a:buFontTx/>
              <a:buChar char="-"/>
              <a:tabLst>
                <a:tab pos="280988" algn="l"/>
              </a:tabLst>
            </a:pPr>
            <a:r>
              <a:rPr lang="en-US" sz="1200" dirty="0" smtClean="0"/>
              <a:t>Fluids, O2, dextrose, </a:t>
            </a:r>
            <a:r>
              <a:rPr lang="en-US" sz="1200" dirty="0" err="1" smtClean="0"/>
              <a:t>vit</a:t>
            </a:r>
            <a:r>
              <a:rPr lang="en-US" sz="1200" dirty="0" smtClean="0"/>
              <a:t> K</a:t>
            </a:r>
          </a:p>
          <a:p>
            <a:pPr marL="285750" indent="-285750">
              <a:buFontTx/>
              <a:buChar char="-"/>
              <a:tabLst>
                <a:tab pos="280988" algn="l"/>
              </a:tabLst>
            </a:pPr>
            <a:r>
              <a:rPr lang="en-US" sz="1200" dirty="0" smtClean="0"/>
              <a:t>Cooling blankets for hyperthermia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29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Tricyclic Antidepressants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794373"/>
            <a:ext cx="4114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Elimination:</a:t>
            </a:r>
          </a:p>
          <a:p>
            <a:r>
              <a:rPr lang="en-US" sz="1400" dirty="0"/>
              <a:t>- Gastric lavage, charcoal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Na bicarbonate </a:t>
            </a:r>
            <a:r>
              <a:rPr lang="en-US" dirty="0" smtClean="0"/>
              <a:t>… </a:t>
            </a:r>
            <a:r>
              <a:rPr lang="en-US" sz="1200" dirty="0" smtClean="0">
                <a:solidFill>
                  <a:srgbClr val="FF0000"/>
                </a:solidFill>
              </a:rPr>
              <a:t>the most effective for TCA cardiovascular toxicity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Arrhythmias:  </a:t>
            </a:r>
            <a:r>
              <a:rPr lang="en-US" sz="1200" dirty="0" err="1" smtClean="0"/>
              <a:t>Lidocaine</a:t>
            </a:r>
            <a:endParaRPr lang="en-US" sz="1200" dirty="0" smtClean="0"/>
          </a:p>
          <a:p>
            <a:r>
              <a:rPr lang="en-US" sz="1200" dirty="0" smtClean="0"/>
              <a:t>Hypotension:  fluid first  … then  … dopamine &amp; other </a:t>
            </a:r>
            <a:r>
              <a:rPr lang="en-US" sz="1200" dirty="0" err="1" smtClean="0"/>
              <a:t>pressors</a:t>
            </a:r>
            <a:endParaRPr lang="en-US" sz="1200" dirty="0" smtClean="0"/>
          </a:p>
          <a:p>
            <a:r>
              <a:rPr lang="en-US" sz="1200" dirty="0" smtClean="0"/>
              <a:t>Seizure:  BDZ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1485" y="4037427"/>
            <a:ext cx="5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4412407"/>
            <a:ext cx="328748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Elimination by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Ipecac </a:t>
            </a:r>
            <a:r>
              <a:rPr lang="en-US" sz="1200" dirty="0" smtClean="0"/>
              <a:t>if recent ingestion &lt; 2 </a:t>
            </a:r>
            <a:r>
              <a:rPr lang="en-US" sz="1200" dirty="0" err="1" smtClean="0"/>
              <a:t>hrs</a:t>
            </a:r>
            <a:r>
              <a:rPr lang="en-US" sz="1200" dirty="0" smtClean="0"/>
              <a:t> or 10-60 mg/kg of elemental Fe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Gastric lavage or whole bowel irrigation</a:t>
            </a:r>
          </a:p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Antidote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FF0000"/>
                </a:solidFill>
              </a:rPr>
              <a:t>Deferoxamine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45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Treatments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49086" y="838200"/>
            <a:ext cx="109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Cyanide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5629" y="411447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Beta Blockers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16064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Antidote</a:t>
            </a:r>
            <a:r>
              <a:rPr lang="en-US" sz="1400" dirty="0" smtClean="0"/>
              <a:t>:</a:t>
            </a:r>
          </a:p>
          <a:p>
            <a:pPr marL="741363" indent="-741363">
              <a:tabLst>
                <a:tab pos="396875" algn="l"/>
              </a:tabLst>
            </a:pPr>
            <a:r>
              <a:rPr lang="en-US" sz="1400" dirty="0" smtClean="0"/>
              <a:t>	-  </a:t>
            </a:r>
            <a:r>
              <a:rPr lang="en-US" sz="1400" dirty="0" smtClean="0">
                <a:solidFill>
                  <a:srgbClr val="FF0000"/>
                </a:solidFill>
              </a:rPr>
              <a:t>Amyl nitrite  …  Na Nitrite …  Na thiosulfate …  and oxygen </a:t>
            </a:r>
            <a:r>
              <a:rPr lang="en-US" sz="1200" dirty="0" smtClean="0"/>
              <a:t>(reverse the binding of cyanide to cytochrome oxidase)</a:t>
            </a:r>
          </a:p>
          <a:p>
            <a:pPr marL="741363" indent="-741363">
              <a:tabLst>
                <a:tab pos="396875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 </a:t>
            </a:r>
            <a:r>
              <a:rPr lang="en-US" sz="1400" dirty="0" smtClean="0">
                <a:solidFill>
                  <a:srgbClr val="FF0000"/>
                </a:solidFill>
              </a:rPr>
              <a:t>HYDROXOCOBALAMIN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743" y="4494694"/>
            <a:ext cx="611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0000"/>
                </a:solidFill>
              </a:rPr>
              <a:t>Atropine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for emergent </a:t>
            </a:r>
            <a:r>
              <a:rPr lang="en-US" sz="1400" dirty="0" err="1" smtClean="0">
                <a:solidFill>
                  <a:srgbClr val="FF0000"/>
                </a:solidFill>
              </a:rPr>
              <a:t>bradycardia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Fluids</a:t>
            </a:r>
            <a:r>
              <a:rPr lang="en-US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FF0000"/>
                </a:solidFill>
              </a:rPr>
              <a:t>hypotension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Arrhythmias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(Na bicarbonate, Mg, Advanced CV Life Support)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Additional: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Glucagon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IV </a:t>
            </a:r>
            <a:r>
              <a:rPr lang="en-US" sz="1400" dirty="0" err="1" smtClean="0">
                <a:solidFill>
                  <a:srgbClr val="FF0000"/>
                </a:solidFill>
              </a:rPr>
              <a:t>Ca</a:t>
            </a:r>
            <a:r>
              <a:rPr lang="en-US" sz="1400" dirty="0" smtClean="0">
                <a:solidFill>
                  <a:srgbClr val="FF0000"/>
                </a:solidFill>
              </a:rPr>
              <a:t> salts </a:t>
            </a:r>
            <a:r>
              <a:rPr lang="en-US" sz="1200" dirty="0" smtClean="0"/>
              <a:t>– </a:t>
            </a:r>
            <a:r>
              <a:rPr lang="en-US" sz="1200" dirty="0" err="1" smtClean="0"/>
              <a:t>Ca</a:t>
            </a:r>
            <a:r>
              <a:rPr lang="en-US" sz="1200" dirty="0" smtClean="0"/>
              <a:t> </a:t>
            </a:r>
            <a:r>
              <a:rPr lang="en-US" sz="1200" dirty="0" err="1" smtClean="0"/>
              <a:t>gluconate</a:t>
            </a:r>
            <a:r>
              <a:rPr lang="en-US" sz="1200" dirty="0" smtClean="0"/>
              <a:t> (peripheral), </a:t>
            </a:r>
            <a:r>
              <a:rPr lang="en-US" sz="1200" dirty="0" err="1" smtClean="0"/>
              <a:t>Ca</a:t>
            </a:r>
            <a:r>
              <a:rPr lang="en-US" sz="1200" dirty="0" smtClean="0"/>
              <a:t> chloride (central)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Vasopressors (not for </a:t>
            </a:r>
            <a:r>
              <a:rPr lang="en-US" sz="1200" dirty="0" err="1" smtClean="0"/>
              <a:t>monotherapy</a:t>
            </a:r>
            <a:r>
              <a:rPr lang="en-US" sz="1200" dirty="0" smtClean="0"/>
              <a:t> … b/c of too high dose &amp; potential arrhythmias)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High dose of insulin &amp; glucose infusion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9714" y="2514600"/>
            <a:ext cx="7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2823127"/>
            <a:ext cx="518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08000" algn="l"/>
              </a:tabLst>
            </a:pPr>
            <a:r>
              <a:rPr lang="en-US" sz="1600" b="1" dirty="0" err="1" smtClean="0">
                <a:solidFill>
                  <a:srgbClr val="FF0000"/>
                </a:solidFill>
              </a:rPr>
              <a:t>Dimercaprol</a:t>
            </a:r>
            <a:r>
              <a:rPr lang="en-US" sz="1600" dirty="0" smtClean="0"/>
              <a:t> or </a:t>
            </a:r>
            <a:r>
              <a:rPr lang="en-US" sz="1600" b="1" dirty="0" smtClean="0">
                <a:solidFill>
                  <a:srgbClr val="FF0000"/>
                </a:solidFill>
              </a:rPr>
              <a:t>BAL</a:t>
            </a:r>
            <a:r>
              <a:rPr lang="en-US" sz="1600" dirty="0" smtClean="0"/>
              <a:t> (British Anti-Lewisite) – </a:t>
            </a:r>
            <a:r>
              <a:rPr lang="en-US" sz="1600" dirty="0" smtClean="0">
                <a:solidFill>
                  <a:srgbClr val="FF0000"/>
                </a:solidFill>
              </a:rPr>
              <a:t>Peanut Oil</a:t>
            </a:r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IM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508000" indent="-508000">
              <a:spcBef>
                <a:spcPts val="600"/>
              </a:spcBef>
              <a:tabLst>
                <a:tab pos="682625" algn="l"/>
              </a:tabLst>
            </a:pPr>
            <a:r>
              <a:rPr lang="en-US" sz="1600" b="1" dirty="0" smtClean="0">
                <a:solidFill>
                  <a:srgbClr val="FF0000"/>
                </a:solidFill>
              </a:rPr>
              <a:t>CaNa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EDTA</a:t>
            </a:r>
            <a:r>
              <a:rPr lang="en-US" sz="1400" dirty="0" smtClean="0"/>
              <a:t> – </a:t>
            </a:r>
            <a:r>
              <a:rPr lang="en-US" sz="1400" dirty="0" smtClean="0">
                <a:solidFill>
                  <a:srgbClr val="FF0000"/>
                </a:solidFill>
              </a:rPr>
              <a:t>IM, IV or SC</a:t>
            </a:r>
            <a:endParaRPr lang="en-US" sz="1400" dirty="0"/>
          </a:p>
          <a:p>
            <a:pPr marL="1262063" indent="-1262063">
              <a:spcBef>
                <a:spcPts val="600"/>
              </a:spcBef>
              <a:tabLst>
                <a:tab pos="508000" algn="l"/>
                <a:tab pos="1146175" algn="l"/>
              </a:tabLst>
            </a:pPr>
            <a:r>
              <a:rPr lang="en-US" sz="1600" b="1" dirty="0" err="1" smtClean="0">
                <a:solidFill>
                  <a:srgbClr val="FF0000"/>
                </a:solidFill>
              </a:rPr>
              <a:t>Succimer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Chemet</a:t>
            </a:r>
            <a:r>
              <a:rPr lang="en-US" sz="1400" b="1" dirty="0" smtClean="0">
                <a:solidFill>
                  <a:srgbClr val="FF0000"/>
                </a:solidFill>
              </a:rPr>
              <a:t>®) </a:t>
            </a:r>
            <a:r>
              <a:rPr lang="en-US" sz="1400" dirty="0" smtClean="0"/>
              <a:t>– Only </a:t>
            </a:r>
            <a:r>
              <a:rPr lang="en-US" sz="1400" dirty="0" smtClean="0">
                <a:solidFill>
                  <a:srgbClr val="FF0000"/>
                </a:solidFill>
              </a:rPr>
              <a:t>PO </a:t>
            </a:r>
            <a:r>
              <a:rPr lang="en-US" sz="1400" dirty="0" err="1" smtClean="0">
                <a:solidFill>
                  <a:srgbClr val="FF0000"/>
                </a:solidFill>
              </a:rPr>
              <a:t>chelator</a:t>
            </a:r>
            <a:r>
              <a:rPr lang="en-US" sz="1400" dirty="0" smtClean="0">
                <a:solidFill>
                  <a:srgbClr val="FF0000"/>
                </a:solidFill>
              </a:rPr>
              <a:t> approved by FDA</a:t>
            </a:r>
          </a:p>
        </p:txBody>
      </p:sp>
    </p:spTree>
    <p:extLst>
      <p:ext uri="{BB962C8B-B14F-4D97-AF65-F5344CB8AC3E}">
        <p14:creationId xmlns:p14="http://schemas.microsoft.com/office/powerpoint/2010/main" val="419875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381000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Activated Charcoal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147971"/>
            <a:ext cx="449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Increase in popularity</a:t>
            </a:r>
          </a:p>
          <a:p>
            <a:r>
              <a:rPr lang="en-US" dirty="0"/>
              <a:t>	</a:t>
            </a:r>
            <a:r>
              <a:rPr lang="en-US" sz="1200" dirty="0" smtClean="0"/>
              <a:t>- Ideally used within  first </a:t>
            </a:r>
            <a:r>
              <a:rPr lang="en-US" sz="1200" dirty="0" smtClean="0">
                <a:solidFill>
                  <a:srgbClr val="FF0000"/>
                </a:solidFill>
              </a:rPr>
              <a:t>few </a:t>
            </a:r>
            <a:r>
              <a:rPr lang="en-US" sz="1200" dirty="0" err="1" smtClean="0">
                <a:solidFill>
                  <a:srgbClr val="FF0000"/>
                </a:solidFill>
              </a:rPr>
              <a:t>hrs</a:t>
            </a:r>
            <a:r>
              <a:rPr lang="en-US" sz="1200" dirty="0" smtClean="0">
                <a:solidFill>
                  <a:srgbClr val="FF0000"/>
                </a:solidFill>
              </a:rPr>
              <a:t> of ingestion</a:t>
            </a:r>
          </a:p>
          <a:p>
            <a:r>
              <a:rPr lang="en-US" sz="1200" dirty="0" smtClean="0"/>
              <a:t>	- Adsorption prevents absorption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</a:t>
            </a:r>
            <a:r>
              <a:rPr lang="en-US" sz="1200" dirty="0" smtClean="0">
                <a:solidFill>
                  <a:srgbClr val="FF0000"/>
                </a:solidFill>
              </a:rPr>
              <a:t>Ineffective for Fe, </a:t>
            </a:r>
            <a:r>
              <a:rPr lang="en-US" sz="1200" dirty="0" err="1" smtClean="0">
                <a:solidFill>
                  <a:srgbClr val="FF0000"/>
                </a:solidFill>
              </a:rPr>
              <a:t>Pb</a:t>
            </a:r>
            <a:r>
              <a:rPr lang="en-US" sz="1200" dirty="0" smtClean="0">
                <a:solidFill>
                  <a:srgbClr val="FF0000"/>
                </a:solidFill>
              </a:rPr>
              <a:t>, Li, simple alcohols, corrosives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Dosing:  repeat doses q 2-4 </a:t>
            </a:r>
            <a:r>
              <a:rPr lang="en-US" sz="1200" dirty="0" err="1" smtClean="0"/>
              <a:t>hrs</a:t>
            </a:r>
            <a:endParaRPr lang="en-US" sz="12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129171"/>
            <a:ext cx="76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2790617"/>
            <a:ext cx="838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 </a:t>
            </a:r>
            <a:r>
              <a:rPr lang="en-US" sz="1600" dirty="0" err="1" smtClean="0"/>
              <a:t>yrs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790617"/>
            <a:ext cx="838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</a:t>
            </a:r>
            <a:r>
              <a:rPr lang="en-US" sz="1600" dirty="0" err="1" smtClean="0"/>
              <a:t>yr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31291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50-100 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12917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25-50 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312917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 g/kg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200400" y="4195971"/>
            <a:ext cx="29718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Most useful for drugs that have</a:t>
            </a:r>
            <a:r>
              <a:rPr lang="en-US" sz="1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Low VD: &lt; 11/kg)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Low plasma binding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Biliary or gastric secretion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Active circulating metabolites</a:t>
            </a:r>
          </a:p>
        </p:txBody>
      </p:sp>
    </p:spTree>
    <p:extLst>
      <p:ext uri="{BB962C8B-B14F-4D97-AF65-F5344CB8AC3E}">
        <p14:creationId xmlns:p14="http://schemas.microsoft.com/office/powerpoint/2010/main" val="277914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810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Whole Bowel Irrigation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1219200"/>
            <a:ext cx="6019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Used for drugs that are </a:t>
            </a:r>
            <a:r>
              <a:rPr lang="en-US" sz="1400" b="1" dirty="0" smtClean="0">
                <a:solidFill>
                  <a:srgbClr val="FF0000"/>
                </a:solidFill>
              </a:rPr>
              <a:t>not well-adsorbed </a:t>
            </a:r>
            <a:r>
              <a:rPr lang="en-US" sz="1400" b="1" dirty="0" smtClean="0"/>
              <a:t>by activated charcoal or </a:t>
            </a:r>
            <a:r>
              <a:rPr lang="en-US" sz="1400" b="1" dirty="0" smtClean="0">
                <a:solidFill>
                  <a:srgbClr val="FF0000"/>
                </a:solidFill>
              </a:rPr>
              <a:t>SR/EC drugs</a:t>
            </a:r>
          </a:p>
          <a:p>
            <a:r>
              <a:rPr lang="en-US" dirty="0"/>
              <a:t>	</a:t>
            </a:r>
            <a:r>
              <a:rPr lang="en-US" sz="1200" dirty="0" smtClean="0"/>
              <a:t>- Generally reserved when ingestion is </a:t>
            </a:r>
            <a:r>
              <a:rPr lang="en-US" sz="1200" dirty="0" smtClean="0">
                <a:solidFill>
                  <a:srgbClr val="FF0000"/>
                </a:solidFill>
              </a:rPr>
              <a:t>several </a:t>
            </a:r>
            <a:r>
              <a:rPr lang="en-US" sz="1200" dirty="0" err="1" smtClean="0">
                <a:solidFill>
                  <a:srgbClr val="FF0000"/>
                </a:solidFill>
              </a:rPr>
              <a:t>hrs</a:t>
            </a:r>
            <a:r>
              <a:rPr lang="en-US" sz="1200" dirty="0" smtClean="0">
                <a:solidFill>
                  <a:srgbClr val="FF0000"/>
                </a:solidFill>
              </a:rPr>
              <a:t> after arrival to ED</a:t>
            </a:r>
          </a:p>
          <a:p>
            <a:pPr marL="1085850" indent="-1085850">
              <a:tabLst>
                <a:tab pos="914400" algn="l"/>
              </a:tabLst>
            </a:pPr>
            <a:r>
              <a:rPr lang="en-US" sz="1200" dirty="0" smtClean="0"/>
              <a:t>	- Polyethylene glycol electrolyte solution - </a:t>
            </a:r>
            <a:r>
              <a:rPr lang="en-US" sz="1200" dirty="0" err="1" smtClean="0"/>
              <a:t>Osmotically</a:t>
            </a:r>
            <a:r>
              <a:rPr lang="en-US" sz="1200" dirty="0" smtClean="0"/>
              <a:t> balanced sol admin 4-12 </a:t>
            </a:r>
            <a:r>
              <a:rPr lang="en-US" sz="1200" dirty="0" err="1" smtClean="0"/>
              <a:t>hrs</a:t>
            </a:r>
            <a:r>
              <a:rPr lang="en-US" sz="1200" dirty="0" smtClean="0"/>
              <a:t> causing rectal discharge or drug</a:t>
            </a:r>
          </a:p>
          <a:p>
            <a:pPr marL="1085850" indent="-1085850">
              <a:tabLst>
                <a:tab pos="9144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Dosing:   </a:t>
            </a:r>
            <a:r>
              <a:rPr lang="en-US" sz="1200" dirty="0" smtClean="0">
                <a:solidFill>
                  <a:srgbClr val="FF0000"/>
                </a:solidFill>
              </a:rPr>
              <a:t>0.25 – 0.5 L/</a:t>
            </a:r>
            <a:r>
              <a:rPr lang="en-US" sz="1200" dirty="0" err="1" smtClean="0">
                <a:solidFill>
                  <a:srgbClr val="FF0000"/>
                </a:solidFill>
              </a:rPr>
              <a:t>hr</a:t>
            </a:r>
            <a:r>
              <a:rPr lang="en-US" sz="1200" dirty="0" smtClean="0">
                <a:solidFill>
                  <a:srgbClr val="FF0000"/>
                </a:solidFill>
              </a:rPr>
              <a:t>  (CHILD)        1 – 2 L/</a:t>
            </a:r>
            <a:r>
              <a:rPr lang="en-US" sz="1200" dirty="0" err="1" smtClean="0">
                <a:solidFill>
                  <a:srgbClr val="FF0000"/>
                </a:solidFill>
              </a:rPr>
              <a:t>hr</a:t>
            </a:r>
            <a:r>
              <a:rPr lang="en-US" sz="1200" dirty="0" smtClean="0">
                <a:solidFill>
                  <a:srgbClr val="FF0000"/>
                </a:solidFill>
              </a:rPr>
              <a:t>  (ADULTS)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667000" y="2438400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Contraindications</a:t>
            </a:r>
          </a:p>
          <a:p>
            <a:pPr lvl="1" algn="l">
              <a:lnSpc>
                <a:spcPct val="9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Bowel perforations, </a:t>
            </a:r>
            <a:r>
              <a:rPr lang="en-US" sz="1400" dirty="0" err="1" smtClean="0">
                <a:solidFill>
                  <a:schemeClr val="tx1"/>
                </a:solidFill>
              </a:rPr>
              <a:t>osbstruction</a:t>
            </a:r>
            <a:r>
              <a:rPr lang="en-US" sz="1400" dirty="0" smtClean="0">
                <a:solidFill>
                  <a:schemeClr val="tx1"/>
                </a:solidFill>
              </a:rPr>
              <a:t>, GI bleeding</a:t>
            </a:r>
          </a:p>
        </p:txBody>
      </p:sp>
    </p:spTree>
    <p:extLst>
      <p:ext uri="{BB962C8B-B14F-4D97-AF65-F5344CB8AC3E}">
        <p14:creationId xmlns:p14="http://schemas.microsoft.com/office/powerpoint/2010/main" val="171835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1066800"/>
            <a:ext cx="6096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Use of </a:t>
            </a:r>
            <a:r>
              <a:rPr lang="en-US" sz="2800" b="1" dirty="0" smtClean="0"/>
              <a:t>antidote</a:t>
            </a:r>
            <a:r>
              <a:rPr lang="en-US" sz="2800" dirty="0" smtClean="0"/>
              <a:t> never replaces good supportive care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/>
              <a:t>Examples</a:t>
            </a:r>
            <a:r>
              <a:rPr lang="en-US" sz="2000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Glucagon--</a:t>
            </a:r>
            <a:r>
              <a:rPr lang="en-US" sz="2000" dirty="0" smtClean="0">
                <a:sym typeface="Symbol" pitchFamily="18" charset="2"/>
              </a:rPr>
              <a:t>-blocker overdose/ CCB overdose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Symbol" pitchFamily="18" charset="2"/>
              </a:rPr>
              <a:t>Atropine—anticholinesterases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Digoxin Immune Fab (</a:t>
            </a:r>
            <a:r>
              <a:rPr lang="en-US" sz="2000" dirty="0" err="1" smtClean="0"/>
              <a:t>Digibind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Dimercaprol</a:t>
            </a:r>
            <a:r>
              <a:rPr lang="en-US" sz="2000" dirty="0" smtClean="0"/>
              <a:t>; </a:t>
            </a:r>
            <a:r>
              <a:rPr lang="en-US" sz="2000" dirty="0" err="1" smtClean="0"/>
              <a:t>penicillamine</a:t>
            </a:r>
            <a:r>
              <a:rPr lang="en-US" sz="2000" dirty="0" smtClean="0"/>
              <a:t>: Heavy metal poisons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Calcium EDTA; </a:t>
            </a:r>
            <a:r>
              <a:rPr lang="en-US" sz="2000" dirty="0" err="1" smtClean="0"/>
              <a:t>succimer</a:t>
            </a:r>
            <a:r>
              <a:rPr lang="en-US" sz="2000" dirty="0" smtClean="0"/>
              <a:t>: Lead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Flumazenil: Benzodiazepines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Naloxone: Opioids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Oxygen: carbon monoxide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Fomepizole</a:t>
            </a:r>
            <a:r>
              <a:rPr lang="en-US" sz="2000" dirty="0" smtClean="0"/>
              <a:t> or Ethanol: methanol/ethylene glycol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(see list for others)</a:t>
            </a:r>
          </a:p>
        </p:txBody>
      </p:sp>
    </p:spTree>
    <p:extLst>
      <p:ext uri="{BB962C8B-B14F-4D97-AF65-F5344CB8AC3E}">
        <p14:creationId xmlns:p14="http://schemas.microsoft.com/office/powerpoint/2010/main" val="339412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810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Antidotes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7620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 of antidote never replaces good supportive care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1752600"/>
            <a:ext cx="2381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ACETAMINOPHEN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N-</a:t>
            </a:r>
            <a:r>
              <a:rPr lang="en-US" sz="1600" b="1" dirty="0" err="1" smtClean="0">
                <a:solidFill>
                  <a:srgbClr val="FF0000"/>
                </a:solidFill>
              </a:rPr>
              <a:t>acetylcysteine</a:t>
            </a:r>
            <a:r>
              <a:rPr lang="en-US" sz="1600" b="1" dirty="0" smtClean="0">
                <a:solidFill>
                  <a:srgbClr val="FF0000"/>
                </a:solidFill>
              </a:rPr>
              <a:t> (NAC)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FDA approved </a:t>
            </a:r>
            <a:r>
              <a:rPr lang="en-US" sz="1200" dirty="0" err="1" smtClean="0"/>
              <a:t>Acetadote</a:t>
            </a:r>
            <a:r>
              <a:rPr lang="en-US" sz="1200" dirty="0" smtClean="0"/>
              <a:t> brand IV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325192"/>
            <a:ext cx="37909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LEAD</a:t>
            </a:r>
          </a:p>
          <a:p>
            <a:pPr>
              <a:spcBef>
                <a:spcPts val="600"/>
              </a:spcBef>
            </a:pPr>
            <a:r>
              <a:rPr lang="en-US" sz="1600" b="1" dirty="0" err="1" smtClean="0">
                <a:solidFill>
                  <a:srgbClr val="FF0000"/>
                </a:solidFill>
              </a:rPr>
              <a:t>Dimercaprol</a:t>
            </a:r>
            <a:r>
              <a:rPr lang="en-US" sz="1600" b="1" dirty="0" smtClean="0">
                <a:solidFill>
                  <a:srgbClr val="FF0000"/>
                </a:solidFill>
              </a:rPr>
              <a:t> or BAL </a:t>
            </a:r>
            <a:r>
              <a:rPr lang="en-US" sz="1400" dirty="0" smtClean="0"/>
              <a:t>(British Anti-Lewisite) - IM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CaNa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EDTA </a:t>
            </a:r>
            <a:r>
              <a:rPr lang="en-US" sz="1400" dirty="0"/>
              <a:t>– IM, IV or SC</a:t>
            </a:r>
          </a:p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rgbClr val="FF0000"/>
                </a:solidFill>
              </a:rPr>
              <a:t>Succimer</a:t>
            </a:r>
            <a:r>
              <a:rPr lang="en-US" sz="1600" b="1" dirty="0">
                <a:solidFill>
                  <a:srgbClr val="FF0000"/>
                </a:solidFill>
              </a:rPr>
              <a:t> (</a:t>
            </a:r>
            <a:r>
              <a:rPr lang="en-US" sz="1600" b="1" dirty="0" err="1">
                <a:solidFill>
                  <a:srgbClr val="FF0000"/>
                </a:solidFill>
              </a:rPr>
              <a:t>Chemet</a:t>
            </a:r>
            <a:r>
              <a:rPr lang="en-US" sz="1600" b="1" dirty="0" smtClean="0">
                <a:solidFill>
                  <a:srgbClr val="FF0000"/>
                </a:solidFill>
              </a:rPr>
              <a:t>®) </a:t>
            </a:r>
            <a:r>
              <a:rPr lang="en-US" sz="1400" dirty="0"/>
              <a:t>- PO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3050" y="1752600"/>
            <a:ext cx="1752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IRON</a:t>
            </a:r>
          </a:p>
          <a:p>
            <a:pPr>
              <a:spcBef>
                <a:spcPts val="600"/>
              </a:spcBef>
            </a:pPr>
            <a:r>
              <a:rPr lang="en-US" sz="1600" b="1" dirty="0" err="1" smtClean="0">
                <a:solidFill>
                  <a:srgbClr val="FF0000"/>
                </a:solidFill>
              </a:rPr>
              <a:t>Deferoxamine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/>
              <a:t>Chelation therapy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923651"/>
            <a:ext cx="43243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CYANIDE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Amyl nitrite/Na nitrite/Na thiosulfate &amp; oxygen</a:t>
            </a:r>
          </a:p>
          <a:p>
            <a:pPr>
              <a:spcBef>
                <a:spcPts val="600"/>
              </a:spcBef>
            </a:pPr>
            <a:r>
              <a:rPr lang="en-US" sz="1600" b="1" dirty="0" err="1" smtClean="0">
                <a:solidFill>
                  <a:srgbClr val="FF0000"/>
                </a:solidFill>
              </a:rPr>
              <a:t>Hydroxocobalamine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3379053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BETA BLOCKERS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Glucagon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7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810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Biotransformation in Liver</a:t>
            </a:r>
          </a:p>
          <a:p>
            <a:pPr algn="ctr"/>
            <a:r>
              <a:rPr lang="en-US" sz="1600" b="1" dirty="0" smtClean="0"/>
              <a:t>First Pass Metabolism</a:t>
            </a:r>
            <a:endParaRPr lang="en-US" sz="16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207962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Drug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524000" y="2308225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2800" y="2079625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Active Metabolite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62800" y="207962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Conjugate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791200" y="2384425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90600" y="1165225"/>
            <a:ext cx="2895600" cy="7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Phase 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Arial" charset="0"/>
              </a:rPr>
              <a:t>Toxification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05400" y="1165225"/>
            <a:ext cx="2667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Phase II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(Detoxification)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19400" y="4670425"/>
            <a:ext cx="3352800" cy="47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2500" b="1" dirty="0">
                <a:solidFill>
                  <a:schemeClr val="accent2"/>
                </a:solidFill>
                <a:latin typeface="Arial" charset="0"/>
              </a:rPr>
              <a:t>Hepatic Injury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495800" y="25368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2536825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700" b="1" i="1" dirty="0">
                <a:solidFill>
                  <a:srgbClr val="0070C0"/>
                </a:solidFill>
                <a:latin typeface="Arial" charset="0"/>
              </a:rPr>
              <a:t>Cytochrome P450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00600" y="2613025"/>
            <a:ext cx="2971800" cy="103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600"/>
              </a:spcBef>
            </a:pPr>
            <a:r>
              <a:rPr lang="en-US" sz="1700" b="1" i="1" dirty="0">
                <a:solidFill>
                  <a:srgbClr val="0070C0"/>
                </a:solidFill>
                <a:latin typeface="Arial" charset="0"/>
              </a:rPr>
              <a:t>GSH </a:t>
            </a:r>
            <a:r>
              <a:rPr lang="en-US" sz="1700" b="1" i="1" dirty="0" err="1">
                <a:solidFill>
                  <a:srgbClr val="0070C0"/>
                </a:solidFill>
                <a:latin typeface="Arial" charset="0"/>
              </a:rPr>
              <a:t>transferases</a:t>
            </a:r>
            <a:endParaRPr lang="en-US" sz="1700" b="1" i="1" dirty="0">
              <a:solidFill>
                <a:srgbClr val="0070C0"/>
              </a:solidFill>
              <a:latin typeface="Arial" charset="0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sz="1700" b="1" i="1" dirty="0" err="1" smtClean="0">
                <a:solidFill>
                  <a:srgbClr val="0070C0"/>
                </a:solidFill>
                <a:latin typeface="Arial" charset="0"/>
              </a:rPr>
              <a:t>Glucuronidases</a:t>
            </a:r>
            <a:endParaRPr lang="en-US" sz="17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sz="1700" b="1" i="1" dirty="0" err="1" smtClean="0">
                <a:solidFill>
                  <a:srgbClr val="0070C0"/>
                </a:solidFill>
                <a:latin typeface="Arial" charset="0"/>
              </a:rPr>
              <a:t>Sulfotransferases</a:t>
            </a:r>
            <a:endParaRPr lang="en-US" sz="1700" b="1" i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63362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GSH:  Glutathione -  </a:t>
            </a:r>
            <a:r>
              <a:rPr lang="en-US" sz="1400" dirty="0"/>
              <a:t>body's master antioxidant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1120775"/>
            <a:ext cx="1981200" cy="103187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48300" y="1066800"/>
            <a:ext cx="1981200" cy="1143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000" y="39975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Oxidation or </a:t>
            </a:r>
            <a:r>
              <a:rPr lang="en-US" sz="1400" dirty="0" err="1" smtClean="0"/>
              <a:t>Demethylation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3884593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Conjugation with: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Glutathione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Glucuronic</a:t>
            </a:r>
            <a:r>
              <a:rPr lang="en-US" sz="1400" dirty="0" smtClean="0"/>
              <a:t> acid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Sufate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25043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Polar/water soluble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50673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Covalent binding to hepatocellular proteins</a:t>
            </a:r>
          </a:p>
          <a:p>
            <a:r>
              <a:rPr lang="en-US" sz="1400" dirty="0" smtClean="0"/>
              <a:t>Creation of oxidative stress</a:t>
            </a:r>
          </a:p>
          <a:p>
            <a:r>
              <a:rPr lang="en-US" sz="1400" dirty="0" smtClean="0"/>
              <a:t>Stimulation of an immune attack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37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3810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ACETAMINOPHEN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6715" y="381000"/>
            <a:ext cx="4495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Most common cause for:</a:t>
            </a:r>
          </a:p>
          <a:p>
            <a:r>
              <a:rPr lang="en-US" dirty="0"/>
              <a:t>	</a:t>
            </a:r>
            <a:r>
              <a:rPr lang="en-US" sz="1200" dirty="0" smtClean="0"/>
              <a:t>- Overdose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 Acute hepatic in the US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	- Liver transplant in the UK</a:t>
            </a:r>
          </a:p>
          <a:p>
            <a:r>
              <a:rPr lang="en-US" sz="1400" b="1" dirty="0"/>
              <a:t>Second most common cause for liver transplant in the US</a:t>
            </a:r>
          </a:p>
        </p:txBody>
      </p:sp>
      <p:pic>
        <p:nvPicPr>
          <p:cNvPr id="6" name="Picture 5" descr="http://www.accesspharmacy.com/loadBinary.aspx?name=dipi8&amp;filename=%09dipi8_c014f00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15" y="1627495"/>
            <a:ext cx="8071485" cy="484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7924800" y="1143000"/>
            <a:ext cx="533400" cy="1676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14950" y="3320103"/>
            <a:ext cx="914400" cy="69944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2459</Words>
  <Application>Microsoft Macintosh PowerPoint</Application>
  <PresentationFormat>On-screen Show (4:3)</PresentationFormat>
  <Paragraphs>559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Treatment of -blockers Overdose</vt:lpstr>
      <vt:lpstr>-blockers &amp; Calcium Channel Blockers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322</cp:revision>
  <dcterms:created xsi:type="dcterms:W3CDTF">2006-08-16T00:00:00Z</dcterms:created>
  <dcterms:modified xsi:type="dcterms:W3CDTF">2014-03-06T01:55:09Z</dcterms:modified>
</cp:coreProperties>
</file>