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7" r:id="rId3"/>
    <p:sldId id="261" r:id="rId4"/>
    <p:sldId id="258" r:id="rId5"/>
    <p:sldId id="256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05" autoAdjust="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36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26D5C-62F7-A945-82BF-8398A6047860}" type="datetimeFigureOut">
              <a:rPr lang="en-US" smtClean="0"/>
              <a:t>2/28/14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463F-77B7-1046-BECC-93E0F97E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3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normal range of values for AST (SGOT) is from 5 to 40 units per liter of serum (the liquid part of the blood).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normal range of values for ALT (SGPT) is from 7 to 56 units per liter of serum.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6463F-77B7-1046-BECC-93E0F97ECC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D29A-E5D2-D948-BDD0-40684202B9EF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5941-00DD-7F4B-988F-1A3CB01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1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D29A-E5D2-D948-BDD0-40684202B9EF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5941-00DD-7F4B-988F-1A3CB01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D29A-E5D2-D948-BDD0-40684202B9EF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5941-00DD-7F4B-988F-1A3CB01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0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D29A-E5D2-D948-BDD0-40684202B9EF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5941-00DD-7F4B-988F-1A3CB01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2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D29A-E5D2-D948-BDD0-40684202B9EF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5941-00DD-7F4B-988F-1A3CB01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0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D29A-E5D2-D948-BDD0-40684202B9EF}" type="datetimeFigureOut">
              <a:rPr lang="en-US" smtClean="0"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5941-00DD-7F4B-988F-1A3CB01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4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D29A-E5D2-D948-BDD0-40684202B9EF}" type="datetimeFigureOut">
              <a:rPr lang="en-US" smtClean="0"/>
              <a:t>2/28/14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5941-00DD-7F4B-988F-1A3CB01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0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D29A-E5D2-D948-BDD0-40684202B9EF}" type="datetimeFigureOut">
              <a:rPr lang="en-US" smtClean="0"/>
              <a:t>2/28/14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5941-00DD-7F4B-988F-1A3CB01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D29A-E5D2-D948-BDD0-40684202B9EF}" type="datetimeFigureOut">
              <a:rPr lang="en-US" smtClean="0"/>
              <a:t>2/28/14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5941-00DD-7F4B-988F-1A3CB01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1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D29A-E5D2-D948-BDD0-40684202B9EF}" type="datetimeFigureOut">
              <a:rPr lang="en-US" smtClean="0"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5941-00DD-7F4B-988F-1A3CB01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1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D29A-E5D2-D948-BDD0-40684202B9EF}" type="datetimeFigureOut">
              <a:rPr lang="en-US" smtClean="0"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5941-00DD-7F4B-988F-1A3CB01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6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D29A-E5D2-D948-BDD0-40684202B9EF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5941-00DD-7F4B-988F-1A3CB0140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9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17260"/>
              </p:ext>
            </p:extLst>
          </p:nvPr>
        </p:nvGraphicFramePr>
        <p:xfrm>
          <a:off x="141099" y="1019388"/>
          <a:ext cx="8873557" cy="4234568"/>
        </p:xfrm>
        <a:graphic>
          <a:graphicData uri="http://schemas.openxmlformats.org/drawingml/2006/table">
            <a:tbl>
              <a:tblPr/>
              <a:tblGrid>
                <a:gridCol w="1267651"/>
                <a:gridCol w="1267651"/>
                <a:gridCol w="1267651"/>
                <a:gridCol w="1267651"/>
                <a:gridCol w="1267651"/>
                <a:gridCol w="1267651"/>
                <a:gridCol w="1267651"/>
              </a:tblGrid>
              <a:tr h="1905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Putting it all together:  Assessing Liver Enzyme and Liver Function Tests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Complete this chart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ALT/AST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GGT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ALP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 Bilirubin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Direct Bilirubin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Indirect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ASAP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Drug induced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Bone and billary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Conjugated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Bilirubin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 conjug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Hepatocellular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increase b/c damage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Increase b/c damage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 b/c only bone and bilary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increase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decrease b/c it cannot make enough conjugated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increase b/c cannot conjugate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Disease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3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Cholestatic Diseases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Normal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Increase b/c a lot of GGT in billary duct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High b/c billary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Increase b/c build up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High b/c buildup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Normal b/c normal liver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5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Hemolytic disease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 b/c no liver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 b/c no liver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increase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increase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increase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Bone Disease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Increase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58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Note: Albumin is decreased in liver disease.  The PT is prolonged in liver disease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69034"/>
              </p:ext>
            </p:extLst>
          </p:nvPr>
        </p:nvGraphicFramePr>
        <p:xfrm>
          <a:off x="1398578" y="3106110"/>
          <a:ext cx="7616076" cy="6884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346"/>
                <a:gridCol w="1269346"/>
                <a:gridCol w="1269346"/>
                <a:gridCol w="1269346"/>
                <a:gridCol w="1269346"/>
                <a:gridCol w="1269346"/>
              </a:tblGrid>
              <a:tr h="688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45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808" y="116190"/>
            <a:ext cx="2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 Induced Hepatotoxicity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808" y="664745"/>
            <a:ext cx="854854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Terms</a:t>
            </a:r>
          </a:p>
          <a:p>
            <a:r>
              <a:rPr lang="en-US" b="1" dirty="0" smtClean="0"/>
              <a:t>Cholestasis</a:t>
            </a:r>
            <a:r>
              <a:rPr lang="en-US" dirty="0" smtClean="0"/>
              <a:t>: Any condition in which the flow from liver to bile is slowed or blocked. Drugs that bind to transport proteins at the </a:t>
            </a:r>
            <a:r>
              <a:rPr lang="en-US" dirty="0" err="1" smtClean="0"/>
              <a:t>calicular</a:t>
            </a:r>
            <a:r>
              <a:rPr lang="en-US" dirty="0" smtClean="0"/>
              <a:t> membrane and disable bile salt export. Note: little cell injury occurs</a:t>
            </a:r>
          </a:p>
          <a:p>
            <a:endParaRPr lang="en-US" dirty="0"/>
          </a:p>
          <a:p>
            <a:r>
              <a:rPr lang="en-US" b="1" dirty="0" smtClean="0"/>
              <a:t>Adducts</a:t>
            </a:r>
            <a:r>
              <a:rPr lang="en-US" dirty="0" smtClean="0"/>
              <a:t>: Drugs covalently bound to enzymes. Drugs by themselves are relatively small molecules which won’t evoke and immune response. However, adducts (drug + enzyme) are large enough to serve as immune targets and induce T-cell response. If the Adducts are in the hepatocytes (liver), cytokine may cause inflammation and eventually apoptosis, destroying hepatocytes.</a:t>
            </a:r>
          </a:p>
        </p:txBody>
      </p:sp>
    </p:spTree>
    <p:extLst>
      <p:ext uri="{BB962C8B-B14F-4D97-AF65-F5344CB8AC3E}">
        <p14:creationId xmlns:p14="http://schemas.microsoft.com/office/powerpoint/2010/main" val="76050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363" y="658556"/>
            <a:ext cx="56119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Cytotoxic Hepatoxic Hepatic Injury (acute hepatic toxicity)</a:t>
            </a:r>
          </a:p>
          <a:p>
            <a:pPr marL="342900" indent="-342900">
              <a:buAutoNum type="arabicPeriod"/>
            </a:pPr>
            <a:r>
              <a:rPr lang="en-US" dirty="0" smtClean="0"/>
              <a:t>pruritus, coagulopathy</a:t>
            </a:r>
          </a:p>
          <a:p>
            <a:pPr marL="342900" indent="-342900">
              <a:buAutoNum type="arabicPeriod"/>
            </a:pPr>
            <a:r>
              <a:rPr lang="en-US" dirty="0" smtClean="0"/>
              <a:t>Malabsorption of fat soluble vitamins (ADEK)</a:t>
            </a:r>
          </a:p>
          <a:p>
            <a:pPr marL="342900" indent="-342900">
              <a:buAutoNum type="arabicPeriod"/>
            </a:pPr>
            <a:r>
              <a:rPr lang="en-US" dirty="0" smtClean="0"/>
              <a:t>Hypoglycemia and Hyperglycemia ascites</a:t>
            </a:r>
          </a:p>
          <a:p>
            <a:pPr marL="342900" indent="-342900">
              <a:buAutoNum type="arabicPeriod"/>
            </a:pPr>
            <a:r>
              <a:rPr lang="en-US" dirty="0" smtClean="0"/>
              <a:t>Spontaneous bacterial peritonitis</a:t>
            </a:r>
          </a:p>
          <a:p>
            <a:pPr marL="342900" indent="-342900">
              <a:buAutoNum type="arabicPeriod"/>
            </a:pPr>
            <a:r>
              <a:rPr lang="en-US" dirty="0" smtClean="0"/>
              <a:t>Encephalopathy with increased intracranial pressure</a:t>
            </a:r>
          </a:p>
          <a:p>
            <a:pPr marL="342900" indent="-342900">
              <a:buAutoNum type="arabicPeriod"/>
            </a:pPr>
            <a:r>
              <a:rPr lang="en-US" dirty="0" smtClean="0"/>
              <a:t>Variceal hemorrhage</a:t>
            </a:r>
          </a:p>
          <a:p>
            <a:pPr marL="342900" indent="-342900">
              <a:buAutoNum type="arabicPeriod"/>
            </a:pPr>
            <a:r>
              <a:rPr lang="en-US" dirty="0" smtClean="0"/>
              <a:t>Hepatorenal syndrome</a:t>
            </a:r>
          </a:p>
          <a:p>
            <a:pPr marL="342900" indent="-342900">
              <a:buAutoNum type="arabicPeriod"/>
            </a:pPr>
            <a:r>
              <a:rPr lang="en-US" dirty="0" smtClean="0"/>
              <a:t>Electrolyte abnormalities</a:t>
            </a:r>
          </a:p>
        </p:txBody>
      </p:sp>
    </p:spTree>
    <p:extLst>
      <p:ext uri="{BB962C8B-B14F-4D97-AF65-F5344CB8AC3E}">
        <p14:creationId xmlns:p14="http://schemas.microsoft.com/office/powerpoint/2010/main" val="393294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141"/>
            <a:ext cx="9144000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Clinical Consequences</a:t>
            </a:r>
          </a:p>
          <a:p>
            <a:endParaRPr lang="en-US" dirty="0" smtClean="0"/>
          </a:p>
          <a:p>
            <a:r>
              <a:rPr lang="en-US" u="sng" dirty="0" smtClean="0"/>
              <a:t>Labs:</a:t>
            </a:r>
            <a:endParaRPr lang="en-US" u="sng" dirty="0"/>
          </a:p>
          <a:p>
            <a:r>
              <a:rPr lang="en-US" dirty="0" smtClean="0">
                <a:solidFill>
                  <a:srgbClr val="FF0000"/>
                </a:solidFill>
              </a:rPr>
              <a:t>- Hepatoxic</a:t>
            </a:r>
            <a:r>
              <a:rPr lang="en-US" dirty="0" smtClean="0"/>
              <a:t> drug reactions evoke injury to hepatocytes similar to viral hepatitis, characterized by rapid onset of malaise and jaundice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elevated aminotransferase levels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(AST/ALT)</a:t>
            </a:r>
            <a:endParaRPr lang="en-US" dirty="0">
              <a:solidFill>
                <a:srgbClr val="FF0000"/>
              </a:solidFill>
              <a:sym typeface="Wingdings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Cholestatic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Syndromes causes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elevated alkaline phosphatase and bilirubin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levels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0000"/>
              </a:solidFill>
              <a:sym typeface="Wingdings"/>
            </a:endParaRPr>
          </a:p>
          <a:p>
            <a:r>
              <a:rPr lang="en-US" dirty="0" smtClean="0">
                <a:sym typeface="Wingdings"/>
              </a:rPr>
              <a:t>Hepatic Veno-occlusive disease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- Prophylaxis with Ursodiol</a:t>
            </a:r>
            <a:endParaRPr lang="en-US" dirty="0">
              <a:solidFill>
                <a:srgbClr val="FF0000"/>
              </a:solidFill>
              <a:sym typeface="Wingdings"/>
            </a:endParaRPr>
          </a:p>
          <a:p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r>
              <a:rPr lang="en-US" u="sng" dirty="0" smtClean="0">
                <a:sym typeface="Wingdings"/>
              </a:rPr>
              <a:t>Idiosyncratic reactions </a:t>
            </a:r>
            <a:endParaRPr lang="en-US" u="sng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The majority if idiosyncratic drug reactions involve damage to hepatocytes throughout the hepatic lobule with various degrees of necrosis and apoptosis.</a:t>
            </a:r>
          </a:p>
          <a:p>
            <a:pPr marL="285750" indent="-285750">
              <a:buFontTx/>
              <a:buChar char="-"/>
            </a:pPr>
            <a:endParaRPr lang="en-US" dirty="0">
              <a:sym typeface="Wingdings"/>
            </a:endParaRPr>
          </a:p>
          <a:p>
            <a:r>
              <a:rPr lang="en-US" u="sng" dirty="0" smtClean="0">
                <a:sym typeface="Wingdings"/>
              </a:rPr>
              <a:t>Allergic Reactions</a:t>
            </a:r>
          </a:p>
          <a:p>
            <a:r>
              <a:rPr lang="en-US" dirty="0" smtClean="0">
                <a:sym typeface="Wingdings"/>
              </a:rPr>
              <a:t>Examples</a:t>
            </a: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Sulfa: rash, fever, eosinophilia</a:t>
            </a: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Phenytoin: rash, fever, severe hepatocyte injury, (termed reactive metabolite syndrome)</a:t>
            </a:r>
          </a:p>
          <a:p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Halothane (inhalational general anesthetic): slow immuno allergic reaction for months</a:t>
            </a:r>
          </a:p>
          <a:p>
            <a:r>
              <a:rPr lang="en-US" dirty="0" smtClean="0">
                <a:sym typeface="Wingdings"/>
              </a:rPr>
              <a:t>How to solve: d/c drug</a:t>
            </a:r>
          </a:p>
          <a:p>
            <a:endParaRPr lang="en-US" dirty="0">
              <a:sym typeface="Wingdings"/>
            </a:endParaRPr>
          </a:p>
          <a:p>
            <a:r>
              <a:rPr lang="en-US" u="sng" dirty="0" smtClean="0">
                <a:sym typeface="Wingdings"/>
              </a:rPr>
              <a:t>Bile-Duct Injury</a:t>
            </a:r>
          </a:p>
          <a:p>
            <a:r>
              <a:rPr lang="en-US" dirty="0" smtClean="0">
                <a:sym typeface="Wingdings"/>
              </a:rPr>
              <a:t>Cholestasis predominates, causing jaundice and pruritus (itching)</a:t>
            </a:r>
          </a:p>
        </p:txBody>
      </p:sp>
    </p:spTree>
    <p:extLst>
      <p:ext uri="{BB962C8B-B14F-4D97-AF65-F5344CB8AC3E}">
        <p14:creationId xmlns:p14="http://schemas.microsoft.com/office/powerpoint/2010/main" val="174618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09-18 at 7.36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5" y="33214"/>
            <a:ext cx="2259779" cy="50365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1894" y="33214"/>
            <a:ext cx="600498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The APAP + Ethanol Story</a:t>
            </a:r>
          </a:p>
          <a:p>
            <a:r>
              <a:rPr lang="en-US" sz="1600" dirty="0" smtClean="0"/>
              <a:t>Chapter A. Graph shows that NAPQI is hepatotoxic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Chapter B. CYP2E1 metabolizes APAP to NAPQI. NAPQI is starting to make the liver toxic.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Chapter C. Ethanol joins (person starts drinking) and makes the CYP2E1 overwhelmed because he has to metabolize both APAP and ethanol. CYP2E1 starts to increase his half-life so he can work longer to metabolize everything.</a:t>
            </a:r>
          </a:p>
          <a:p>
            <a:endParaRPr lang="en-US" sz="1600" dirty="0" smtClean="0"/>
          </a:p>
          <a:p>
            <a:r>
              <a:rPr lang="en-US" sz="1600" dirty="0" smtClean="0"/>
              <a:t>Chapter D. The person stops drinking. Ethanol is removed, leaving APAP and a lot CYP2E1. CYP2E1 starts metabolizing APAP to a lot of NAPQI. NAPQI starts overwhelming the liver, jacking it up.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0" y="5050745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Chapter E. The liver freaks out and starts producing large amounts of aminotransferase (AST/ALT) saying that the liver is toxic. Normal values of AST/ALT is &lt; 50 IU/Liter. After APAP toxicity, the AST/ALT is &gt; 3500 IU/Liter.</a:t>
            </a:r>
          </a:p>
          <a:p>
            <a:endParaRPr lang="en-US" sz="1600" dirty="0" smtClean="0"/>
          </a:p>
          <a:p>
            <a:r>
              <a:rPr lang="en-US" sz="1600" dirty="0" smtClean="0"/>
              <a:t>Chapter F. The pharmacist looks at the lab pts drug </a:t>
            </a:r>
            <a:r>
              <a:rPr lang="en-US" sz="1600" dirty="0" err="1" smtClean="0"/>
              <a:t>Hx</a:t>
            </a:r>
            <a:r>
              <a:rPr lang="en-US" sz="1600" dirty="0" smtClean="0"/>
              <a:t> (has APAP) and AST/ALT lab values and says, “This is APAP toxicity. We need N-Acetylcysteine given for 72 hours to replete the glutathione and prevent injury if begun within 24 hours after ingestion.”</a:t>
            </a:r>
          </a:p>
        </p:txBody>
      </p:sp>
    </p:spTree>
    <p:extLst>
      <p:ext uri="{BB962C8B-B14F-4D97-AF65-F5344CB8AC3E}">
        <p14:creationId xmlns:p14="http://schemas.microsoft.com/office/powerpoint/2010/main" val="44689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9-18 at 8.29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648112"/>
            <a:ext cx="8788400" cy="612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89524"/>
            <a:ext cx="267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 Isoniazid, Diclofenac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38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654</Words>
  <Application>Microsoft Macintosh PowerPoint</Application>
  <PresentationFormat>On-screen Show (4:3)</PresentationFormat>
  <Paragraphs>105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49</cp:revision>
  <dcterms:created xsi:type="dcterms:W3CDTF">2012-09-18T23:35:11Z</dcterms:created>
  <dcterms:modified xsi:type="dcterms:W3CDTF">2014-02-28T15:38:50Z</dcterms:modified>
</cp:coreProperties>
</file>