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1" r:id="rId15"/>
    <p:sldId id="272" r:id="rId16"/>
    <p:sldId id="262" r:id="rId17"/>
    <p:sldId id="274" r:id="rId18"/>
    <p:sldId id="277" r:id="rId19"/>
    <p:sldId id="273" r:id="rId20"/>
    <p:sldId id="278" r:id="rId21"/>
    <p:sldId id="279" r:id="rId22"/>
    <p:sldId id="275" r:id="rId23"/>
    <p:sldId id="282" r:id="rId24"/>
    <p:sldId id="283" r:id="rId25"/>
    <p:sldId id="284" r:id="rId26"/>
    <p:sldId id="280" r:id="rId27"/>
    <p:sldId id="281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A3ED1B-6F64-8542-BA8E-38EA390B3C1A}">
          <p14:sldIdLst>
            <p14:sldId id="256"/>
          </p14:sldIdLst>
        </p14:section>
        <p14:section name="Hep A" id="{3C1C5E84-40C7-F24D-8A4A-72963F8BFAC5}">
          <p14:sldIdLst>
            <p14:sldId id="257"/>
            <p14:sldId id="258"/>
            <p14:sldId id="259"/>
            <p14:sldId id="260"/>
          </p14:sldIdLst>
        </p14:section>
        <p14:section name="Hep B" id="{700F01DA-50AB-2245-ABF8-949533375B17}">
          <p14:sldIdLst>
            <p14:sldId id="261"/>
            <p14:sldId id="263"/>
            <p14:sldId id="264"/>
            <p14:sldId id="267"/>
            <p14:sldId id="268"/>
            <p14:sldId id="265"/>
            <p14:sldId id="266"/>
            <p14:sldId id="269"/>
            <p14:sldId id="271"/>
            <p14:sldId id="272"/>
          </p14:sldIdLst>
        </p14:section>
        <p14:section name="Hep C" id="{149280CF-523F-CE4C-ABC8-2933F966FBA9}">
          <p14:sldIdLst>
            <p14:sldId id="262"/>
            <p14:sldId id="274"/>
            <p14:sldId id="277"/>
            <p14:sldId id="273"/>
            <p14:sldId id="278"/>
            <p14:sldId id="279"/>
            <p14:sldId id="275"/>
            <p14:sldId id="282"/>
            <p14:sldId id="283"/>
            <p14:sldId id="284"/>
            <p14:sldId id="280"/>
            <p14:sldId id="281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60"/>
  </p:normalViewPr>
  <p:slideViewPr>
    <p:cSldViewPr>
      <p:cViewPr varScale="1">
        <p:scale>
          <a:sx n="65" d="100"/>
          <a:sy n="65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c.gov/hepatitis/hbv/hbvfaq.htm%23C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https://po-b.temple.edu/wm/mail/genimage.jpg?sessionid=3d526e56169269b729524112435173e65&amp;uid=53086&amp;off=165999&amp;len=45270&amp;enc=1&amp;typ=1&amp;mbox=user.nsif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mc/articles/PMC370222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youtube.com/watch?v=sVpiXaEMs7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928" y="316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Viral Hepatitis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62000" y="1045723"/>
            <a:ext cx="3091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hepatitis A (</a:t>
            </a:r>
            <a:r>
              <a:rPr lang="en-US" sz="1600" b="1" dirty="0">
                <a:solidFill>
                  <a:srgbClr val="FF0000"/>
                </a:solidFill>
              </a:rPr>
              <a:t>HAV</a:t>
            </a:r>
            <a:r>
              <a:rPr lang="en-US" sz="1600" dirty="0"/>
              <a:t>)</a:t>
            </a:r>
          </a:p>
          <a:p>
            <a:pPr lvl="0"/>
            <a:r>
              <a:rPr lang="en-US" sz="1600" dirty="0"/>
              <a:t>hepatitis B (</a:t>
            </a:r>
            <a:r>
              <a:rPr lang="en-US" sz="1600" b="1" dirty="0">
                <a:solidFill>
                  <a:srgbClr val="FF0000"/>
                </a:solidFill>
              </a:rPr>
              <a:t>HBV</a:t>
            </a:r>
            <a:r>
              <a:rPr lang="en-US" sz="1600" dirty="0"/>
              <a:t>)</a:t>
            </a:r>
          </a:p>
          <a:p>
            <a:pPr lvl="0"/>
            <a:r>
              <a:rPr lang="en-US" sz="1600" dirty="0"/>
              <a:t>hepatitis C (</a:t>
            </a:r>
            <a:r>
              <a:rPr lang="en-US" sz="1600" b="1" dirty="0">
                <a:solidFill>
                  <a:srgbClr val="FF0000"/>
                </a:solidFill>
              </a:rPr>
              <a:t>HCV</a:t>
            </a:r>
            <a:r>
              <a:rPr lang="en-US" sz="1600" dirty="0"/>
              <a:t>)</a:t>
            </a:r>
          </a:p>
          <a:p>
            <a:pPr lvl="0"/>
            <a:r>
              <a:rPr lang="en-US" sz="1600" dirty="0"/>
              <a:t>delta hepatitis (</a:t>
            </a:r>
            <a:r>
              <a:rPr lang="en-US" sz="1600" b="1" dirty="0">
                <a:solidFill>
                  <a:srgbClr val="FF0000"/>
                </a:solidFill>
              </a:rPr>
              <a:t>HDV</a:t>
            </a:r>
            <a:r>
              <a:rPr lang="en-US" sz="1600" dirty="0"/>
              <a:t>)</a:t>
            </a:r>
          </a:p>
          <a:p>
            <a:pPr lvl="0"/>
            <a:r>
              <a:rPr lang="en-US" sz="1600" dirty="0"/>
              <a:t>hepatitis E (</a:t>
            </a:r>
            <a:r>
              <a:rPr lang="en-US" sz="1600" b="1" dirty="0">
                <a:solidFill>
                  <a:srgbClr val="FF0000"/>
                </a:solidFill>
              </a:rPr>
              <a:t>HEV</a:t>
            </a:r>
            <a:r>
              <a:rPr lang="en-US" sz="1600" dirty="0"/>
              <a:t>) and</a:t>
            </a:r>
          </a:p>
          <a:p>
            <a:pPr lvl="0"/>
            <a:r>
              <a:rPr lang="en-US" sz="1600" dirty="0"/>
              <a:t>A sixth virus, hepatitis G (</a:t>
            </a:r>
            <a:r>
              <a:rPr lang="en-US" sz="1600" b="1" dirty="0">
                <a:solidFill>
                  <a:srgbClr val="FF0000"/>
                </a:solidFill>
              </a:rPr>
              <a:t>HGV</a:t>
            </a:r>
            <a:r>
              <a:rPr lang="en-US" sz="1600" dirty="0"/>
              <a:t>) </a:t>
            </a:r>
            <a:r>
              <a:rPr lang="en-US" sz="1200" dirty="0"/>
              <a:t>has emerged and is currently being investigated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887" y="6647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Classification: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5265905" y="1094760"/>
            <a:ext cx="3091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/>
            <a:r>
              <a:rPr lang="en-US" sz="1400" dirty="0"/>
              <a:t>Discrete date of onset</a:t>
            </a:r>
          </a:p>
          <a:p>
            <a:pPr marL="0" lvl="1" fontAlgn="base"/>
            <a:r>
              <a:rPr lang="en-US" sz="1400" dirty="0"/>
              <a:t>Rarely exceeds 6 months</a:t>
            </a:r>
          </a:p>
          <a:p>
            <a:pPr marL="0" lvl="1" fontAlgn="base"/>
            <a:r>
              <a:rPr lang="en-US" sz="1400" dirty="0" err="1"/>
              <a:t>a/w</a:t>
            </a:r>
            <a:r>
              <a:rPr lang="en-US" sz="1400" dirty="0"/>
              <a:t> jaundice and AST/ ALT &gt;2.5 x ULN</a:t>
            </a:r>
            <a:endParaRPr lang="en-US" sz="14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0680" y="834000"/>
            <a:ext cx="83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Acute: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90680" y="2176046"/>
            <a:ext cx="88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Chronic: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4901928" y="2416471"/>
            <a:ext cx="3819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Inflammatory condition </a:t>
            </a:r>
            <a:r>
              <a:rPr lang="en-US" sz="1400" dirty="0" smtClean="0"/>
              <a:t>for </a:t>
            </a:r>
            <a:r>
              <a:rPr lang="en-US" sz="1400" dirty="0"/>
              <a:t>more than 6 month</a:t>
            </a:r>
          </a:p>
          <a:p>
            <a:pPr marL="0" lvl="1"/>
            <a:r>
              <a:rPr lang="en-US" sz="1400" dirty="0"/>
              <a:t>HBV, HCV and HDV are risk factors</a:t>
            </a:r>
          </a:p>
        </p:txBody>
      </p:sp>
      <p:pic>
        <p:nvPicPr>
          <p:cNvPr id="1030" name="Picture 6" descr="http://1.bp.blogspot.com/-s8-26x2s7wg/Ud_wgE1k2ZI/AAAAAAAAAVE/IqaeSfWAWtk/s1600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54" y="3505200"/>
            <a:ext cx="5848396" cy="30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6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IREhUSEhMWFBUWFBQYFxYYERsXGhcWGhgZFxkcHBoaHyggGBolHRsXITEhJikrLy8uGB8zODcsNyotLisBCgoKDg0OGhAQGiwkHyQsLCwsLSwsNywsLCwsLCwsLCwsLCw3LCwsLCwsLCwsLCwsLCwsLCwsLCwsLCwsLCwsLP/AABEIAKoBKAMBIgACEQEDEQH/xAAbAAEBAQEBAQEBAAAAAAAAAAAABAUDAgYBB//EAEIQAAIBAgMDBgsIAAYCAwAAAAECAwARBBIhBRMxIkFRUmGUBhQVMjNTcZGT0tMjQlRzgYOysySCobHR42KSFqTi/8QAFgEBAQEAAAAAAAAAAAAAAAAAAAEC/8QAIBEBAQEAAgICAwEAAAAAAAAAAAERIWECMVGxEkGBIv/aAAwDAQACEQMRAD8A/uFR47EurIkaqzOW85yoAUX5lN6sqHF+mg/d/jQfm8xPq4fjN9Om8xPq4fjN9Or6UEG8xPq4fjN9Om8xPq4fjN9Or6x/CfbJwkQdU3jlgAnK1UAu55IJuEDW045QbXvQU7zE+rh+M306bzE+rh+M306zz4VRXPJYp9rlcMln3asz2GbMPNIFxrX7gfCUSSrC0TqxZ1JFmVbNIFuR0iNj2XFDV+8xPq4fjN9Om8xPq4fjN9OspfCVjOse7AQuVLEnQGWSFeHOWjJ/UcK/cX4WpEz5oZMiOVLgoQSGZNBmvqykcO2g1N5ifVw/Gb6dN5ifVw/Gb6dZU/hUBmXdMGVZCcxXLmQMxTMDqbIx06R22+iRrgEc4B99BFvMT6uH4zfTpvMT6uH4zfTq+lBBvMT6uH4zfTpvMT6uH4zfTq+lBBvMT6uH4zfTpvMT6uH4zfTq+lBBvMT6uH4zfTpvMT6uH4zfTq+lBBvMT6uH4zfTpvMT6uH4zfTptjGtEIwgXNJKsYLeatwzXNtTotgOckVkL4UlSwkjD2IUPC4ZXkyscozEEHknXgOF6DX3mJ9XD8Zvp03mJ9XD8Zvp1ly+FyKbbmQ+edCnmJnzseVpYo2nE6dtrNmbdEzlQhsMwL3UDMNbZb5jySDe1qCjeYn1cPxm+nTeYn1cPxm+nWZD4UghQYmMjCNgilfMlKCM3YjQlwt+lW6Ko2Zt8TyBAhUHPo3nAqEYXA5irX/TnFBXvMT6uH4zfTpvMT6uH4zfTq+lBBvMT6uH4zfTpvMT6uH4zfTq+lBBvMT6uH4zfTpvMT6uH4zfTq+lBBvMT6uH4zfTpvMT6uH4zfTq+lBBvMT6uH4zfTpvMT6uH4zfTq+lBnjFzK8ayRoA7FbrKWIIVm4FBpyennpXraHpMP8Amt/VJSguqHF+mg/d/jV1Q4v00H7v8aC6lKUCvJQEgkAkXsbai/G3RXqlBGdk4c3vBFra/wBkuuUWHNzDhXVcFEGziNAwvZggvqSTra+pJ95rvSglj2fErZgi5gzMCQCVLatlJ825udOk10bCRniiG/G6DXUn/cn3mu1KCGTZGHK5dygGUrogUhTe4BAuAbm47TVwpSgUpSgUqLayylU3Js29S5IJGW/KuARcW7a+TEe0BLm+1Zg2i3YRsN5PceflVSpj4gm1gDfgH3NK+OE+0n3TFCN05dwDu96nJXJlI5RAMptydVjNzz3eDWMfEuzyMSYrAZbouZ1u62DESBbLYnUUH0dKUoOc8CupV1V1PFWUEHn4GvAwcYAAjSwtYZBYWFhbTSw0rvSgnGBiux3SXYkscguxNwb6a6E++vSYSNWziNA1rZggBtxte17dldqUEWF2VFGSVXUhF1N7KhLKBfgAWJr3Ds6JGzpGqkBhyVAHKsWNhzmw17KqpQKUpQKUpQKVhbfxmKjkjEEZZfv8i4NyBx5rC55v14VDG+0N8ma7KAL2TIhP2bcogkixLrz6LwNJyPq6V8htOLaBWXKSAZJcqoWzAeLnLZswuu84aA3twr92fNj0kVArGIynlOGLFCy3HKLMoAzkZjqeyy0H11KUoIdoekw/5rf1SUptD0mH/Nb+qSlBdUOL9NB+7/GrqhxfpoP3f40F1KUoFZe0thRzzRTM8oaLNYJO6KcwIN1U2vrx41qUoIPJEfWm7zL89PJEfWm7zL89X0oIPJEfWm7zL89PJEfWm7zL89X0oIPJEfWm7zL89PJEfWm7zL89XmvEkyqLswA6SQB76CPyRH1pu8y/PTyRH1pu8y/PVDY2ILnMiBL2zFxlvwte9r148ow5N5vY8gNs+8XLfozXterlTY5eSI+tN3mX56eSI+tN3mX566jaMJQyCWPIDYvvFyg9Ga9r8KJtGEoZBLGUBsXEi5QdNC17A6j30ymxy8kR9abvMvz1+DY8fTL3mX5q7JtGEoZBLGUU2LiRcoPab2HEe+v1NowshkEsZRfOYSKVX2m9hxFMpscfJEfWm7zL89PJEfWm7zL89dY9owsrOssZVfOYSKQvtN7Cv2LaMLKzrLGyr5zCRSF9pBsKZTY4+SI+tN3mX56eSI+tN3mX567RbQhdWZZY2VdWYSKQo7SDp+tIdoQuGZJY2Ci7ESKQo6SQdBTKbHHyRH1pu8y/PTyRH1pu8y/PXaDaELhiksbBRdisikKOk2Og0PupBtCF75JY2yi7ZZFNh0mx0FMpscfJEfWm7zL89PJEfWm7zL89dsPj4ZL5JY3sLnLIrWHSbHQUw+Phkvu5Y3sLnLIrWHSbHQUymuPkiPrTd5l+evw7Hj603eZfmrvh9oQyXEcsbkC5yyK1h06HhTD7QhkNo5Y3IFyFkViB06HhTKbEWz9gRw4bxVXmKFSCzYhzJrxs98ydmW1uavzZ/g7FDGkSvOQi2BOJkuR22YC9XYfaEMhypLG5teyyKxt02BpBtCGQ5UljduhZFY6cdAaZTXHyRH1pu8y/PTyRH1pu8y/PXaDaELtlSWNm15KyKTpx0BpDtCF2yLLGza8kSKTpx0BvTKbHHyRH1pu8y/PTyRH1pu8y/PXaLaELtkWWNm15IkUnTjoDeke0IWbIssZe5GUSKWuOIte+lMpscfJEfWm7zL89TTeDkTSxSl5wYixUDEyWJNvOu2o04cDz3q9NoQlsgljL3IyiRS1xxFr3vRdoQl92JYy9yMu8XNccRa970ymxy2h6TD/mt/VJSm0PSYf81v6pKVFXVDi/TQfu/wAauqHF+mg/d/jQXUpSgUpSgUpXLEYhYwC7Bbsqi/OzHKo9pJoPOMnKIWVGkYWsi2uSTYcSAB2mphhpZogJm3TFrkQyHzernIv7SLdlq/dl7P3WZncySyG7udL9CqPuoo0A9pNySavrW56TN9oW2PA0QhdBKgN7Sky3OpuS9yTqa9JsuARiIQxiMG4TdrlB43y2tep8TttQ5ihR55FNmWMDKh6HdiFU9l83ZXO+Pfmw8PRq8x/XzAD2a+2rnl+6z/n4aKYOMLkEaBb3yhBa/s4V7GHS2XKuXoyi3urNOAxR87F2/Lw6r/MtX55MxH42T4MXy0zv7XemmIEtlyrboyi3uoIEtlyrY82UW91Znk3E/jX+BF8tPJ2J/GN8CP8A4pnf2b00xAgBUKtjxGUWP6UGHQAqFWx4jKLH9KzfJ+K/GHu6V+eIYr8X/wDWT/mmd/ZvTTXDoAQFUA8RlFj7Rz0XDoAQFUA8QFFj7ems3xHF/ix3Zfmp4li/xa91Hz1M7N6aSYdACAqgHiAoAPt6aJh0AICqAeICgX9vTWaMHjPxSd1//dPE8Z+Kj7p/2Uzs3ppJh0W4CKL8bKBf29NfkeHRb5UUX42UC/trO8Uxn4qPun/ZTxTGfio+6f8AZTO1/jRjw6LfKii/GygXFI8Oi+airfjZQP8Aas7xTGfiou6H6tPFMb+Ki7ofq0zs/jRjwyL5qKvNooGn6UjwyKbqiqeFwoGn6VneKYz8TF3Q/Vp4rjfxMXdD9WrnZ/GjHhkU3VFU9IUD/akeGRTdUUHpCgH/AErNOFxv4mHujfVp4tjvxEHdG+rTO03ppR4ZFN1RQekKAffRMMinMEUHpCgH31meLY78RB3Vvq08Xx/r8P3V/q0zs3ppphkBzBFB6QoB99FwyA5gihukKL++szcY/wBfh+7P9Wm5x/rsP3d/q0ztN6aa4ZAcwRQ3G+UXv7aDDJfNkXNe98ovf21m7rH+tw3d5PqV2wiYsMN68BTW4SJ1bhpYlyOPZUztd6e9oekw/wCa39UlKbQ9Jh/zW/qkpWWnraWP3AVijMpazFRfKCDYkc4vYfrXGSUPJh2AIB3hsRY+bzg8Ky/DYB1jjIPnFiwI5HJZQcrKwa97dnHmqjZaWXCDslPHpBPVW3ssAOFBvUpSgUpSgVnZIsRKGzMfFnYZbcjeFRrw5TKrEaHTMefhRtDGrCmdrnlKoAFyzMwVQB0kkV+4HBpCmRAbXY6m5JZizEnnJJNanE1LzcUViYyd8TI2HhYpGhtPMps1/VRnme1izfdBAGputG3cY6KsUXppmyR6Xy6XaQjoRbntNhz11wkKYeMQxDMypmCl+U+urMTxJa5LHnNWcTUvPCjB4RIkCRqEUcAB7z2k8SeeupNcngLXzMbEqQAcuW1ja41IJH+tuFfrYVDmuinMVZrgG5W2UntFh7hWVdAa/a4vhUN+SOUVLEaElbWuRqbWFOUp53DP2DIuX/UXHt5VB2pXlHDC4IIPAg3Br1UUpSlApSlApSlApSs3E7fwsbFHnRWXQqW1HPVkt9JbJ7aVKyP/AJRgvxEf/tX6vhNgybDER6/+VX8PL4T8/H5a1Ki2vjjBEZBGZMupAYA26eUQDUJ8KIAVVs4ZmKkCNmCkK7McwFmUbt1zC4uLVlpt0rMw+3YXV3BOSNQS2U85YEZbZrgqRa1Ty+FWFC5gzNcKRlic3zWsL2tm1vl42BoNulY8vhHAm7LMAJA5vmHJyrmsegkcKkw/hhCz5WVlFtDcMb5UOXIpLXOcAaamg+jpWPhNrGTFGID7MwiRDlIY6i5a+q8QLEX0P67FApSlBDtD0mH/ADW/qkpTaHpMP+a39UlKDnjNmtJMJBM8YEeWyZbk5r65lOn/ACaSRlZMOpYsRvOU1rnk89gB/pWlUOL9NB+7/GgupSlApSuONxSxRvK5sqKzMewC5oJN7HNOYymY4co+a+gkdW0tzsEIOvXHPWjUuzl5AcxiN5AHkUa2cqL3NhciwF+ypfCKdhEI4zaSZhEh5xm85v8AKgZv0rWbcZ3JqbZjGWSTF5SwJ3MIFvQhgHcXI0Zrt2qi8a2okKixYtx1Nr6m/MBw4fpU2AwqoFCqoVFCRFWv9nZf0Go7eA6asp5XaeMKUpWWilKUHBgU1UErZVEaqotytW5uY6joFd6VMyiK5UARgOzKsZLFy2a4y8fvXFiST777T0ppSlRSlKUClKUCppcfCrZGljVtOSXUHXhoTfWqa5PhoycxRSdNSoJ7Nasz9pXObHwo2R5Y1bTkl1B14aE3pPj4UbK8satpyWdQdeGhNe5MNGxzMik9JUE++v2TDRsbsik9JUE+804OUu2sTCiAT2EcjCMktlAzAnU3FhpXyz4vZsr5GjYq7Nyt/wAkX34NlEmbdkb08kZeV2afV7TMQ3bS30lUqb6B7MAT2WvXzWJn2ahcmViohlxLZZGKFYmJZtPvqz3y+zoqNK4zgFCQqGK4kscxaTQoxe7MxunKvbhrUuHhw7yxwworYc5szbyXPvct7C7AryCrA63vp00wuE2c5WMJIXZ8is0MnJYLv+S2UKi8vUiwJJHZV+yJcPhQ4kxSO5lGYs1spCBAouSRonTzN0URrR7LhXJZLZAwXU6BhY31106b1IfBrC6chtCCo30llYAAMozWVrKOUNePSb+02/hzFLMr3SIMXIHDKWVtOOhRq44zwnw8bFSWbLfMVAIAARib31sJF4XPGg1oIFRQqjQAAXJJsOknU/rXSp8NjY5CyxurFDZgDfKeg+4+41RQKUpQQ7Q9Jh/zW/qkpTaHpMP+a39UlKC6ocX6aD93+NXVDi/TQfu/xoLqUpQKz9oYkb2KDIr73OXDcBGi6m3PyzGP81aFZ+zMWZmlfKoVZGjja2rBbByT0bwMNOrWp8pfhoVgySb3FsQyjcKIkzHRppAHfTnIjC/+zVtYmdY0Z2NlRSxPQALmsnwajYRgsVzteWVbXZZZeWATfQBTltbgBV8eJal5uNiNAoAUAACwAFgB2CvVKVhopSlApSlApSlBOw3d2FgnKZyWJI05hrppw0rupuLjnr9riQVa4uwZtbtogC8w6LgadpNVHaleUcMAQQQRcEG4I7DXqopSlKBXF8KhzXUHMQW04kWtf2WHurtSg4yYRGzXUHPbNp51uF/ZSTCo2a6g5wA2nnAcL12pV2piPa2zlxEZjfhqR7bEa9mtY8PgmjC+IdpJM2YkGw4mw4ajX/QdFfSUqLrnh4giqg4KoUX6ALCsceC8Od3LSEuHBBYW5ee/3b/fbiTzdFblKDG/+NQZZEIZt4GFyQSoYuTlNtPPavzGeDMEjM3KXNmzBctiGVFI1U20jXUWPHWtqlBDszZi4cFUZyugVWIIRQSQF0vbU8bntq6lKBSlKCHaHpMP+a39UlKbQ9Jh/wA1v6pKUF1Q4v00H7v8auqHF+mg/d/jQXUpSgi2zi2hhd0GZwLIvS7HKgNubMRVcYIAva9tbCwvz/61FJiJDiEjUWQRs8jFeJJCooPT5xPsHTV9W+kntjeE7Bkjgv6aRVb8pPtJb9hRSv8AmFamFJKg5g17kELbkk3XTsFhWMz73GtZiu5RYkIXN9pJaaQHSw+zSMXPXPPat6teXEkSc20pSlYaKUpQKUpQKUpQKUpQcCCh0uynIoQBQE4gnm04X9mldwaVNl3Q5I5AHmLHrmLcRY8NeFu2r7RTSlKilKUoFKUoFKUoFKUoFKUoFKUoFKUoIdoekw/5rf1SUptD0mH/ADW/qkpQXVDi/TQfu/xq6s/aT5ZIXysyguDlQuRddNFBNBoUrOG2Y7lcs1wASPFpOBuAfN7D7ql2vtVjHlhSYOzIubxZ+QpYBn1XWy3IHTarJtKs2NJK6M8twWkkKKRYrHmsgPaQMxv1qtkkCgsxsACSegDU1AdsxggFZrm9h4tJrbj92s/wixm9gaJI5jvCqP8A4eQWjLDefd45MwHaRV91PUdfBRWMe9bMGkLSOpWwvIQ6621KoUTQ25NblZUe1o40GYT2vxbDSXGZtBoltLhR+ldvKqdSbu0ny08rt08ZkX0qA7WQfcm7tJ8tfke2I2AYLMQQCD4tJqDqPu1lWhSoPKqdSbu0ny15TbMZuAsxsbH/AA0mhsDbzegj30GjSoPKqdSbu0ny158sx3y5Zr2vbxaThwv5tBo0qDyqnUm7tJ8teZNsxra6yi5AH+Gk1J4DzaDRpUHlVOpN3aT5a8y7ZjVSzLKAASScPJYAf5aDRpUHlVOpN3aT5aeVU6k3dpPloO+7yarYLd2cZSSxOumuh/Su0b3AOouAbEWOvSOY1BHtmNhcLMRrr4tJzGx+701zkxyXLKsqsct28VkN1U3t5vQSP1qo1aVkpt1CWG6m5LhdMPIdCAbnk6ceHGu/lVOpN3aT5air6ViJ4QhnAWOQqS3KEbkgLcElQtwC/JF7XyueA1s8qp1Ju7SfLQX0rOk2zGtsyyi5AH+Gk4k2A83pr15VTqTd2k+WgvpWXidtooFkkzMbKGhdAW1OrFbKAASTzAGvzC7aV1zGOUXJy2gkN15j5vPx9hFBq0qDyqnUm7tJ8tPKqdSbu0ny0F9Kg8qp1Ju7SfLTyqnUm7tJ8tBfSoPKqdSbu0ny08qp1Ju7SfLQfu0PSYf81v6pKVwkxO9lhypJyXZiWhdQBu3HFgBxIpQatKUoMuLaSHEtHu2B1TeaWYoA5XjfQSXBt1uy+pUqbOiEpmC8sg3OY21ABIW9gSFUE2ubCqqDNxe0olxEMBGaR81rW5AysbnozZSB02PRWlU02z4ndJWjUuhurlRmBsV0PsY++qaDL8ItpJh4s8iFwWAC3A1F3vr0ZffatGKQMoYcCAR+ovXHH4COYASAmxuCGKkGxU2ZSCLgkewmu8aBQFUWAAAHQBoKCfaGMEQS6sweRI9ANM5y3NzwqbYm0lmDosbR7oqtiVNhbQckmzAcVOo0q+eBXADC4DKw9qm4PvFcdn7PjgXLGCF6C7MB7MxNv0oKHawJsTYcBxPsrCwPhHC8scaxsrTokhJKixdGKg66taMjToHHW2/UEWx4FZHVLFAoXlG1lDBbi9iQGaxPDMaC+vmz4TIJH+wkzoDmN0Nol1JNm0YXByceUOmvpKyh4PYcALkawJIG9cjU3YWzeax4rwPPQatYu1dtRRSiOWNrAZ1fknlAEiy3zW4LmtbMyrxNa80qopZ2CqBcsTYAdpPCs+LBYadmnXLJmsrESFkbLwBW+U29mhoKdl40TwxzAFRIiuFNrrmF7GxIuOBsal25tFYgqPE0iSnKbFbakLaxILHW9hzKx5qtwmGjhRYo1CKq2VRpZR0CueL2bHK6u4JZAwBDsujWzDQi4NhcGgn2BtpMWjOisuVgNSDe6q4IIJ5mH63qraGKMUZcIXtbkggc/EkmwA4k9Ar82fs+OAFYwQDa92LHQBQLsSbAAADmtXTF4VZVyve1wdGKkEG4IKkEGlGVsfbaSusaRMivFvVJK8DlY3AJIBL2B4Eq3Rrr4mUojMFLkAkKtrtbmFyBc9pqTAbHhgJaJSlwAQHbKbAAckm17Aa1TiI0kDRNY3XlLexytcX01HA2PZQYWzfCeGSVY1jKvITnOZbBlLoNb8q+6Nrc1tONvozWZh9j4dXDKvLQ5j9oxOY5iGcE8puU1iddTWiHBJAIuLXF9Rfheg54fCpH5ihdFGg5lFgPYBXalKDF2nthEl3DRM5CiReADMMzKq5iAX5F+zjwvV+yseJ4xIFKglhYkHzSVuCNGU2uCOItXPH7GhnJMqlrixGdgvArfKDbNYkX42NV4eARqFW9hwuxY+9iTQecRhUk89Q2hGvQePvrtSlApSlB+OSAbC5sbC9rnorDi8KoSCzLIigNqYyTmRc0oIUG2TRSeGa4HCt2o5NlxEEZeO81DMD9obvYg3BJANB2weJWVFkS+VhcXBB9xrtXHB4VIkCILKL2F78SSdTxJJJrtQKUpQKUpQKUpQKUpQKUpQKUpQKUpQKUpQQbdwbTwPEpszAAG9rcoG/A66dFYM/gzKkxeGRmztG5keYqyyKw3jZUAV88SolrC2XtNfW0oPhI/BfF2vmAcJIqscQxazbktra3KyOLgDzgSL3rzPsDGojtnZgIpVEYxD5s7ZsjBlGhVSI7Af8AlxUV97Sg+Oh2Dig9wcozgx/4qRtwocs66j7TOumvC9uAFeMFsTHRqFBBBspzYl7gZoWZicpDHkycAt7i/E19pSg+Qi8HcUssLCU5VKM/2zGzbxnk4g5gy5VtpYC2le9qbGxEssu7kMZaVWL3IvAYVXKpH31kjvrwDt019ZSi6+IbwaxmrmXMzxBZFWUoBMVYvIrZSdCSgVrjKb6Ea6vg9gZo5PtBbLBlJuSGJldkFzxKodeYZrDSvoqUQpSlApSlApSlApSlApSlApSlApSl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IREhUSEhMWFBUWFBQYFxYYERsXGhcWGhgZFxkcHBoaHyggGBolHRsXITEhJikrLy8uGB8zODcsNyotLisBCgoKDg0OGhAQGiwkHyQsLCwsLSwsNywsLCwsLCwsLCwsLCw3LCwsLCwsLCwsLCwsLCwsLCwsLCwsLCwsLCwsLP/AABEIAKoBKAMBIgACEQEDEQH/xAAbAAEBAQEBAQEBAAAAAAAAAAAABAUDAgYBB//EAEIQAAIBAgMDBgsIAAYCAwAAAAECAwARBBIhBRMxIkFRUmGUBhQVMjNTcZGT0tMjQlRzgYOysySCobHR42KSFqTi/8QAFgEBAQEAAAAAAAAAAAAAAAAAAAEC/8QAIBEBAQEAAgICAwEAAAAAAAAAAAERIWECMVGxEkGBIv/aAAwDAQACEQMRAD8A/uFR47EurIkaqzOW85yoAUX5lN6sqHF+mg/d/jQfm8xPq4fjN9Om8xPq4fjN9Or6UEG8xPq4fjN9Om8xPq4fjN9Or6x/CfbJwkQdU3jlgAnK1UAu55IJuEDW045QbXvQU7zE+rh+M306bzE+rh+M306zz4VRXPJYp9rlcMln3asz2GbMPNIFxrX7gfCUSSrC0TqxZ1JFmVbNIFuR0iNj2XFDV+8xPq4fjN9Om8xPq4fjN9OspfCVjOse7AQuVLEnQGWSFeHOWjJ/UcK/cX4WpEz5oZMiOVLgoQSGZNBmvqykcO2g1N5ifVw/Gb6dN5ifVw/Gb6dZU/hUBmXdMGVZCcxXLmQMxTMDqbIx06R22+iRrgEc4B99BFvMT6uH4zfTpvMT6uH4zfTq+lBBvMT6uH4zfTpvMT6uH4zfTq+lBBvMT6uH4zfTpvMT6uH4zfTq+lBBvMT6uH4zfTpvMT6uH4zfTq+lBBvMT6uH4zfTpvMT6uH4zfTptjGtEIwgXNJKsYLeatwzXNtTotgOckVkL4UlSwkjD2IUPC4ZXkyscozEEHknXgOF6DX3mJ9XD8Zvp03mJ9XD8Zvp1ly+FyKbbmQ+edCnmJnzseVpYo2nE6dtrNmbdEzlQhsMwL3UDMNbZb5jySDe1qCjeYn1cPxm+nTeYn1cPxm+nWZD4UghQYmMjCNgilfMlKCM3YjQlwt+lW6Ko2Zt8TyBAhUHPo3nAqEYXA5irX/TnFBXvMT6uH4zfTpvMT6uH4zfTq+lBBvMT6uH4zfTpvMT6uH4zfTq+lBBvMT6uH4zfTpvMT6uH4zfTq+lBBvMT6uH4zfTpvMT6uH4zfTq+lBBvMT6uH4zfTpvMT6uH4zfTq+lBnjFzK8ayRoA7FbrKWIIVm4FBpyennpXraHpMP8Amt/VJSguqHF+mg/d/jV1Q4v00H7v8aC6lKUCvJQEgkAkXsbai/G3RXqlBGdk4c3vBFra/wBkuuUWHNzDhXVcFEGziNAwvZggvqSTra+pJ95rvSglj2fErZgi5gzMCQCVLatlJ825udOk10bCRniiG/G6DXUn/cn3mu1KCGTZGHK5dygGUrogUhTe4BAuAbm47TVwpSgUpSgUqLayylU3Js29S5IJGW/KuARcW7a+TEe0BLm+1Zg2i3YRsN5PceflVSpj4gm1gDfgH3NK+OE+0n3TFCN05dwDu96nJXJlI5RAMptydVjNzz3eDWMfEuzyMSYrAZbouZ1u62DESBbLYnUUH0dKUoOc8CupV1V1PFWUEHn4GvAwcYAAjSwtYZBYWFhbTSw0rvSgnGBiux3SXYkscguxNwb6a6E++vSYSNWziNA1rZggBtxte17dldqUEWF2VFGSVXUhF1N7KhLKBfgAWJr3Ds6JGzpGqkBhyVAHKsWNhzmw17KqpQKUpQKUpQKVhbfxmKjkjEEZZfv8i4NyBx5rC55v14VDG+0N8ma7KAL2TIhP2bcogkixLrz6LwNJyPq6V8htOLaBWXKSAZJcqoWzAeLnLZswuu84aA3twr92fNj0kVArGIynlOGLFCy3HKLMoAzkZjqeyy0H11KUoIdoekw/5rf1SUptD0mH/Nb+qSlBdUOL9NB+7/GrqhxfpoP3f40F1KUoFZe0thRzzRTM8oaLNYJO6KcwIN1U2vrx41qUoIPJEfWm7zL89PJEfWm7zL89X0oIPJEfWm7zL89PJEfWm7zL89X0oIPJEfWm7zL89PJEfWm7zL89XmvEkyqLswA6SQB76CPyRH1pu8y/PTyRH1pu8y/PVDY2ILnMiBL2zFxlvwte9r148ow5N5vY8gNs+8XLfozXterlTY5eSI+tN3mX56eSI+tN3mX566jaMJQyCWPIDYvvFyg9Ga9r8KJtGEoZBLGUBsXEi5QdNC17A6j30ymxy8kR9abvMvz1+DY8fTL3mX5q7JtGEoZBLGUU2LiRcoPab2HEe+v1NowshkEsZRfOYSKVX2m9hxFMpscfJEfWm7zL89PJEfWm7zL89dY9owsrOssZVfOYSKQvtN7Cv2LaMLKzrLGyr5zCRSF9pBsKZTY4+SI+tN3mX56eSI+tN3mX567RbQhdWZZY2VdWYSKQo7SDp+tIdoQuGZJY2Ci7ESKQo6SQdBTKbHHyRH1pu8y/PTyRH1pu8y/PXaDaELhiksbBRdisikKOk2Og0PupBtCF75JY2yi7ZZFNh0mx0FMpscfJEfWm7zL89PJEfWm7zL89dsPj4ZL5JY3sLnLIrWHSbHQUw+Phkvu5Y3sLnLIrWHSbHQUymuPkiPrTd5l+evw7Hj603eZfmrvh9oQyXEcsbkC5yyK1h06HhTD7QhkNo5Y3IFyFkViB06HhTKbEWz9gRw4bxVXmKFSCzYhzJrxs98ydmW1uavzZ/g7FDGkSvOQi2BOJkuR22YC9XYfaEMhypLG5teyyKxt02BpBtCGQ5UljduhZFY6cdAaZTXHyRH1pu8y/PTyRH1pu8y/PXaDaELtlSWNm15KyKTpx0BpDtCF2yLLGza8kSKTpx0BvTKbHHyRH1pu8y/PTyRH1pu8y/PXaLaELtkWWNm15IkUnTjoDeke0IWbIssZe5GUSKWuOIte+lMpscfJEfWm7zL89TTeDkTSxSl5wYixUDEyWJNvOu2o04cDz3q9NoQlsgljL3IyiRS1xxFr3vRdoQl92JYy9yMu8XNccRa970ymxy2h6TD/mt/VJSm0PSYf81v6pKVFXVDi/TQfu/wAauqHF+mg/d/jQXUpSgUpSgUpXLEYhYwC7Bbsqi/OzHKo9pJoPOMnKIWVGkYWsi2uSTYcSAB2mphhpZogJm3TFrkQyHzernIv7SLdlq/dl7P3WZncySyG7udL9CqPuoo0A9pNySavrW56TN9oW2PA0QhdBKgN7Sky3OpuS9yTqa9JsuARiIQxiMG4TdrlB43y2tep8TttQ5ihR55FNmWMDKh6HdiFU9l83ZXO+Pfmw8PRq8x/XzAD2a+2rnl+6z/n4aKYOMLkEaBb3yhBa/s4V7GHS2XKuXoyi3urNOAxR87F2/Lw6r/MtX55MxH42T4MXy0zv7XemmIEtlyrboyi3uoIEtlyrY82UW91Znk3E/jX+BF8tPJ2J/GN8CP8A4pnf2b00xAgBUKtjxGUWP6UGHQAqFWx4jKLH9KzfJ+K/GHu6V+eIYr8X/wDWT/mmd/ZvTTXDoAQFUA8RlFj7Rz0XDoAQFUA8QFFj7ems3xHF/ix3Zfmp4li/xa91Hz1M7N6aSYdACAqgHiAoAPt6aJh0AICqAeICgX9vTWaMHjPxSd1//dPE8Z+Kj7p/2Uzs3ppJh0W4CKL8bKBf29NfkeHRb5UUX42UC/trO8Uxn4qPun/ZTxTGfio+6f8AZTO1/jRjw6LfKii/GygXFI8Oi+airfjZQP8Aas7xTGfiou6H6tPFMb+Ki7ofq0zs/jRjwyL5qKvNooGn6UjwyKbqiqeFwoGn6VneKYz8TF3Q/Vp4rjfxMXdD9WrnZ/GjHhkU3VFU9IUD/akeGRTdUUHpCgH/AErNOFxv4mHujfVp4tjvxEHdG+rTO03ppR4ZFN1RQekKAffRMMinMEUHpCgH31meLY78RB3Vvq08Xx/r8P3V/q0zs3ppphkBzBFB6QoB99FwyA5gihukKL++szcY/wBfh+7P9Wm5x/rsP3d/q0ztN6aa4ZAcwRQ3G+UXv7aDDJfNkXNe98ovf21m7rH+tw3d5PqV2wiYsMN68BTW4SJ1bhpYlyOPZUztd6e9oekw/wCa39UlKbQ9Jh/zW/qkpWWnraWP3AVijMpazFRfKCDYkc4vYfrXGSUPJh2AIB3hsRY+bzg8Ky/DYB1jjIPnFiwI5HJZQcrKwa97dnHmqjZaWXCDslPHpBPVW3ssAOFBvUpSgUpSgVnZIsRKGzMfFnYZbcjeFRrw5TKrEaHTMefhRtDGrCmdrnlKoAFyzMwVQB0kkV+4HBpCmRAbXY6m5JZizEnnJJNanE1LzcUViYyd8TI2HhYpGhtPMps1/VRnme1izfdBAGputG3cY6KsUXppmyR6Xy6XaQjoRbntNhz11wkKYeMQxDMypmCl+U+urMTxJa5LHnNWcTUvPCjB4RIkCRqEUcAB7z2k8SeeupNcngLXzMbEqQAcuW1ja41IJH+tuFfrYVDmuinMVZrgG5W2UntFh7hWVdAa/a4vhUN+SOUVLEaElbWuRqbWFOUp53DP2DIuX/UXHt5VB2pXlHDC4IIPAg3Br1UUpSlApSlApSlApSs3E7fwsbFHnRWXQqW1HPVkt9JbJ7aVKyP/AJRgvxEf/tX6vhNgybDER6/+VX8PL4T8/H5a1Ki2vjjBEZBGZMupAYA26eUQDUJ8KIAVVs4ZmKkCNmCkK7McwFmUbt1zC4uLVlpt0rMw+3YXV3BOSNQS2U85YEZbZrgqRa1Ty+FWFC5gzNcKRlic3zWsL2tm1vl42BoNulY8vhHAm7LMAJA5vmHJyrmsegkcKkw/hhCz5WVlFtDcMb5UOXIpLXOcAaamg+jpWPhNrGTFGID7MwiRDlIY6i5a+q8QLEX0P67FApSlBDtD0mH/ADW/qkpTaHpMP+a39UlKDnjNmtJMJBM8YEeWyZbk5r65lOn/ACaSRlZMOpYsRvOU1rnk89gB/pWlUOL9NB+7/GgupSlApSuONxSxRvK5sqKzMewC5oJN7HNOYymY4co+a+gkdW0tzsEIOvXHPWjUuzl5AcxiN5AHkUa2cqL3NhciwF+ypfCKdhEI4zaSZhEh5xm85v8AKgZv0rWbcZ3JqbZjGWSTF5SwJ3MIFvQhgHcXI0Zrt2qi8a2okKixYtx1Nr6m/MBw4fpU2AwqoFCqoVFCRFWv9nZf0Go7eA6asp5XaeMKUpWWilKUHBgU1UErZVEaqotytW5uY6joFd6VMyiK5UARgOzKsZLFy2a4y8fvXFiST777T0ppSlRSlKUClKUCppcfCrZGljVtOSXUHXhoTfWqa5PhoycxRSdNSoJ7Nasz9pXObHwo2R5Y1bTkl1B14aE3pPj4UbK8satpyWdQdeGhNe5MNGxzMik9JUE++v2TDRsbsik9JUE+804OUu2sTCiAT2EcjCMktlAzAnU3FhpXyz4vZsr5GjYq7Nyt/wAkX34NlEmbdkb08kZeV2afV7TMQ3bS30lUqb6B7MAT2WvXzWJn2ahcmViohlxLZZGKFYmJZtPvqz3y+zoqNK4zgFCQqGK4kscxaTQoxe7MxunKvbhrUuHhw7yxwworYc5szbyXPvct7C7AryCrA63vp00wuE2c5WMJIXZ8is0MnJYLv+S2UKi8vUiwJJHZV+yJcPhQ4kxSO5lGYs1spCBAouSRonTzN0URrR7LhXJZLZAwXU6BhY31106b1IfBrC6chtCCo30llYAAMozWVrKOUNePSb+02/hzFLMr3SIMXIHDKWVtOOhRq44zwnw8bFSWbLfMVAIAARib31sJF4XPGg1oIFRQqjQAAXJJsOknU/rXSp8NjY5CyxurFDZgDfKeg+4+41RQKUpQQ7Q9Jh/zW/qkpTaHpMP+a39UlKC6ocX6aD93+NXVDi/TQfu/xoLqUpQKz9oYkb2KDIr73OXDcBGi6m3PyzGP81aFZ+zMWZmlfKoVZGjja2rBbByT0bwMNOrWp8pfhoVgySb3FsQyjcKIkzHRppAHfTnIjC/+zVtYmdY0Z2NlRSxPQALmsnwajYRgsVzteWVbXZZZeWATfQBTltbgBV8eJal5uNiNAoAUAACwAFgB2CvVKVhopSlApSlApSlBOw3d2FgnKZyWJI05hrppw0rupuLjnr9riQVa4uwZtbtogC8w6LgadpNVHaleUcMAQQQRcEG4I7DXqopSlKBXF8KhzXUHMQW04kWtf2WHurtSg4yYRGzXUHPbNp51uF/ZSTCo2a6g5wA2nnAcL12pV2piPa2zlxEZjfhqR7bEa9mtY8PgmjC+IdpJM2YkGw4mw4ajX/QdFfSUqLrnh4giqg4KoUX6ALCsceC8Od3LSEuHBBYW5ee/3b/fbiTzdFblKDG/+NQZZEIZt4GFyQSoYuTlNtPPavzGeDMEjM3KXNmzBctiGVFI1U20jXUWPHWtqlBDszZi4cFUZyugVWIIRQSQF0vbU8bntq6lKBSlKCHaHpMP+a39UlKbQ9Jh/wA1v6pKUF1Q4v00H7v8auqHF+mg/d/jQXUpSgi2zi2hhd0GZwLIvS7HKgNubMRVcYIAva9tbCwvz/61FJiJDiEjUWQRs8jFeJJCooPT5xPsHTV9W+kntjeE7Bkjgv6aRVb8pPtJb9hRSv8AmFamFJKg5g17kELbkk3XTsFhWMz73GtZiu5RYkIXN9pJaaQHSw+zSMXPXPPat6teXEkSc20pSlYaKUpQKUpQKUpQKUpQcCCh0uynIoQBQE4gnm04X9mldwaVNl3Q5I5AHmLHrmLcRY8NeFu2r7RTSlKilKUoFKUoFKUoFKUoFKUoFKUoFKUoIdoekw/5rf1SUptD0mH/ADW/qkpQXVDi/TQfu/xq6s/aT5ZIXysyguDlQuRddNFBNBoUrOG2Y7lcs1wASPFpOBuAfN7D7ql2vtVjHlhSYOzIubxZ+QpYBn1XWy3IHTarJtKs2NJK6M8twWkkKKRYrHmsgPaQMxv1qtkkCgsxsACSegDU1AdsxggFZrm9h4tJrbj92s/wixm9gaJI5jvCqP8A4eQWjLDefd45MwHaRV91PUdfBRWMe9bMGkLSOpWwvIQ6621KoUTQ25NblZUe1o40GYT2vxbDSXGZtBoltLhR+ldvKqdSbu0ny08rt08ZkX0qA7WQfcm7tJ8tfke2I2AYLMQQCD4tJqDqPu1lWhSoPKqdSbu0ny15TbMZuAsxsbH/AA0mhsDbzegj30GjSoPKqdSbu0ny158sx3y5Zr2vbxaThwv5tBo0qDyqnUm7tJ8teZNsxra6yi5AH+Gk1J4DzaDRpUHlVOpN3aT5a8y7ZjVSzLKAASScPJYAf5aDRpUHlVOpN3aT5aeVU6k3dpPloO+7yarYLd2cZSSxOumuh/Su0b3AOouAbEWOvSOY1BHtmNhcLMRrr4tJzGx+701zkxyXLKsqsct28VkN1U3t5vQSP1qo1aVkpt1CWG6m5LhdMPIdCAbnk6ceHGu/lVOpN3aT5air6ViJ4QhnAWOQqS3KEbkgLcElQtwC/JF7XyueA1s8qp1Ju7SfLQX0rOk2zGtsyyi5AH+Gk4k2A83pr15VTqTd2k+WgvpWXidtooFkkzMbKGhdAW1OrFbKAASTzAGvzC7aV1zGOUXJy2gkN15j5vPx9hFBq0qDyqnUm7tJ8tPKqdSbu0ny0F9Kg8qp1Ju7SfLTyqnUm7tJ8tBfSoPKqdSbu0ny08qp1Ju7SfLQfu0PSYf81v6pKVwkxO9lhypJyXZiWhdQBu3HFgBxIpQatKUoMuLaSHEtHu2B1TeaWYoA5XjfQSXBt1uy+pUqbOiEpmC8sg3OY21ABIW9gSFUE2ubCqqDNxe0olxEMBGaR81rW5AysbnozZSB02PRWlU02z4ndJWjUuhurlRmBsV0PsY++qaDL8ItpJh4s8iFwWAC3A1F3vr0ZffatGKQMoYcCAR+ovXHH4COYASAmxuCGKkGxU2ZSCLgkewmu8aBQFUWAAAHQBoKCfaGMEQS6sweRI9ANM5y3NzwqbYm0lmDosbR7oqtiVNhbQckmzAcVOo0q+eBXADC4DKw9qm4PvFcdn7PjgXLGCF6C7MB7MxNv0oKHawJsTYcBxPsrCwPhHC8scaxsrTokhJKixdGKg66taMjToHHW2/UEWx4FZHVLFAoXlG1lDBbi9iQGaxPDMaC+vmz4TIJH+wkzoDmN0Nol1JNm0YXByceUOmvpKyh4PYcALkawJIG9cjU3YWzeax4rwPPQatYu1dtRRSiOWNrAZ1fknlAEiy3zW4LmtbMyrxNa80qopZ2CqBcsTYAdpPCs+LBYadmnXLJmsrESFkbLwBW+U29mhoKdl40TwxzAFRIiuFNrrmF7GxIuOBsal25tFYgqPE0iSnKbFbakLaxILHW9hzKx5qtwmGjhRYo1CKq2VRpZR0CueL2bHK6u4JZAwBDsujWzDQi4NhcGgn2BtpMWjOisuVgNSDe6q4IIJ5mH63qraGKMUZcIXtbkggc/EkmwA4k9Ar82fs+OAFYwQDa92LHQBQLsSbAAADmtXTF4VZVyve1wdGKkEG4IKkEGlGVsfbaSusaRMivFvVJK8DlY3AJIBL2B4Eq3Rrr4mUojMFLkAkKtrtbmFyBc9pqTAbHhgJaJSlwAQHbKbAAckm17Aa1TiI0kDRNY3XlLexytcX01HA2PZQYWzfCeGSVY1jKvITnOZbBlLoNb8q+6Nrc1tONvozWZh9j4dXDKvLQ5j9oxOY5iGcE8puU1iddTWiHBJAIuLXF9Rfheg54fCpH5ihdFGg5lFgPYBXalKDF2nthEl3DRM5CiReADMMzKq5iAX5F+zjwvV+yseJ4xIFKglhYkHzSVuCNGU2uCOItXPH7GhnJMqlrixGdgvArfKDbNYkX42NV4eARqFW9hwuxY+9iTQecRhUk89Q2hGvQePvrtSlApSlB+OSAbC5sbC9rnorDi8KoSCzLIigNqYyTmRc0oIUG2TRSeGa4HCt2o5NlxEEZeO81DMD9obvYg3BJANB2weJWVFkS+VhcXBB9xrtXHB4VIkCILKL2F78SSdTxJJJrtQKUpQKUpQKUpQKUpQKUpQKUpQKUpQKUpQQbdwbTwPEpszAAG9rcoG/A66dFYM/gzKkxeGRmztG5keYqyyKw3jZUAV88SolrC2XtNfW0oPhI/BfF2vmAcJIqscQxazbktra3KyOLgDzgSL3rzPsDGojtnZgIpVEYxD5s7ZsjBlGhVSI7Af8AlxUV97Sg+Oh2Dig9wcozgx/4qRtwocs66j7TOumvC9uAFeMFsTHRqFBBBspzYl7gZoWZicpDHkycAt7i/E19pSg+Qi8HcUssLCU5VKM/2zGzbxnk4g5gy5VtpYC2le9qbGxEssu7kMZaVWL3IvAYVXKpH31kjvrwDt019ZSi6+IbwaxmrmXMzxBZFWUoBMVYvIrZSdCSgVrjKb6Ea6vg9gZo5PtBbLBlJuSGJldkFzxKodeYZrDSvoqUQpSlApSlApSlApSlApSlApSlApSl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xIREhUSEhMWFBUWFBQYFxYYERsXGhcWGhgZFxkcHBoaHyggGBolHRsXITEhJikrLy8uGB8zODcsNyotLisBCgoKDg0OGhAQGiwkHyQsLCwsLSwsNywsLCwsLCwsLCwsLCw3LCwsLCwsLCwsLCwsLCwsLCwsLCwsLCwsLCwsLP/AABEIAKoBKAMBIgACEQEDEQH/xAAbAAEBAQEBAQEBAAAAAAAAAAAABAUDAgYBB//EAEIQAAIBAgMDBgsIAAYCAwAAAAECAwARBBIhBRMxIkFRUmGUBhQVMjNTcZGT0tMjQlRzgYOysySCobHR42KSFqTi/8QAFgEBAQEAAAAAAAAAAAAAAAAAAAEC/8QAIBEBAQEAAgICAwEAAAAAAAAAAAERIWECMVGxEkGBIv/aAAwDAQACEQMRAD8A/uFR47EurIkaqzOW85yoAUX5lN6sqHF+mg/d/jQfm8xPq4fjN9Om8xPq4fjN9Or6UEG8xPq4fjN9Om8xPq4fjN9Or6x/CfbJwkQdU3jlgAnK1UAu55IJuEDW045QbXvQU7zE+rh+M306bzE+rh+M306zz4VRXPJYp9rlcMln3asz2GbMPNIFxrX7gfCUSSrC0TqxZ1JFmVbNIFuR0iNj2XFDV+8xPq4fjN9Om8xPq4fjN9OspfCVjOse7AQuVLEnQGWSFeHOWjJ/UcK/cX4WpEz5oZMiOVLgoQSGZNBmvqykcO2g1N5ifVw/Gb6dN5ifVw/Gb6dZU/hUBmXdMGVZCcxXLmQMxTMDqbIx06R22+iRrgEc4B99BFvMT6uH4zfTpvMT6uH4zfTq+lBBvMT6uH4zfTpvMT6uH4zfTq+lBBvMT6uH4zfTpvMT6uH4zfTq+lBBvMT6uH4zfTpvMT6uH4zfTq+lBBvMT6uH4zfTpvMT6uH4zfTptjGtEIwgXNJKsYLeatwzXNtTotgOckVkL4UlSwkjD2IUPC4ZXkyscozEEHknXgOF6DX3mJ9XD8Zvp03mJ9XD8Zvp1ly+FyKbbmQ+edCnmJnzseVpYo2nE6dtrNmbdEzlQhsMwL3UDMNbZb5jySDe1qCjeYn1cPxm+nTeYn1cPxm+nWZD4UghQYmMjCNgilfMlKCM3YjQlwt+lW6Ko2Zt8TyBAhUHPo3nAqEYXA5irX/TnFBXvMT6uH4zfTpvMT6uH4zfTq+lBBvMT6uH4zfTpvMT6uH4zfTq+lBBvMT6uH4zfTpvMT6uH4zfTq+lBBvMT6uH4zfTpvMT6uH4zfTq+lBBvMT6uH4zfTpvMT6uH4zfTq+lBnjFzK8ayRoA7FbrKWIIVm4FBpyennpXraHpMP8Amt/VJSguqHF+mg/d/jV1Q4v00H7v8aC6lKUCvJQEgkAkXsbai/G3RXqlBGdk4c3vBFra/wBkuuUWHNzDhXVcFEGziNAwvZggvqSTra+pJ95rvSglj2fErZgi5gzMCQCVLatlJ825udOk10bCRniiG/G6DXUn/cn3mu1KCGTZGHK5dygGUrogUhTe4BAuAbm47TVwpSgUpSgUqLayylU3Js29S5IJGW/KuARcW7a+TEe0BLm+1Zg2i3YRsN5PceflVSpj4gm1gDfgH3NK+OE+0n3TFCN05dwDu96nJXJlI5RAMptydVjNzz3eDWMfEuzyMSYrAZbouZ1u62DESBbLYnUUH0dKUoOc8CupV1V1PFWUEHn4GvAwcYAAjSwtYZBYWFhbTSw0rvSgnGBiux3SXYkscguxNwb6a6E++vSYSNWziNA1rZggBtxte17dldqUEWF2VFGSVXUhF1N7KhLKBfgAWJr3Ds6JGzpGqkBhyVAHKsWNhzmw17KqpQKUpQKUpQKVhbfxmKjkjEEZZfv8i4NyBx5rC55v14VDG+0N8ma7KAL2TIhP2bcogkixLrz6LwNJyPq6V8htOLaBWXKSAZJcqoWzAeLnLZswuu84aA3twr92fNj0kVArGIynlOGLFCy3HKLMoAzkZjqeyy0H11KUoIdoekw/5rf1SUptD0mH/Nb+qSlBdUOL9NB+7/GrqhxfpoP3f40F1KUoFZe0thRzzRTM8oaLNYJO6KcwIN1U2vrx41qUoIPJEfWm7zL89PJEfWm7zL89X0oIPJEfWm7zL89PJEfWm7zL89X0oIPJEfWm7zL89PJEfWm7zL89XmvEkyqLswA6SQB76CPyRH1pu8y/PTyRH1pu8y/PVDY2ILnMiBL2zFxlvwte9r148ow5N5vY8gNs+8XLfozXterlTY5eSI+tN3mX56eSI+tN3mX566jaMJQyCWPIDYvvFyg9Ga9r8KJtGEoZBLGUBsXEi5QdNC17A6j30ymxy8kR9abvMvz1+DY8fTL3mX5q7JtGEoZBLGUU2LiRcoPab2HEe+v1NowshkEsZRfOYSKVX2m9hxFMpscfJEfWm7zL89PJEfWm7zL89dY9owsrOssZVfOYSKQvtN7Cv2LaMLKzrLGyr5zCRSF9pBsKZTY4+SI+tN3mX56eSI+tN3mX567RbQhdWZZY2VdWYSKQo7SDp+tIdoQuGZJY2Ci7ESKQo6SQdBTKbHHyRH1pu8y/PTyRH1pu8y/PXaDaELhiksbBRdisikKOk2Og0PupBtCF75JY2yi7ZZFNh0mx0FMpscfJEfWm7zL89PJEfWm7zL89dsPj4ZL5JY3sLnLIrWHSbHQUw+Phkvu5Y3sLnLIrWHSbHQUymuPkiPrTd5l+evw7Hj603eZfmrvh9oQyXEcsbkC5yyK1h06HhTD7QhkNo5Y3IFyFkViB06HhTKbEWz9gRw4bxVXmKFSCzYhzJrxs98ydmW1uavzZ/g7FDGkSvOQi2BOJkuR22YC9XYfaEMhypLG5teyyKxt02BpBtCGQ5UljduhZFY6cdAaZTXHyRH1pu8y/PTyRH1pu8y/PXaDaELtlSWNm15KyKTpx0BpDtCF2yLLGza8kSKTpx0BvTKbHHyRH1pu8y/PTyRH1pu8y/PXaLaELtkWWNm15IkUnTjoDeke0IWbIssZe5GUSKWuOIte+lMpscfJEfWm7zL89TTeDkTSxSl5wYixUDEyWJNvOu2o04cDz3q9NoQlsgljL3IyiRS1xxFr3vRdoQl92JYy9yMu8XNccRa970ymxy2h6TD/mt/VJSm0PSYf81v6pKVFXVDi/TQfu/wAauqHF+mg/d/jQXUpSgUpSgUpXLEYhYwC7Bbsqi/OzHKo9pJoPOMnKIWVGkYWsi2uSTYcSAB2mphhpZogJm3TFrkQyHzernIv7SLdlq/dl7P3WZncySyG7udL9CqPuoo0A9pNySavrW56TN9oW2PA0QhdBKgN7Sky3OpuS9yTqa9JsuARiIQxiMG4TdrlB43y2tep8TttQ5ihR55FNmWMDKh6HdiFU9l83ZXO+Pfmw8PRq8x/XzAD2a+2rnl+6z/n4aKYOMLkEaBb3yhBa/s4V7GHS2XKuXoyi3urNOAxR87F2/Lw6r/MtX55MxH42T4MXy0zv7XemmIEtlyrboyi3uoIEtlyrY82UW91Znk3E/jX+BF8tPJ2J/GN8CP8A4pnf2b00xAgBUKtjxGUWP6UGHQAqFWx4jKLH9KzfJ+K/GHu6V+eIYr8X/wDWT/mmd/ZvTTXDoAQFUA8RlFj7Rz0XDoAQFUA8QFFj7ems3xHF/ix3Zfmp4li/xa91Hz1M7N6aSYdACAqgHiAoAPt6aJh0AICqAeICgX9vTWaMHjPxSd1//dPE8Z+Kj7p/2Uzs3ppJh0W4CKL8bKBf29NfkeHRb5UUX42UC/trO8Uxn4qPun/ZTxTGfio+6f8AZTO1/jRjw6LfKii/GygXFI8Oi+airfjZQP8Aas7xTGfiou6H6tPFMb+Ki7ofq0zs/jRjwyL5qKvNooGn6UjwyKbqiqeFwoGn6VneKYz8TF3Q/Vp4rjfxMXdD9WrnZ/GjHhkU3VFU9IUD/akeGRTdUUHpCgH/AErNOFxv4mHujfVp4tjvxEHdG+rTO03ppR4ZFN1RQekKAffRMMinMEUHpCgH31meLY78RB3Vvq08Xx/r8P3V/q0zs3ppphkBzBFB6QoB99FwyA5gihukKL++szcY/wBfh+7P9Wm5x/rsP3d/q0ztN6aa4ZAcwRQ3G+UXv7aDDJfNkXNe98ovf21m7rH+tw3d5PqV2wiYsMN68BTW4SJ1bhpYlyOPZUztd6e9oekw/wCa39UlKbQ9Jh/zW/qkpWWnraWP3AVijMpazFRfKCDYkc4vYfrXGSUPJh2AIB3hsRY+bzg8Ky/DYB1jjIPnFiwI5HJZQcrKwa97dnHmqjZaWXCDslPHpBPVW3ssAOFBvUpSgUpSgVnZIsRKGzMfFnYZbcjeFRrw5TKrEaHTMefhRtDGrCmdrnlKoAFyzMwVQB0kkV+4HBpCmRAbXY6m5JZizEnnJJNanE1LzcUViYyd8TI2HhYpGhtPMps1/VRnme1izfdBAGputG3cY6KsUXppmyR6Xy6XaQjoRbntNhz11wkKYeMQxDMypmCl+U+urMTxJa5LHnNWcTUvPCjB4RIkCRqEUcAB7z2k8SeeupNcngLXzMbEqQAcuW1ja41IJH+tuFfrYVDmuinMVZrgG5W2UntFh7hWVdAa/a4vhUN+SOUVLEaElbWuRqbWFOUp53DP2DIuX/UXHt5VB2pXlHDC4IIPAg3Br1UUpSlApSlApSlApSs3E7fwsbFHnRWXQqW1HPVkt9JbJ7aVKyP/AJRgvxEf/tX6vhNgybDER6/+VX8PL4T8/H5a1Ki2vjjBEZBGZMupAYA26eUQDUJ8KIAVVs4ZmKkCNmCkK7McwFmUbt1zC4uLVlpt0rMw+3YXV3BOSNQS2U85YEZbZrgqRa1Ty+FWFC5gzNcKRlic3zWsL2tm1vl42BoNulY8vhHAm7LMAJA5vmHJyrmsegkcKkw/hhCz5WVlFtDcMb5UOXIpLXOcAaamg+jpWPhNrGTFGID7MwiRDlIY6i5a+q8QLEX0P67FApSlBDtD0mH/ADW/qkpTaHpMP+a39UlKDnjNmtJMJBM8YEeWyZbk5r65lOn/ACaSRlZMOpYsRvOU1rnk89gB/pWlUOL9NB+7/GgupSlApSuONxSxRvK5sqKzMewC5oJN7HNOYymY4co+a+gkdW0tzsEIOvXHPWjUuzl5AcxiN5AHkUa2cqL3NhciwF+ypfCKdhEI4zaSZhEh5xm85v8AKgZv0rWbcZ3JqbZjGWSTF5SwJ3MIFvQhgHcXI0Zrt2qi8a2okKixYtx1Nr6m/MBw4fpU2AwqoFCqoVFCRFWv9nZf0Go7eA6asp5XaeMKUpWWilKUHBgU1UErZVEaqotytW5uY6joFd6VMyiK5UARgOzKsZLFy2a4y8fvXFiST777T0ppSlRSlKUClKUCppcfCrZGljVtOSXUHXhoTfWqa5PhoycxRSdNSoJ7Nasz9pXObHwo2R5Y1bTkl1B14aE3pPj4UbK8satpyWdQdeGhNe5MNGxzMik9JUE++v2TDRsbsik9JUE+804OUu2sTCiAT2EcjCMktlAzAnU3FhpXyz4vZsr5GjYq7Nyt/wAkX34NlEmbdkb08kZeV2afV7TMQ3bS30lUqb6B7MAT2WvXzWJn2ahcmViohlxLZZGKFYmJZtPvqz3y+zoqNK4zgFCQqGK4kscxaTQoxe7MxunKvbhrUuHhw7yxwworYc5szbyXPvct7C7AryCrA63vp00wuE2c5WMJIXZ8is0MnJYLv+S2UKi8vUiwJJHZV+yJcPhQ4kxSO5lGYs1spCBAouSRonTzN0URrR7LhXJZLZAwXU6BhY31106b1IfBrC6chtCCo30llYAAMozWVrKOUNePSb+02/hzFLMr3SIMXIHDKWVtOOhRq44zwnw8bFSWbLfMVAIAARib31sJF4XPGg1oIFRQqjQAAXJJsOknU/rXSp8NjY5CyxurFDZgDfKeg+4+41RQKUpQQ7Q9Jh/zW/qkpTaHpMP+a39UlKC6ocX6aD93+NXVDi/TQfu/xoLqUpQKz9oYkb2KDIr73OXDcBGi6m3PyzGP81aFZ+zMWZmlfKoVZGjja2rBbByT0bwMNOrWp8pfhoVgySb3FsQyjcKIkzHRppAHfTnIjC/+zVtYmdY0Z2NlRSxPQALmsnwajYRgsVzteWVbXZZZeWATfQBTltbgBV8eJal5uNiNAoAUAACwAFgB2CvVKVhopSlApSlApSlBOw3d2FgnKZyWJI05hrppw0rupuLjnr9riQVa4uwZtbtogC8w6LgadpNVHaleUcMAQQQRcEG4I7DXqopSlKBXF8KhzXUHMQW04kWtf2WHurtSg4yYRGzXUHPbNp51uF/ZSTCo2a6g5wA2nnAcL12pV2piPa2zlxEZjfhqR7bEa9mtY8PgmjC+IdpJM2YkGw4mw4ajX/QdFfSUqLrnh4giqg4KoUX6ALCsceC8Od3LSEuHBBYW5ee/3b/fbiTzdFblKDG/+NQZZEIZt4GFyQSoYuTlNtPPavzGeDMEjM3KXNmzBctiGVFI1U20jXUWPHWtqlBDszZi4cFUZyugVWIIRQSQF0vbU8bntq6lKBSlKCHaHpMP+a39UlKbQ9Jh/wA1v6pKUF1Q4v00H7v8auqHF+mg/d/jQXUpSgi2zi2hhd0GZwLIvS7HKgNubMRVcYIAva9tbCwvz/61FJiJDiEjUWQRs8jFeJJCooPT5xPsHTV9W+kntjeE7Bkjgv6aRVb8pPtJb9hRSv8AmFamFJKg5g17kELbkk3XTsFhWMz73GtZiu5RYkIXN9pJaaQHSw+zSMXPXPPat6teXEkSc20pSlYaKUpQKUpQKUpQKUpQcCCh0uynIoQBQE4gnm04X9mldwaVNl3Q5I5AHmLHrmLcRY8NeFu2r7RTSlKilKUoFKUoFKUoFKUoFKUoFKUoFKUoIdoekw/5rf1SUptD0mH/ADW/qkpQXVDi/TQfu/xq6s/aT5ZIXysyguDlQuRddNFBNBoUrOG2Y7lcs1wASPFpOBuAfN7D7ql2vtVjHlhSYOzIubxZ+QpYBn1XWy3IHTarJtKs2NJK6M8twWkkKKRYrHmsgPaQMxv1qtkkCgsxsACSegDU1AdsxggFZrm9h4tJrbj92s/wixm9gaJI5jvCqP8A4eQWjLDefd45MwHaRV91PUdfBRWMe9bMGkLSOpWwvIQ6621KoUTQ25NblZUe1o40GYT2vxbDSXGZtBoltLhR+ldvKqdSbu0ny08rt08ZkX0qA7WQfcm7tJ8tfke2I2AYLMQQCD4tJqDqPu1lWhSoPKqdSbu0ny15TbMZuAsxsbH/AA0mhsDbzegj30GjSoPKqdSbu0ny158sx3y5Zr2vbxaThwv5tBo0qDyqnUm7tJ8teZNsxra6yi5AH+Gk1J4DzaDRpUHlVOpN3aT5a8y7ZjVSzLKAASScPJYAf5aDRpUHlVOpN3aT5aeVU6k3dpPloO+7yarYLd2cZSSxOumuh/Su0b3AOouAbEWOvSOY1BHtmNhcLMRrr4tJzGx+701zkxyXLKsqsct28VkN1U3t5vQSP1qo1aVkpt1CWG6m5LhdMPIdCAbnk6ceHGu/lVOpN3aT5air6ViJ4QhnAWOQqS3KEbkgLcElQtwC/JF7XyueA1s8qp1Ju7SfLQX0rOk2zGtsyyi5AH+Gk4k2A83pr15VTqTd2k+WgvpWXidtooFkkzMbKGhdAW1OrFbKAASTzAGvzC7aV1zGOUXJy2gkN15j5vPx9hFBq0qDyqnUm7tJ8tPKqdSbu0ny0F9Kg8qp1Ju7SfLTyqnUm7tJ8tBfSoPKqdSbu0ny08qp1Ju7SfLQfu0PSYf81v6pKVwkxO9lhypJyXZiWhdQBu3HFgBxIpQatKUoMuLaSHEtHu2B1TeaWYoA5XjfQSXBt1uy+pUqbOiEpmC8sg3OY21ABIW9gSFUE2ubCqqDNxe0olxEMBGaR81rW5AysbnozZSB02PRWlU02z4ndJWjUuhurlRmBsV0PsY++qaDL8ItpJh4s8iFwWAC3A1F3vr0ZffatGKQMoYcCAR+ovXHH4COYASAmxuCGKkGxU2ZSCLgkewmu8aBQFUWAAAHQBoKCfaGMEQS6sweRI9ANM5y3NzwqbYm0lmDosbR7oqtiVNhbQckmzAcVOo0q+eBXADC4DKw9qm4PvFcdn7PjgXLGCF6C7MB7MxNv0oKHawJsTYcBxPsrCwPhHC8scaxsrTokhJKixdGKg66taMjToHHW2/UEWx4FZHVLFAoXlG1lDBbi9iQGaxPDMaC+vmz4TIJH+wkzoDmN0Nol1JNm0YXByceUOmvpKyh4PYcALkawJIG9cjU3YWzeax4rwPPQatYu1dtRRSiOWNrAZ1fknlAEiy3zW4LmtbMyrxNa80qopZ2CqBcsTYAdpPCs+LBYadmnXLJmsrESFkbLwBW+U29mhoKdl40TwxzAFRIiuFNrrmF7GxIuOBsal25tFYgqPE0iSnKbFbakLaxILHW9hzKx5qtwmGjhRYo1CKq2VRpZR0CueL2bHK6u4JZAwBDsujWzDQi4NhcGgn2BtpMWjOisuVgNSDe6q4IIJ5mH63qraGKMUZcIXtbkggc/EkmwA4k9Ar82fs+OAFYwQDa92LHQBQLsSbAAADmtXTF4VZVyve1wdGKkEG4IKkEGlGVsfbaSusaRMivFvVJK8DlY3AJIBL2B4Eq3Rrr4mUojMFLkAkKtrtbmFyBc9pqTAbHhgJaJSlwAQHbKbAAckm17Aa1TiI0kDRNY3XlLexytcX01HA2PZQYWzfCeGSVY1jKvITnOZbBlLoNb8q+6Nrc1tONvozWZh9j4dXDKvLQ5j9oxOY5iGcE8puU1iddTWiHBJAIuLXF9Rfheg54fCpH5ihdFGg5lFgPYBXalKDF2nthEl3DRM5CiReADMMzKq5iAX5F+zjwvV+yseJ4xIFKglhYkHzSVuCNGU2uCOItXPH7GhnJMqlrixGdgvArfKDbNYkX42NV4eARqFW9hwuxY+9iTQecRhUk89Q2hGvQePvrtSlApSlB+OSAbC5sbC9rnorDi8KoSCzLIigNqYyTmRc0oIUG2TRSeGa4HCt2o5NlxEEZeO81DMD9obvYg3BJANB2weJWVFkS+VhcXBB9xrtXHB4VIkCILKL2F78SSdTxJJJrtQKUpQKUpQKUpQKUpQKUpQKUpQKUpQKUpQQbdwbTwPEpszAAG9rcoG/A66dFYM/gzKkxeGRmztG5keYqyyKw3jZUAV88SolrC2XtNfW0oPhI/BfF2vmAcJIqscQxazbktra3KyOLgDzgSL3rzPsDGojtnZgIpVEYxD5s7ZsjBlGhVSI7Af8AlxUV97Sg+Oh2Dig9wcozgx/4qRtwocs66j7TOumvC9uAFeMFsTHRqFBBBspzYl7gZoWZicpDHkycAt7i/E19pSg+Qi8HcUssLCU5VKM/2zGzbxnk4g5gy5VtpYC2le9qbGxEssu7kMZaVWL3IvAYVXKpH31kjvrwDt019ZSi6+IbwaxmrmXMzxBZFWUoBMVYvIrZSdCSgVrjKb6Ea6vg9gZo5PtBbLBlJuSGJldkFzxKodeYZrDSvoqUQpSlApSlApSlApSlApSlApSlApSl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w8TEBQUExAVFhQXFB0XFhgXGBQVFRkVFRQYFxQWGBYcKCggGRolGxcWIjEhJSktLi8uHCA0ODMsNygtLisBCgoKDg0OGhAQGiwkICQsLCw0LCwsLCwsLDYsLCwsLC8sLDcuLCwsLDQsLDQsLCwsNCwsLCwsLCwsLCwsLDQsNP/AABEIAJ8BHAMBIgACEQEDEQH/xAAbAAACAgMBAAAAAAAAAAAAAAAABAMFAgYHAf/EAEMQAAEDAQQCDQsEAgICAwAAAAEAAhEDBAUSIRMxBhQiMkFRVGGRk7PR0hYXMzRTcXN0gZKjBxVCwiOhUoJickOy8f/EABYBAQEBAAAAAAAAAAAAAAAAAAACAf/EACERAQABBAEEAwAAAAAAAAAAAAABESGCsTECQVKBElFx/9oADAMBAAIRAxEAPwDpWxrY/YXWKyk2Ozkmz0ySaVMkk02ySYzKsvJy7+RWbqaXcjYt6hZPlqXZNVogq/Jy7+RWbqaXcjycu/kVm6ml3Ke8S7FSaHFoc+DhyMBjjHSAst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NpH21X7h3IFvJy7+RWbqaXcjycu/kVm6ml3JnaR9tV+4dyiq0nMfTiq8y+CCQQRhceLmQR+Tl38is3U0u5cl/Vu67NTttMU6FJg2u0w1jGidJVzgDXkF25cc/WT1+n8s3taqDp+xb1CyfLUuyarRVexb1CyfLUuyarRAlb/AElD4h7NydSVv9JQ+IezcnUAhCEGt2m6rbp6lVlUEVCAWBxYQxnow1+cHNxO54TrUNe7bzcPTAOaMIIeTibILnEYQA4jIcX1W1IQaxe90WuqKbceIik0OOLCC8E45McMtOr+B1SmLwu23OM07ThIY0NE7nG0HES2DIJjhV+hBqVa7bxIOKpiaWvGDHiOIshhBgZ6Tdcwy4FtjAYE64z9/CvUIBCEIBCorz2S06Lnt0b3Oa4tyBgxRFXfRHDEa+ZR09mFlwuxksqNY9zmHWNGXggkxE4CRMcCDYUKmseyKnWFPRNLnvaHAHJomC9peJGJrSTHDCuUAqi/bvfVdTIYyo1ocCx7nNaHOjDUyBktg8+6yKt0INYo3NbmNhtoyhxjEc3uqEwCQSG4CRzHPNY/tN5QCbQC6ZgukABoDQDh174F3Dr5ltKEGuXjZrYGUyydI2mQN1jAeajMnHLEMEiY4CorVdlvBH+Yvbupl3CahNIgQNQwHXwH67QhABCEIBCEIBCqa2yKzNqPplzi9hAcA0mJBM5cENPQoW7KKBZihwOMNDD6QjGGFwYJJAJnJBeIWt+V9EOOKm5tMEtLzORbjiRGU4NUzmMle2G1sq021GGWuGR1ajB/2EE6Ut++pfF/q5NpS376l8X+rkDa45+snr9P5Zva1V2Ncc/WT1+n8s3taqDp+xb1CyfLUuyarRVexb1CyfLUuyarRAlb/SUPiHs3J1JW/wBJQ+IezcnUAhCEFVYheEO0ps84zhwipGD+MydfGmItXHR6Hp1CBKLVx0eh6ItXHR6Hp1CBKLVx0eh6ItXHR6Hp1CBKLVx0eh6ItXHR6Hp1eFw40FTaLuqVAQ+nZ3AmTIfmS3AT78IAUTLmIIIpWfLVk/gdiB15nFnKu5HGiQgoqdyPbaNO1tIVIIy0gbujLnYf+R41YxauOj0PTkhAKBOLVx0eh6ItXHR6HpyV7KBKLVx0eh6ItXHR6Hp2UIEotXHR6Hoi1cdHoenUIEotXHR6Hoi1cdHoenUIKmkLw2ocRs+2oOEgVNDPBI16uJTUhbMIxGjigTk+JjP/AGrBCClF0uxuforPidOIw/OdfDwyekqSld9RoLWss4BdjiHxinFPvnNWyEFG+5iXFxpWckzJh/8AKZOvXmc+dN0KFoY0NaKIaNQip3qxQgqraLwwjRGz4sQnEKkYJ3Wo64TVu31H4n9HJtKW/fUvi/1cgbXHP1k9fp/LN7Wquxrjn6yev0/lm9rVQdP2LeoWT5al2TVaKr2LeoWT5al2TVaIErf6Sh8Q9m5OpK3+kofEPZuTqAQhCAQhBKDwlI0XV6rH4mmiDkwgtdVA4S4EFrTzZrGy0qdZ7LQHOcMP+IHJrZmXtHG4cJ4NWsqxVcJ5Ji7WGnge57xMkue7ET7xGXNqRUuqzuY1jqYcxuoGTE+9LuvRzyW2emKkGC8uwUgRrAdBLyP/ABH1QLJbHb61NZzUqQ/+zy6ehVfvNGW7RVPXumzPDQ+gxwYIYHNBwjLIT7gsq92Wd7g59Gm5zQA0lrSQBmADwJf9qfw2y0H60h/oNR+0v5XaPup+FZlsx0ZqXdQdUFQ0WGoIIeWjFI1brXkht20BU0oosFSZx4RikiCcWvUlv2p/K7R00/Cj9qfyy0dNLwpls9aM0bts7Hl7KNNrzMuDWhxnMyedY2e67OzFgoU24hDoa0YhxHjCg/aqnLLR00vAj9qqcstH4fAmWzHSeldVmaxzG0KYY7fNDWhro1SOFAuqzaM09BT0ZMlmFuGeONUqD9qqcttH4fAj9rq8tr/g8C3LZjpO66bMaYpmhTNNpkNwtwgnWQNQ1lFa6bM9rWuoU3NYIa0taQ0cQHAoP2ury2v0UPAj9sq8tr9FDwJlsx0ntF12d5aX0Kbi0Q3E1pgDUBxL2tdlnc8VHUWOeIhxaC4Rqg8yX/bK3La/RQ8CP2yty2t9tDwLMtnrRj9ss+l0uhZpJnHhGOYjfa9WSKN2WdtQ1G0WNqGZeGgOOLfSedQfttbltb7aHgXn7dX5bW+2h4Ey2etJ7NdVmplxZQptLhDsLQJB1g8YXlC6bMxrmtoU2teIeA1oDhxEcKh/bq/Lav2UPCj9vtHLan2UfCty2Y6TMumzCmaYoUxTcZLQ0YSRwkfQIN02Y0xTNCnowcQZhGEO4448yodoWjlr+ro9yNoWnlr+rpdyX8tlvHSardNmcxrHUKZYzetLQQ2dcDgRabps1QND6FNwaMLcTQcI4hxDJQ7RtXLHdVS7kbRtXLD1VNL+Wy3joxXuuzveHvosc8RDi0FwjMQeZFv31L4v9XKGlY7SHAm1yJzGiYJHCJ4FNb99S+L/AFcpn9VH4bXHP1k9fp/LN7Wquxrjn6yev0/lm9rVUtdP2LeoWT5al2TUxe1pdTove0jEIjFJBMgAGM89X1S+xb1CyfLUuyaotlNcCk1hfh0j8MwTqaXQQAZBwxqQY2a36YWd8AHSkEAkgf43cJA4I4FdrX7rpNbTswaQRpXag4DeP1AgR0LYEAhCEAkrfXBcyjgxaUODhMAUw3dE/UtEc6dSl3vquxuqCAahDGxBDGwATxkkF3uIWx9sn6NMaAAAIAEAcw1KptLjaKjqTSRRYYrOGRe7XoWngERiPPHHDF82pzGBtP0tR2CnxBx1vI4miXH3LKxUG02ClTzDcnEmHSRixat04kyfeqi0VTN5oYGCm0DJrRDQBkBJDWgD3wEacTqdvsO9OuJn/wBedZU6QGfDABPCcOqT9T0rNSpEyuDGsEzAII3pgqVeESIKiwlure5CMgGtAOY/1kgmQsabw4AgggiQRqIWSxoQhCAQhCAQhR2gvwnAGl3AHEtb9SAY6EEiFWaW3eyodbU8CNLbvZUOtqeBV8U/JZoSxbUdSIduHlp9GZg8GEkZ8GsLWKd5XkxjRonuIDHPLqbnOMtaXDKAZc5wgZtwZzKlTcELWKV8W7a1WqbO7SBwaxmjfnuoLg2cURB15LB963i7RkUQ0OcC5oY8vDSx+TiTlug3dQg2pC1e9rVeQDyylAxCMO6eBoXEgANIIxRnrnKFFY69uqsqUXscA5rwx7mvDnNIOEmpDQ2DuYLQTryQbahL3fSc2jTa8guaxocRqkNAMJhAJS376l8X+rk2lLfvqXxf6uQNrjn6yev0/lm9rVXY1xz9ZPX6fyze1qoOn7FvULJ8tS7JqsnU2kgkAkGRzGIkfQlVuxb1CyfLUuyarRAlb/SUPiHs3J1JW/0lD4h7NydQCEIQKXpTe+mWMeGufuZmCGkjGW/+QbMc8JoBI06TKlc1Q/FowaWGMmvJDnmeEkYB9Cs73tZpUXvAl0Qwf8qjjhpt+riFVOITXmSVneatpfU1tpnQ0xIE5g16g44kN/6HjVvTbAAkmBwmT9Sk7psmjptbM4Rhkth2L/5HSdeI5p5Oqb2OmLBCEKVBCEIIXy04tYO+k5NAac2j3wpWOBAI1ESPcV6oX7kl38cy6S4kQ2BhbnxalrEyEAoWNCEIQCwrYsJwxijc4pwzwTGcLNY1MUHDE8EyRPOgTpi16N2I0dJO5gVMEZTiEzx6igi16LXR0uLXFTR4fdMz9Uy4VM4LdYiQdX8pz164RFTjbGLiO8jVr308OrmVVTQra22k2ZwBbp8JgskNxTlAJn/aoLTSvUVSQcUOBbhGGmRuZEF+QideKeCFsdupVXUHtBGkIIaRLRr3OfBlC1VtnvSsSQ57S0PYcZwAmoGtc5gAza3dOaTJy15qZVHBh9ovUBtUsgMa5r2y3d4piphGvDDOEa3ZGU9sZs5cXWlwh9WQSW4XOax5bTcRJiWNbqy4UzdV0upim59Wq6o1m6BqFzC4sa12XCJbI9541Utsl7PpvDquF0bnCaf8hupMHVwHL3cCDbELW7Vd14OY0NrBhDKoyzdLxuA4zBPOAISlnu28WPeQ90F5ndtmNI9zMOLEIgtBkAwICDb0IQgEpb99S+L/AFcm0pb99S+L/VyBtcc/WT1+n8s3taq7GuOfrJ6/T+Wb2tVB0/Yt6hZPlqXZNVoqvYt6hZPlqXZNVogSt/pKHxD2bk6krf6Sh8Q9m5OoBQW61NpU31Hb1jS4xrMcA5zqU6RtlZpq06JYHYgXunU0Uy0tMceMtj3HiWxF2TNk9is7WMhoIklxnM4nkudJ95VfeTsdopUwC7RtNdwECTmykM8tZcf+qt1SXSBUq1ahwnFUkA74U6U06RA4i4VTPOq6e8p6u0LmmyABJMCJJk/UrJCFCwhCEAhCEAhCEEDtxJ/jm52+c6cowji5lOhQOGDMDc5kgAudic7WObMreWcJ0IQsaEIQgEIQgEIQgEIQgEIQgEIQgEpb99S+L/VybSlv31L4v9XIG1xz9ZPX6fyze1qrsa45+snr9P5Zva1UHT9i3qFk+Wpdk1Wiq9i3qFk+Wpdk1WiBK3+kofEPZuTqSt/pKHxD2bk6gEpYKlVxqF7YGkIpiIOBoAk+92I+6FneOk0TxSjSFpDJyAcRAP01/RS0aeFrWyTAAk6zAiTzrezO5S+rUadB7m7+MLBx1HnDTH3ELO6rOKdJrATDQGiRBAaA36yQTPOk72JfXo0gJwzVcJjJu4ZnwZuJH/orZrYAHEI4/wDaqbdMQmL9T1CEKFhCEIBCEIBCEIBCEIIMGDejc/8AEDOXPkuknVmSpgQdRXqhNMt3g/6ZNbm6XO1a8yt5YmQsadQOEgyJI+oMH/YWSxoQhCAQhCAQhCAQhCAQhCASlv31L4v9XJtKW/fUvi/1cgbXHP1k9fp/LN7Wquxrjn6yev0/lm9rVQdP2LeoWT5al2TVaKr2LeoWT5al2TVaIFbdQe4sLC2WOxbqYMtLeD3qFlW1F7m4KYAAIMvgzMgZcEDpVgqmxi07aqYsWi3UThwRuNHgjOfSTPNzIPbRZLS+pTcTSimS4N3ebiMIM8wLulTU6lqJcMNMQYBl+e5BkZapJH0T6q7p23pbRpwAwvGhggjBEEcfACZ4SVtWURssNoFd1U6FxcGgTjloYDAafe55+vMmKVW1EuBZTEOgSX7oYQZGWqSR9FYKmuMWvS19NODENHMRv3zEcGHR8XTKTNSIodm08VLpeo6NS1GZbTEOIzL8wDkdWopu1NcWODXFri04SIkGMiJkT71VXSLVp3aTSBgYBusBa52FkluHegHFrzJJ4AFjT02nipdL1HQq2p0yym2HEZl+YBgHVqKdrtJa4NJBIMERIMZETl0qiukW7TjTTg0TR/GMWBuImNbsePUNUZoLSbTxUul6joVLU4SWU25kQS+ciQDq4Yn6qS+DU0D9GHl8ZBha15zEwXZDKc+jNVlxNtgqnTF5bh1uwBupmCAM8U6SZ7kFnNp4qXS9R0KlqcJLKbcyIJfOTiAdXDE/VZ3yagoP0bXufAgMLWvO6EwXZDKc+LVmq+4xbtK7T+j0TQwy3fAnEXDXiM58EAc6Cxm08VLpesKFS1OaCW02k8BL5H+l5fxq6A6IPL8TQMBa10YhJl3ABmYzjUkdjrbaKlXbBcW/wkNH8nRABOtuH/8AUFlNp4qXS9YUKlqc1ri2m0kAkEvkTwHJeX8KugdosePKMGGeaZ/jMTGcJXY+LVjqGvpAMgA8sIJzlzS3UNQA5pOZQM2htpguAp4g0gQXnXnq1EyAvaLrWQCRSzAy3YIMZyodkW2MDdBjx4v44cP/AHnPDr1cMSvNje2sDtszixCJj/iMUAfxxTHHxBCj221rWCA1jc8yW4jEEADPLMnPiElMUm2oNAJpEgZnd5nhKeQgQr1LU1pIbScQJABfJ5tSzBtPFS6XpW/haZpGjiycS4NjdaoBcSMI1nh1LLY8K+iJrYw4ukNqYS5ogZFzcjJk5ZCYGpB5ba9rEAMaZzJbiMARAkiMyQOYSeBTUW2sNAcaTjGZ3Yk8JjgT6ECc2nipdL0TaeKl0vTiECc2nipdL0TaeKl0vSl80rVjaaLjhwuxty3zAXUoJIjE7cu4xxa17c9S2aSo2uBhAbgcGhocYOPKSgam08VLpesTRrucwu0YDXYtziJ1ERn708hALjn6yev0/lm9rVXY1xz9ZPX6fyze1qoOn7FvULJ8tS7JqtFo+x3Z5dbLHZmOtMObQptI0dYwRTaCJDeNWHnBunlX46/hQbQhav5wbp5V+Ov4UecG6eVfjr+FBtCFq/nBunlX46/hR5wbp5V+Ov4UG0IWr+cG6eVfjr+FHnBunlX46/hQbQhav5wbp5V+Ov4UecG6eVfjr+FBtCFq/nBunlX46/hR5wbp5V+Ov4UG0IWr+cG6eVfjr+FHnBunlX46/hQSX1fFqpV36OmH0qbGPqDCJwuNTSbvGIIDBADTz8ylp2aOG5FBuKH56QGnjZiMBwGbYac8tRHAVN5wLo5Tr1/4q/hUY2b3Ll/mZkCB/hq5A6wNxkCgBs3ZjwmgRNTACXtGt7mYnTqbLTJ1CRxrJuzNsxom70PP+VhGAkANHHVk7z3Z5rwbOblz/wA7c9f+Gtn79xmo6GzO42Na1tZoDTLf8NbI6p3mvnQT0NmTCHYqeFwIAGMScVRjRHHk+cpyCnuzZOatoZRNBzS5gdOIECaekb7xhIzHDlzpQbN7k9szIyP8NXWdZ3mtZDZ5c8ztgTEToq0xxTh1cyA8ryC1jqJL35tLd6A9zhSa48e5IPODqUdi2YuqCm3RBr3ggkkjC8NluKnvg1xzEnNpBnNZUtnFytENtAAkn0VfW5xcf48ZJ+q8q7NrkdrrtOUToa0wRBg4ZGWSDZrvtOko06kRjY10cWJoMf7TC1Zmz+6AABaoAEAaKvqH/Ve+cG6eVfjr+FBtCFq/nBunlX46/hR5wbp5V+Ov4UG0IWr+cG6eVfjr+FHnBunlX46/hQbQhav5wbp5V+Ov4UecG6eVfjr+FBtCFq/nBunlX46/hR5wbp5V+Ov4UG0IWr+cG6eVfjr+FHnBunlX46/hQbQuOfrJ6/T+Wb2tVb35wbp5V+Ov4Vy79U9ktir2ym+lWxNFBrScFQZipUMQQOAh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http://www.projectsinknowledge.com/Activity/images/1967_01/1967_01figure2.gif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2" name="Picture 12" descr="http://publichealthlab.ca/wp-content/uploads/2012/09/HBsAg-Chart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4800"/>
            <a:ext cx="8378825" cy="62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8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452764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Interpretation of HBV </a:t>
            </a:r>
            <a:r>
              <a:rPr lang="en-US" sz="1600" b="1" dirty="0" smtClean="0">
                <a:solidFill>
                  <a:srgbClr val="FF0000"/>
                </a:solidFill>
              </a:rPr>
              <a:t>Markers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83317"/>
              </p:ext>
            </p:extLst>
          </p:nvPr>
        </p:nvGraphicFramePr>
        <p:xfrm>
          <a:off x="762000" y="1143000"/>
          <a:ext cx="7696199" cy="471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91560"/>
                <a:gridCol w="5104639"/>
              </a:tblGrid>
              <a:tr h="671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HBsAg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(Hepatitis B surface antigen)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First marker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of active </a:t>
                      </a: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infection – Acute or</a:t>
                      </a:r>
                      <a:r>
                        <a:rPr lang="en-US" sz="1000" b="1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chronic</a:t>
                      </a: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infection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Chronic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infection is indicated if levels persist &gt;6 months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anti-HBs (Hepatitis B surface antibody)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Indicates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recovery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and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immunity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to HBV infection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Absent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 chronic infection.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Positive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 a person who has been successfully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vaccinated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against </a:t>
                      </a:r>
                      <a:r>
                        <a:rPr lang="en-US" sz="1000" b="1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hepB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HBcAg (Hepatitis B core antigen)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Encloses the viral DNA and essential for viral packaging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Not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detectable in serum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only in liver tissue with acute or chronic HBV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anti-</a:t>
                      </a:r>
                      <a:r>
                        <a:rPr lang="en-US" sz="12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HBc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(total Hepatitis B core antibody)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Found in acute and chronic carriers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Utilized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 a marker for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past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infection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000" b="1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Acute, chronic or resolved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Also </a:t>
                      </a: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used as an antibody to distinguish between previous infection and vaccination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Never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appears in those vaccinated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and almost always is present in previously infected individuals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HBeAg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Found in serum during acute and chronic hepatitis 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Presence </a:t>
                      </a: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indicates viral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replication</a:t>
                      </a:r>
                      <a:r>
                        <a:rPr lang="en-US" sz="1000" b="1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high level of virus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Generally </a:t>
                      </a: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associated with a high degree of </a:t>
                      </a:r>
                      <a:r>
                        <a:rPr lang="en-US" sz="1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infectivity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Anti-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HBe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Important in determining </a:t>
                      </a:r>
                      <a:r>
                        <a:rPr 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seroconversion</a:t>
                      </a: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– generation</a:t>
                      </a:r>
                      <a:r>
                        <a:rPr lang="en-US" sz="1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of antibodies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HBV DNA</a:t>
                      </a: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Presence is a marker of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viral replication and high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infectivity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Results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can be qualitative or quantitative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519" marR="43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44164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Interpretation of HBV Markers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819400" y="685800"/>
            <a:ext cx="342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hlinkClick r:id="rId2"/>
              </a:rPr>
              <a:t>http://www.cdc.gov/hepatitis/hbv/hbvfaq.htm#C1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59794"/>
              </p:ext>
            </p:extLst>
          </p:nvPr>
        </p:nvGraphicFramePr>
        <p:xfrm>
          <a:off x="685799" y="1524000"/>
          <a:ext cx="7772399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074"/>
                <a:gridCol w="977973"/>
                <a:gridCol w="978802"/>
                <a:gridCol w="977973"/>
                <a:gridCol w="978802"/>
                <a:gridCol w="977973"/>
                <a:gridCol w="97880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Surface-antigen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Surface-antibody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Core –antibody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IgM-Core-antibody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0" y="325972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Susceptible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Immune due to natural infection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Immune due to Hepatitis B vaccination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Acutely infected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Chronically infected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Interpretation unclear; four possibilities</a:t>
            </a:r>
          </a:p>
          <a:p>
            <a:r>
              <a:rPr lang="en-US" sz="1600" dirty="0"/>
              <a:t> </a:t>
            </a:r>
          </a:p>
          <a:p>
            <a:pPr marL="914400" lvl="0" indent="-279400">
              <a:buFont typeface="Arial" pitchFamily="34" charset="0"/>
              <a:buChar char="•"/>
            </a:pPr>
            <a:r>
              <a:rPr lang="en-US" sz="1400" dirty="0"/>
              <a:t>Resolved infection (most common) </a:t>
            </a:r>
          </a:p>
          <a:p>
            <a:pPr marL="914400" lvl="0" indent="-279400">
              <a:buFont typeface="Arial" pitchFamily="34" charset="0"/>
              <a:buChar char="•"/>
            </a:pPr>
            <a:r>
              <a:rPr lang="en-US" sz="1400" dirty="0"/>
              <a:t>False-positive anti-</a:t>
            </a:r>
            <a:r>
              <a:rPr lang="en-US" sz="1400" dirty="0" err="1"/>
              <a:t>HBc</a:t>
            </a:r>
            <a:r>
              <a:rPr lang="en-US" sz="1400" dirty="0"/>
              <a:t>, thus susceptible </a:t>
            </a:r>
          </a:p>
          <a:p>
            <a:pPr marL="914400" lvl="0" indent="-279400">
              <a:buFont typeface="Arial" pitchFamily="34" charset="0"/>
              <a:buChar char="•"/>
            </a:pPr>
            <a:r>
              <a:rPr lang="en-US" sz="1400" dirty="0"/>
              <a:t>"Low level" chronic infection</a:t>
            </a:r>
          </a:p>
          <a:p>
            <a:pPr marL="914400" lvl="0" indent="-279400">
              <a:buFont typeface="Arial" pitchFamily="34" charset="0"/>
              <a:buChar char="•"/>
            </a:pPr>
            <a:r>
              <a:rPr lang="en-US" sz="1400" dirty="0"/>
              <a:t>Resolving acute infection </a:t>
            </a:r>
          </a:p>
        </p:txBody>
      </p:sp>
    </p:spTree>
    <p:extLst>
      <p:ext uri="{BB962C8B-B14F-4D97-AF65-F5344CB8AC3E}">
        <p14:creationId xmlns:p14="http://schemas.microsoft.com/office/powerpoint/2010/main" val="336054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load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4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228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Treatment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4864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Two modes of </a:t>
            </a:r>
            <a:r>
              <a:rPr lang="en-US" sz="1600" dirty="0" err="1" smtClean="0"/>
              <a:t>Tx</a:t>
            </a:r>
            <a:r>
              <a:rPr lang="en-US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Immunomodulation</a:t>
            </a:r>
            <a:r>
              <a:rPr lang="en-US" sz="1400" dirty="0" smtClean="0"/>
              <a:t> with IFN/</a:t>
            </a:r>
            <a:r>
              <a:rPr lang="en-US" sz="1400" dirty="0" err="1" smtClean="0"/>
              <a:t>pegylated</a:t>
            </a:r>
            <a:r>
              <a:rPr lang="en-US" sz="1400" dirty="0" smtClean="0"/>
              <a:t> interferon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Viral suppression </a:t>
            </a:r>
            <a:r>
              <a:rPr lang="en-US" sz="1600" dirty="0" err="1" smtClean="0"/>
              <a:t>nucleos</a:t>
            </a:r>
            <a:r>
              <a:rPr lang="en-US" sz="1600" dirty="0" smtClean="0"/>
              <a:t>(t)ide analogues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(lamivudine, </a:t>
            </a:r>
            <a:r>
              <a:rPr lang="en-US" sz="1200" dirty="0" err="1" smtClean="0"/>
              <a:t>adefovir</a:t>
            </a:r>
            <a:r>
              <a:rPr lang="en-US" sz="1200" dirty="0" smtClean="0"/>
              <a:t>, </a:t>
            </a:r>
            <a:r>
              <a:rPr lang="en-US" sz="1200" dirty="0" err="1" smtClean="0"/>
              <a:t>entecavir</a:t>
            </a:r>
            <a:r>
              <a:rPr lang="en-US" sz="1200" dirty="0" smtClean="0"/>
              <a:t>, </a:t>
            </a:r>
            <a:r>
              <a:rPr lang="en-US" sz="1200" dirty="0" err="1" smtClean="0"/>
              <a:t>telbivudine</a:t>
            </a:r>
            <a:r>
              <a:rPr lang="en-US" sz="1200" dirty="0" smtClean="0"/>
              <a:t>, </a:t>
            </a:r>
            <a:r>
              <a:rPr lang="en-US" sz="1200" dirty="0" err="1" smtClean="0"/>
              <a:t>tenofovir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039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3048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Comparison of Agents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92398"/>
              </p:ext>
            </p:extLst>
          </p:nvPr>
        </p:nvGraphicFramePr>
        <p:xfrm>
          <a:off x="647700" y="838200"/>
          <a:ext cx="7772400" cy="5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 Adjust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Interferon (SQ)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Weekly CBC for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2 </a:t>
                      </a:r>
                      <a:r>
                        <a:rPr lang="en-US" sz="1400" dirty="0" err="1" smtClean="0"/>
                        <a:t>wk</a:t>
                      </a:r>
                      <a:r>
                        <a:rPr lang="en-US" sz="1400" dirty="0" smtClean="0"/>
                        <a:t> then monthly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Flu-like, fever, myalgia, ↓ WBC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 recommended in decompensated</a:t>
                      </a:r>
                    </a:p>
                    <a:p>
                      <a:pPr algn="ctr"/>
                      <a:r>
                        <a:rPr lang="en-US" sz="1400" dirty="0" smtClean="0"/>
                        <a:t>ONLY for 1 </a:t>
                      </a:r>
                      <a:r>
                        <a:rPr lang="en-US" sz="1400" dirty="0" err="1" smtClean="0"/>
                        <a:t>yr</a:t>
                      </a:r>
                      <a:r>
                        <a:rPr lang="en-US" sz="1400" dirty="0" smtClean="0"/>
                        <a:t> 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LINE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Entecavir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 upset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HIGH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Tenofovir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Renal dose </a:t>
                      </a:r>
                      <a:r>
                        <a:rPr lang="en-US" sz="1400" dirty="0" err="1" smtClean="0"/>
                        <a:t>adj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</a:t>
                      </a:r>
                      <a:r>
                        <a:rPr lang="en-US" sz="1400" baseline="0" dirty="0" smtClean="0"/>
                        <a:t> upset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HIGH</a:t>
                      </a:r>
                    </a:p>
                    <a:p>
                      <a:pPr algn="ctr"/>
                      <a:r>
                        <a:rPr lang="en-US" sz="1400" smtClean="0"/>
                        <a:t>Can replace Adefovir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Unknown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Adefovir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Renal dose </a:t>
                      </a:r>
                      <a:r>
                        <a:rPr lang="en-US" sz="1400" dirty="0" err="1" smtClean="0"/>
                        <a:t>adj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Nephrotoxicity</a:t>
                      </a:r>
                    </a:p>
                    <a:p>
                      <a:pPr algn="ctr"/>
                      <a:r>
                        <a:rPr lang="en-US" sz="1400" dirty="0" smtClean="0"/>
                        <a:t>Lactic acidosis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Least</a:t>
                      </a:r>
                      <a:r>
                        <a:rPr lang="en-US" sz="1400" baseline="0" dirty="0" smtClean="0"/>
                        <a:t> potent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Slowest to suppress HBV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None @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yr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30% @ 3 </a:t>
                      </a:r>
                      <a:r>
                        <a:rPr lang="en-US" sz="1400" baseline="0" dirty="0" err="1" smtClean="0"/>
                        <a:t>yrs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Telbivudine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Minimal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Myopathy</a:t>
                      </a:r>
                    </a:p>
                    <a:p>
                      <a:pPr algn="ctr"/>
                      <a:r>
                        <a:rPr lang="en-US" sz="1400" dirty="0" err="1" smtClean="0"/>
                        <a:t>Peri</a:t>
                      </a:r>
                      <a:r>
                        <a:rPr lang="en-US" sz="1400" dirty="0" smtClean="0"/>
                        <a:t> neuropathy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Lamivudine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Renal</a:t>
                      </a:r>
                      <a:r>
                        <a:rPr lang="en-US" sz="1400" baseline="0" dirty="0" smtClean="0"/>
                        <a:t> dose </a:t>
                      </a:r>
                      <a:r>
                        <a:rPr lang="en-US" sz="1400" baseline="0" dirty="0" err="1" smtClean="0"/>
                        <a:t>adj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N/V, HA</a:t>
                      </a:r>
                    </a:p>
                    <a:p>
                      <a:pPr algn="ctr"/>
                      <a:r>
                        <a:rPr lang="en-US" sz="1400" dirty="0" smtClean="0"/>
                        <a:t>Fatigue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15-30% @ 1 yr</a:t>
                      </a:r>
                    </a:p>
                    <a:p>
                      <a:pPr algn="ctr"/>
                      <a:r>
                        <a:rPr lang="en-US" sz="1400" smtClean="0"/>
                        <a:t>70% @ 5 yrs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9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rcmj.com/?page=download&amp;file_id=54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" y="258762"/>
            <a:ext cx="7180263" cy="507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43200" y="5752981"/>
            <a:ext cx="457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Future </a:t>
            </a:r>
            <a:r>
              <a:rPr lang="en-US" sz="1600" dirty="0" err="1" smtClean="0"/>
              <a:t>Tx</a:t>
            </a:r>
            <a:r>
              <a:rPr lang="en-US" sz="1600" dirty="0" smtClean="0"/>
              <a:t> options for Chronic HBV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FF0000"/>
                </a:solidFill>
              </a:rPr>
              <a:t>Emtricitabine</a:t>
            </a:r>
            <a:r>
              <a:rPr lang="en-US" sz="1600" dirty="0" smtClean="0"/>
              <a:t> </a:t>
            </a:r>
            <a:r>
              <a:rPr lang="en-US" sz="1200" dirty="0" smtClean="0"/>
              <a:t>– nucleoside analog approved for </a:t>
            </a:r>
            <a:r>
              <a:rPr lang="en-US" sz="1200" dirty="0" err="1" smtClean="0"/>
              <a:t>Tx</a:t>
            </a:r>
            <a:r>
              <a:rPr lang="en-US" sz="1200" dirty="0" smtClean="0"/>
              <a:t> in HIV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FF0000"/>
                </a:solidFill>
              </a:rPr>
              <a:t>Pradefovir</a:t>
            </a:r>
            <a:r>
              <a:rPr lang="en-US" sz="1400" dirty="0" smtClean="0"/>
              <a:t> </a:t>
            </a:r>
            <a:r>
              <a:rPr lang="en-US" sz="1200" dirty="0" smtClean="0"/>
              <a:t>to circumvent toxicity of </a:t>
            </a:r>
            <a:r>
              <a:rPr lang="en-US" sz="1200" dirty="0" err="1" smtClean="0"/>
              <a:t>Adefovir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6751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.wikimedia.org/wikipedia/commons/9/96/HCV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0999"/>
            <a:ext cx="7086600" cy="58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5562600"/>
            <a:ext cx="3962400" cy="6387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62600" y="1752600"/>
            <a:ext cx="19050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67600" y="1567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Capsid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24100" y="62484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85% of the cases develop into a chronic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4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304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Hepatitis C Virus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685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Transmission:  </a:t>
            </a:r>
            <a:r>
              <a:rPr lang="en-US" sz="1400" dirty="0" smtClean="0"/>
              <a:t>Spread by blood to blood contact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38200" y="1371600"/>
            <a:ext cx="7848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Small </a:t>
            </a:r>
            <a:r>
              <a:rPr lang="en-US" sz="1600" b="1" dirty="0">
                <a:solidFill>
                  <a:srgbClr val="FF0000"/>
                </a:solidFill>
              </a:rPr>
              <a:t>positive strand RNA virus </a:t>
            </a:r>
            <a:r>
              <a:rPr lang="en-US" sz="1600" dirty="0"/>
              <a:t>that almost </a:t>
            </a:r>
            <a:r>
              <a:rPr lang="en-US" sz="1600" dirty="0">
                <a:solidFill>
                  <a:srgbClr val="FF0000"/>
                </a:solidFill>
              </a:rPr>
              <a:t>exclusively infects </a:t>
            </a:r>
            <a:r>
              <a:rPr lang="en-US" sz="1600" dirty="0" smtClean="0">
                <a:solidFill>
                  <a:srgbClr val="FF0000"/>
                </a:solidFill>
              </a:rPr>
              <a:t>hepatocytes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Poly-protein </a:t>
            </a:r>
            <a:r>
              <a:rPr lang="en-US" sz="1600" dirty="0"/>
              <a:t>is </a:t>
            </a:r>
            <a:r>
              <a:rPr lang="en-US" sz="1600" b="1" dirty="0"/>
              <a:t>processed</a:t>
            </a:r>
            <a:r>
              <a:rPr lang="en-US" sz="1600" dirty="0"/>
              <a:t> by </a:t>
            </a:r>
            <a:r>
              <a:rPr lang="en-US" sz="1600" b="1" dirty="0">
                <a:solidFill>
                  <a:srgbClr val="FF0000"/>
                </a:solidFill>
              </a:rPr>
              <a:t>proteases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into several polypeptides with different functional roles in the virus life </a:t>
            </a:r>
            <a:r>
              <a:rPr lang="en-US" sz="1600" dirty="0" smtClean="0"/>
              <a:t>cycle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The </a:t>
            </a:r>
            <a:r>
              <a:rPr lang="en-US" sz="1600" dirty="0"/>
              <a:t>virus is </a:t>
            </a:r>
            <a:r>
              <a:rPr lang="en-US" sz="1600" b="1" dirty="0">
                <a:solidFill>
                  <a:srgbClr val="FF0000"/>
                </a:solidFill>
              </a:rPr>
              <a:t>replicated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with the help of a </a:t>
            </a:r>
            <a:r>
              <a:rPr lang="en-US" sz="1600" b="1" dirty="0">
                <a:solidFill>
                  <a:srgbClr val="FF0000"/>
                </a:solidFill>
              </a:rPr>
              <a:t>polymerase</a:t>
            </a:r>
            <a:r>
              <a:rPr lang="en-US" sz="1600" dirty="0"/>
              <a:t> and then assembled, transported and released from the cell</a:t>
            </a:r>
            <a:r>
              <a:rPr lang="en-US" sz="1600" dirty="0" smtClean="0"/>
              <a:t>.</a:t>
            </a:r>
          </a:p>
          <a:p>
            <a:pPr lvl="0"/>
            <a:endParaRPr lang="en-US" sz="1600" dirty="0"/>
          </a:p>
          <a:p>
            <a:r>
              <a:rPr lang="en-US" sz="1600" dirty="0"/>
              <a:t>Virus replicates in hepatocytes but is </a:t>
            </a:r>
            <a:r>
              <a:rPr lang="en-US" sz="1600" dirty="0">
                <a:solidFill>
                  <a:srgbClr val="FF0000"/>
                </a:solidFill>
              </a:rPr>
              <a:t>not directly </a:t>
            </a:r>
            <a:r>
              <a:rPr lang="en-US" sz="1600" dirty="0" err="1">
                <a:solidFill>
                  <a:srgbClr val="FF0000"/>
                </a:solidFill>
              </a:rPr>
              <a:t>cytopathic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Persistent infection is largely due to inadequate </a:t>
            </a:r>
            <a:r>
              <a:rPr lang="en-US" sz="1600" dirty="0" err="1"/>
              <a:t>humoral</a:t>
            </a:r>
            <a:r>
              <a:rPr lang="en-US" sz="1600" dirty="0"/>
              <a:t> and cellular response.  This </a:t>
            </a:r>
            <a:r>
              <a:rPr lang="en-US" sz="1600" dirty="0">
                <a:solidFill>
                  <a:srgbClr val="FF0000"/>
                </a:solidFill>
              </a:rPr>
              <a:t>intermediate response </a:t>
            </a:r>
            <a:r>
              <a:rPr lang="en-US" sz="1600" dirty="0"/>
              <a:t>is large enough to induce hepatic cell destruction and fibrosis but not enough to eradicate the virus from its </a:t>
            </a:r>
            <a:r>
              <a:rPr lang="en-US" sz="1600" dirty="0" smtClean="0"/>
              <a:t>reservoirs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>
                <a:solidFill>
                  <a:srgbClr val="FF0000"/>
                </a:solidFill>
              </a:rPr>
              <a:t>Unlike HIV and HBV</a:t>
            </a:r>
            <a:r>
              <a:rPr lang="en-US" sz="1600" dirty="0"/>
              <a:t>, the HCV genome is NOT maintained IN the host cell nucleus in any durable form, it only exists as a cytosolic RNA. Therefore clearance of infection from the cell without destruction of the cell should be possible</a:t>
            </a:r>
            <a:r>
              <a:rPr lang="en-US" sz="1600" dirty="0" smtClean="0"/>
              <a:t>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The </a:t>
            </a:r>
            <a:r>
              <a:rPr lang="en-US" sz="1600" dirty="0"/>
              <a:t>term </a:t>
            </a:r>
            <a:r>
              <a:rPr lang="en-US" sz="1600" b="1" dirty="0">
                <a:solidFill>
                  <a:srgbClr val="FF0000"/>
                </a:solidFill>
              </a:rPr>
              <a:t>“cure” </a:t>
            </a:r>
            <a:r>
              <a:rPr lang="en-US" sz="1600" dirty="0"/>
              <a:t>is now used in patients with chronic hepatitis C who achieve a SVR and clear the virus. </a:t>
            </a:r>
          </a:p>
        </p:txBody>
      </p:sp>
    </p:spTree>
    <p:extLst>
      <p:ext uri="{BB962C8B-B14F-4D97-AF65-F5344CB8AC3E}">
        <p14:creationId xmlns:p14="http://schemas.microsoft.com/office/powerpoint/2010/main" val="348018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304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Hepatitis C Virus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45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143000"/>
            <a:ext cx="13716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 identifiable </a:t>
            </a:r>
            <a:r>
              <a:rPr lang="en-US" sz="1600" b="1" dirty="0" smtClean="0">
                <a:solidFill>
                  <a:srgbClr val="FF0000"/>
                </a:solidFill>
              </a:rPr>
              <a:t>GENOTYPES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1143001"/>
            <a:ext cx="19050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&gt; 90 identifiable </a:t>
            </a:r>
            <a:r>
              <a:rPr lang="en-US" sz="1600" b="1" dirty="0" smtClean="0">
                <a:solidFill>
                  <a:srgbClr val="FF0000"/>
                </a:solidFill>
              </a:rPr>
              <a:t>SUBTYPES  </a:t>
            </a:r>
            <a:r>
              <a:rPr lang="en-US" sz="1600" b="1" dirty="0" smtClean="0"/>
              <a:t>a, b, c …</a:t>
            </a:r>
            <a:endParaRPr lang="en-US" sz="1600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3810000" y="1435387"/>
            <a:ext cx="1447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19200" y="2275582"/>
            <a:ext cx="716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In the United States about 75% of those infected with HCV have either genotype 1, followed by 14% for genotype 2</a:t>
            </a:r>
          </a:p>
          <a:p>
            <a:pPr lvl="0"/>
            <a:r>
              <a:rPr lang="en-US" sz="1600" dirty="0">
                <a:solidFill>
                  <a:srgbClr val="FF0000"/>
                </a:solidFill>
              </a:rPr>
              <a:t>Function of genotype is to determine the likelihood of therapeutic response</a:t>
            </a:r>
            <a:r>
              <a:rPr lang="en-US" sz="1600" dirty="0"/>
              <a:t>.</a:t>
            </a:r>
          </a:p>
          <a:p>
            <a:pPr lvl="0"/>
            <a:r>
              <a:rPr lang="en-US" sz="1600" b="1" i="1" dirty="0"/>
              <a:t>Genotype 1 is most resistant to therapy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4106228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Patients with HCV infection are usually </a:t>
            </a:r>
            <a:r>
              <a:rPr lang="en-US" sz="1600" dirty="0">
                <a:solidFill>
                  <a:srgbClr val="FF0000"/>
                </a:solidFill>
              </a:rPr>
              <a:t>asymptomatic</a:t>
            </a:r>
          </a:p>
          <a:p>
            <a:pPr lvl="0"/>
            <a:r>
              <a:rPr lang="en-US" sz="1600" dirty="0"/>
              <a:t>Symptoms are usually </a:t>
            </a:r>
            <a:r>
              <a:rPr lang="en-US" sz="1600" dirty="0">
                <a:solidFill>
                  <a:srgbClr val="FF0000"/>
                </a:solidFill>
              </a:rPr>
              <a:t>nonspecific</a:t>
            </a:r>
            <a:r>
              <a:rPr lang="en-US" sz="1600" dirty="0"/>
              <a:t> consisting of weight loss, anorexia, flu-like complaints, fatigue and abdominal pain</a:t>
            </a:r>
          </a:p>
        </p:txBody>
      </p:sp>
    </p:spTree>
    <p:extLst>
      <p:ext uri="{BB962C8B-B14F-4D97-AF65-F5344CB8AC3E}">
        <p14:creationId xmlns:p14="http://schemas.microsoft.com/office/powerpoint/2010/main" val="37110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1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77065" y="316468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Hepatitis A virus (HAV)</a:t>
            </a:r>
            <a:endParaRPr lang="en-US" dirty="0"/>
          </a:p>
        </p:txBody>
      </p:sp>
      <p:pic>
        <p:nvPicPr>
          <p:cNvPr id="1026" name="Picture 2" descr="http://www.abcam.com/ps/CMS/Images/hepatitisA_635x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3" y="1254175"/>
            <a:ext cx="4639451" cy="21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9164" y="35915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/>
              <a:t>Small </a:t>
            </a:r>
            <a:r>
              <a:rPr lang="en-US" sz="1400" b="1" dirty="0">
                <a:solidFill>
                  <a:srgbClr val="FF0000"/>
                </a:solidFill>
              </a:rPr>
              <a:t>non-enveloped single stranded ribonucleic acid (RNA) </a:t>
            </a:r>
          </a:p>
          <a:p>
            <a:pPr lvl="0"/>
            <a:r>
              <a:rPr lang="en-US" sz="1400" b="1" dirty="0">
                <a:solidFill>
                  <a:srgbClr val="FF0000"/>
                </a:solidFill>
              </a:rPr>
              <a:t>Humans</a:t>
            </a:r>
            <a:r>
              <a:rPr lang="en-US" sz="1400" dirty="0"/>
              <a:t> are the only reservoir for  the virus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164" y="428785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 dirty="0">
                <a:solidFill>
                  <a:srgbClr val="FF0000"/>
                </a:solidFill>
              </a:rPr>
              <a:t>Fecal-oral route</a:t>
            </a:r>
          </a:p>
          <a:p>
            <a:pPr lvl="0"/>
            <a:r>
              <a:rPr lang="en-US" sz="1400" dirty="0" smtClean="0"/>
              <a:t>Others </a:t>
            </a:r>
            <a:r>
              <a:rPr lang="en-US" sz="1400" dirty="0"/>
              <a:t>at risk include health care workers, IV drug users using unsterilized needles, food service handlers and those in health-care institutions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516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Ingestion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125417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Stomach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1828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Small Intestine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048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Circulation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4171950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Liver/Hepatocytes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715250" y="5105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Bile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677150" y="5883236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Feces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17" idx="2"/>
          </p:cNvCxnSpPr>
          <p:nvPr/>
        </p:nvCxnSpPr>
        <p:spPr>
          <a:xfrm>
            <a:off x="6334125" y="4510504"/>
            <a:ext cx="1209675" cy="594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8020050" y="5443954"/>
            <a:ext cx="0" cy="43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000" y="4157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Replication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51478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Degradation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7000" y="588323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Elimination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029" name="Straight Arrow Connector 1028"/>
          <p:cNvCxnSpPr/>
          <p:nvPr/>
        </p:nvCxnSpPr>
        <p:spPr>
          <a:xfrm>
            <a:off x="6172200" y="855077"/>
            <a:ext cx="0" cy="325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/>
          <p:cNvSpPr/>
          <p:nvPr/>
        </p:nvSpPr>
        <p:spPr>
          <a:xfrm>
            <a:off x="518214" y="5474494"/>
            <a:ext cx="480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/>
              <a:t>Enterohepatic</a:t>
            </a:r>
            <a:r>
              <a:rPr lang="en-US" sz="1400" dirty="0"/>
              <a:t> cycle will continue until </a:t>
            </a:r>
            <a:r>
              <a:rPr lang="en-US" sz="1400" b="1" dirty="0">
                <a:solidFill>
                  <a:srgbClr val="FF0000"/>
                </a:solidFill>
              </a:rPr>
              <a:t>antibody neutralization</a:t>
            </a:r>
          </a:p>
          <a:p>
            <a:pPr lvl="0"/>
            <a:r>
              <a:rPr lang="en-US" sz="1400" dirty="0"/>
              <a:t>Self limiting </a:t>
            </a:r>
            <a:r>
              <a:rPr lang="en-US" sz="1400" dirty="0" smtClean="0"/>
              <a:t>disease</a:t>
            </a:r>
            <a:endParaRPr lang="en-US" sz="1400" dirty="0"/>
          </a:p>
          <a:p>
            <a:pPr lvl="0"/>
            <a:r>
              <a:rPr lang="en-US" sz="1400" dirty="0"/>
              <a:t>No chronic liver disease has been associated with </a:t>
            </a:r>
            <a:r>
              <a:rPr lang="en-US" sz="1400" dirty="0" err="1"/>
              <a:t>hep</a:t>
            </a:r>
            <a:r>
              <a:rPr lang="en-US" sz="14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98089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153400" cy="64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5400" y="44004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&gt; 15x ULN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4381500" y="4171950"/>
            <a:ext cx="19812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590800"/>
            <a:ext cx="13716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2438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Indicate exposure -</a:t>
            </a:r>
          </a:p>
          <a:p>
            <a:r>
              <a:rPr lang="en-US" b="1" dirty="0" smtClean="0"/>
              <a:t>RNA viral load to confirm chronic infection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15200" y="20574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0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o-b.temple.edu/wm/mail/genimage.jpg?sessionid=3d526e56169269b729524112435173e65&amp;uid=53086&amp;off=165999&amp;len=45270&amp;enc=1&amp;typ=1&amp;mbox=user.nsif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6019800"/>
            <a:ext cx="4419600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 VACCINES AVAILABLE FOR PROPHYLAXIS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7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1000"/>
            <a:ext cx="839880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000500" y="2438400"/>
            <a:ext cx="1676400" cy="1162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H="1">
            <a:off x="2419350" y="3430272"/>
            <a:ext cx="1826653" cy="19799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5410200"/>
            <a:ext cx="1219200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Telaprevir</a:t>
            </a:r>
            <a:endParaRPr lang="en-US" sz="1600" b="1" dirty="0" smtClean="0"/>
          </a:p>
          <a:p>
            <a:pPr algn="ctr"/>
            <a:r>
              <a:rPr lang="en-US" sz="1600" b="1" dirty="0" err="1" smtClean="0"/>
              <a:t>Boceprevir</a:t>
            </a:r>
            <a:endParaRPr lang="en-US" sz="1600" b="1" dirty="0" smtClean="0"/>
          </a:p>
          <a:p>
            <a:pPr algn="ctr"/>
            <a:r>
              <a:rPr lang="en-US" sz="1600" dirty="0" err="1" smtClean="0"/>
              <a:t>Simepravir</a:t>
            </a:r>
            <a:endParaRPr lang="en-US" sz="1600" dirty="0" smtClean="0"/>
          </a:p>
          <a:p>
            <a:pPr algn="ctr"/>
            <a:r>
              <a:rPr lang="en-US" sz="1600" dirty="0" err="1" smtClean="0"/>
              <a:t>Faldapravir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7639050" y="2609850"/>
            <a:ext cx="1295400" cy="8394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96200" y="5562600"/>
            <a:ext cx="106680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Sofosbuvir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4"/>
          </p:cNvCxnSpPr>
          <p:nvPr/>
        </p:nvCxnSpPr>
        <p:spPr>
          <a:xfrm>
            <a:off x="8286750" y="3449322"/>
            <a:ext cx="0" cy="19608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39050" y="5986046"/>
            <a:ext cx="120015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dirty="0" err="1" smtClean="0"/>
              <a:t>Deleobuvir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5715000"/>
            <a:ext cx="120015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 err="1" smtClean="0"/>
              <a:t>Ledipasvir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857875" y="3449322"/>
            <a:ext cx="1076325" cy="21132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324600" y="2609850"/>
            <a:ext cx="1295400" cy="8394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85152" y="347246"/>
            <a:ext cx="427784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4 Classes of DIRECT ACTING ANTIVIRALS (DAAs)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381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Classification of Antiviral Drugs</a:t>
            </a: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10423"/>
              </p:ext>
            </p:extLst>
          </p:nvPr>
        </p:nvGraphicFramePr>
        <p:xfrm>
          <a:off x="762000" y="990600"/>
          <a:ext cx="8001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905000"/>
                <a:gridCol w="4648200"/>
              </a:tblGrid>
              <a:tr h="410584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Side Effects</a:t>
                      </a:r>
                      <a:endParaRPr lang="en-US" dirty="0"/>
                    </a:p>
                  </a:txBody>
                  <a:tcPr/>
                </a:tc>
              </a:tr>
              <a:tr h="10372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PEG-IFN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Cytokines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Flu-like </a:t>
                      </a:r>
                      <a:r>
                        <a:rPr lang="en-US" sz="1600" dirty="0" err="1" smtClean="0"/>
                        <a:t>Sx</a:t>
                      </a:r>
                      <a:r>
                        <a:rPr lang="en-US" sz="1600" dirty="0" smtClean="0"/>
                        <a:t> – Neutropenia</a:t>
                      </a:r>
                      <a:r>
                        <a:rPr lang="en-US" sz="1600" baseline="0" dirty="0" smtClean="0"/>
                        <a:t> – Thrombocytopenia – Psychiatric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Contraindication</a:t>
                      </a:r>
                      <a:r>
                        <a:rPr lang="en-US" sz="1600" baseline="0" dirty="0" smtClean="0"/>
                        <a:t>: DECOMPENSATED LIVER Disease</a:t>
                      </a:r>
                      <a:endParaRPr lang="en-US" sz="160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Ribavirin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Nucleoside analog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Hemolytic</a:t>
                      </a:r>
                      <a:r>
                        <a:rPr lang="en-US" sz="1600" baseline="0" dirty="0" smtClean="0"/>
                        <a:t> anemia - Induce MI /stroke – Renal adj. 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PREGNANCY CATEGORY X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Telaprevir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(TVR)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NS3/4A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Protease </a:t>
                      </a:r>
                      <a:r>
                        <a:rPr lang="en-US" sz="1600" dirty="0" smtClean="0"/>
                        <a:t>Inhibitor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Anemia – Thrombocytopenia – Mild rash – </a:t>
                      </a:r>
                      <a:r>
                        <a:rPr lang="en-US" sz="1600" dirty="0" err="1" smtClean="0"/>
                        <a:t>Anorectal</a:t>
                      </a:r>
                      <a:r>
                        <a:rPr lang="en-US" sz="1600" dirty="0" smtClean="0"/>
                        <a:t> itching/burning</a:t>
                      </a:r>
                      <a:endParaRPr lang="en-US" sz="1600" dirty="0"/>
                    </a:p>
                  </a:txBody>
                  <a:tcPr anchor="ctr"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Boceprevir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(BOC)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NS3/4A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Protease </a:t>
                      </a:r>
                      <a:r>
                        <a:rPr lang="en-US" sz="1600" dirty="0" smtClean="0"/>
                        <a:t>Inhibitor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Anemia</a:t>
                      </a:r>
                      <a:r>
                        <a:rPr lang="en-US" sz="1600" baseline="0" dirty="0" smtClean="0"/>
                        <a:t> – Neutropenia – Thrombocytopenia - </a:t>
                      </a:r>
                      <a:r>
                        <a:rPr lang="en-US" sz="1600" baseline="0" dirty="0" err="1" smtClean="0"/>
                        <a:t>Dysgeusia</a:t>
                      </a:r>
                      <a:endParaRPr lang="en-US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0600" y="5452944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The serine protease NS3/4A is used by the HCV for </a:t>
            </a:r>
            <a:r>
              <a:rPr lang="en-US" sz="1600" b="1" dirty="0"/>
              <a:t>post-translational processing and viral replication</a:t>
            </a:r>
            <a:r>
              <a:rPr lang="en-US" sz="1600" dirty="0"/>
              <a:t>.  Inhibitors of this protein may lead to </a:t>
            </a:r>
            <a:r>
              <a:rPr lang="en-US" sz="1600" dirty="0">
                <a:solidFill>
                  <a:srgbClr val="FF0000"/>
                </a:solidFill>
              </a:rPr>
              <a:t>rapid decline in HCV</a:t>
            </a:r>
            <a:r>
              <a:rPr lang="en-US" sz="1600" dirty="0"/>
              <a:t> but </a:t>
            </a:r>
            <a:r>
              <a:rPr lang="en-US" sz="1600" dirty="0">
                <a:solidFill>
                  <a:srgbClr val="FF0000"/>
                </a:solidFill>
              </a:rPr>
              <a:t>cannot be used as </a:t>
            </a:r>
            <a:r>
              <a:rPr lang="en-US" sz="1600" dirty="0" err="1">
                <a:solidFill>
                  <a:srgbClr val="FF0000"/>
                </a:solidFill>
              </a:rPr>
              <a:t>monotherapy</a:t>
            </a:r>
            <a:r>
              <a:rPr lang="en-US" sz="1600" dirty="0">
                <a:solidFill>
                  <a:srgbClr val="FF0000"/>
                </a:solidFill>
              </a:rPr>
              <a:t> due to rapidly developing resistance.</a:t>
            </a:r>
          </a:p>
        </p:txBody>
      </p:sp>
    </p:spTree>
    <p:extLst>
      <p:ext uri="{BB962C8B-B14F-4D97-AF65-F5344CB8AC3E}">
        <p14:creationId xmlns:p14="http://schemas.microsoft.com/office/powerpoint/2010/main" val="89454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381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Classification of Antiviral Drugs</a:t>
            </a: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95716"/>
              </p:ext>
            </p:extLst>
          </p:nvPr>
        </p:nvGraphicFramePr>
        <p:xfrm>
          <a:off x="762000" y="990600"/>
          <a:ext cx="8001000" cy="393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971800"/>
                <a:gridCol w="358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Simeprevir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NS3/4A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Protease </a:t>
                      </a:r>
                      <a:r>
                        <a:rPr lang="en-US" sz="1600" dirty="0" smtClean="0"/>
                        <a:t>Inhibitor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11/2013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Triple-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Genotype I</a:t>
                      </a:r>
                      <a:endParaRPr lang="en-US" sz="1400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Sofosbuvir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NS5B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Polymerase </a:t>
                      </a:r>
                      <a:r>
                        <a:rPr lang="en-US" sz="1600" dirty="0" smtClean="0"/>
                        <a:t>Inhibitor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12/2013 – Triple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Genotype 1-4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NO IFN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Genotype 2,3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Co-infected HCV &amp; HIV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Faldaprevir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NS3/4A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Protease </a:t>
                      </a:r>
                      <a:r>
                        <a:rPr lang="en-US" sz="1600" dirty="0" smtClean="0"/>
                        <a:t>Inhibitor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 investigation</a:t>
                      </a:r>
                      <a:endParaRPr lang="en-US" sz="1400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Deleobuvir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NS5B - Non-nucleoside</a:t>
                      </a:r>
                      <a:r>
                        <a:rPr lang="en-US" sz="1600" baseline="0" dirty="0" smtClean="0"/>
                        <a:t> Inhibitor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 investigation</a:t>
                      </a:r>
                      <a:endParaRPr lang="en-US" sz="1400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Ledipasvir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NS5A Inhibitors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 investigation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5105400"/>
            <a:ext cx="6629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Simeprevir</a:t>
            </a:r>
            <a:r>
              <a:rPr lang="en-US" sz="1600" dirty="0">
                <a:solidFill>
                  <a:srgbClr val="FF0000"/>
                </a:solidFill>
              </a:rPr>
              <a:t> advantage</a:t>
            </a:r>
            <a:r>
              <a:rPr lang="en-US" sz="1400" dirty="0"/>
              <a:t>: once daily oral agent and shorter duration of therapy than first generation NS3/4A inhibitors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715000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b="1" dirty="0" smtClean="0"/>
              <a:t>Genotype </a:t>
            </a:r>
            <a:r>
              <a:rPr lang="en-US" sz="1400" b="1" dirty="0"/>
              <a:t>1 or 4: </a:t>
            </a:r>
            <a:r>
              <a:rPr lang="en-US" sz="1400" b="1" dirty="0" err="1" smtClean="0">
                <a:solidFill>
                  <a:srgbClr val="FF0000"/>
                </a:solidFill>
              </a:rPr>
              <a:t>Sofosbuvir</a:t>
            </a:r>
            <a:r>
              <a:rPr lang="en-US" sz="1400" b="1" dirty="0" smtClean="0"/>
              <a:t> </a:t>
            </a:r>
            <a:r>
              <a:rPr lang="en-US" sz="1400" b="1" dirty="0"/>
              <a:t>+ PEG-IFN + ribavirin x 12 week</a:t>
            </a:r>
            <a:endParaRPr lang="en-US" sz="1400" dirty="0"/>
          </a:p>
          <a:p>
            <a:pPr marL="0" lvl="1"/>
            <a:r>
              <a:rPr lang="en-US" sz="1400" b="1" dirty="0"/>
              <a:t>Genotype 2: </a:t>
            </a:r>
            <a:r>
              <a:rPr lang="en-US" sz="1400" b="1" dirty="0" err="1"/>
              <a:t>Sofosbuvir</a:t>
            </a:r>
            <a:r>
              <a:rPr lang="en-US" sz="1400" b="1" dirty="0"/>
              <a:t> + ribavirin x 12 weeks</a:t>
            </a:r>
            <a:endParaRPr lang="en-US" sz="1400" dirty="0"/>
          </a:p>
          <a:p>
            <a:pPr marL="0" lvl="1"/>
            <a:r>
              <a:rPr lang="en-US" sz="1400" b="1" dirty="0"/>
              <a:t>Genotype 3: </a:t>
            </a:r>
            <a:r>
              <a:rPr lang="en-US" sz="1400" b="1" dirty="0" err="1"/>
              <a:t>Sofosbuvir</a:t>
            </a:r>
            <a:r>
              <a:rPr lang="en-US" sz="1400" b="1" dirty="0"/>
              <a:t> + ribavirin x 24 weeks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6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3810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Drugs Interactions with </a:t>
            </a:r>
            <a:r>
              <a:rPr lang="en-US" sz="1600" b="1" dirty="0" err="1"/>
              <a:t>Boceprevir</a:t>
            </a:r>
            <a:r>
              <a:rPr lang="en-US" sz="1600" b="1" dirty="0"/>
              <a:t> and </a:t>
            </a:r>
            <a:r>
              <a:rPr lang="en-US" sz="1600" b="1" dirty="0" err="1"/>
              <a:t>Telaprevir</a:t>
            </a:r>
            <a:r>
              <a:rPr lang="en-US" sz="1600" b="1" dirty="0"/>
              <a:t> 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64802"/>
              </p:ext>
            </p:extLst>
          </p:nvPr>
        </p:nvGraphicFramePr>
        <p:xfrm>
          <a:off x="533400" y="990599"/>
          <a:ext cx="8077200" cy="5181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8160"/>
                <a:gridCol w="4709040"/>
              </a:tblGrid>
              <a:tr h="3048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Drug Class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Contraindication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Anticonvulsants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Carbamazepine, Phenobarbital, phenytoin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Antimycobacterials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Rifampin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Ergot derivatives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Dihydroergotamine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methylergonovine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Gi</a:t>
                      </a:r>
                      <a:r>
                        <a:rPr lang="en-US" sz="1600" dirty="0">
                          <a:effectLst/>
                        </a:rPr>
                        <a:t> motility agents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Cisapride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HMG CoA </a:t>
                      </a:r>
                      <a:r>
                        <a:rPr lang="en-US" sz="1600" dirty="0" err="1">
                          <a:effectLst/>
                        </a:rPr>
                        <a:t>reductase</a:t>
                      </a:r>
                      <a:r>
                        <a:rPr lang="en-US" sz="1600" dirty="0">
                          <a:effectLst/>
                        </a:rPr>
                        <a:t> inhibitors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Lovastatin, simvastatin, atorvastatin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PDE5 inhibitor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Sildenafil, tadalafil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Sedatives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Triazolam, midazolam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Immunosuppressants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Cyclosporine, tacrolimus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Oral contraception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Ethinyl</a:t>
                      </a:r>
                      <a:r>
                        <a:rPr lang="en-US" sz="1600" dirty="0">
                          <a:effectLst/>
                        </a:rPr>
                        <a:t> estradiol- decrease drug exposure. Two effective </a:t>
                      </a:r>
                      <a:r>
                        <a:rPr lang="en-US" sz="1600" dirty="0" err="1">
                          <a:effectLst/>
                        </a:rPr>
                        <a:t>nonhormonal</a:t>
                      </a:r>
                      <a:r>
                        <a:rPr lang="en-US" sz="1600" dirty="0">
                          <a:effectLst/>
                        </a:rPr>
                        <a:t> methods of contraception should be used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4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0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 of HCV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143000" y="1143000"/>
            <a:ext cx="7696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Who should be treated?</a:t>
            </a:r>
            <a:endParaRPr lang="en-US" dirty="0"/>
          </a:p>
          <a:p>
            <a:pPr lvl="0"/>
            <a:r>
              <a:rPr lang="en-US" sz="1600" dirty="0" smtClean="0"/>
              <a:t>-  Patients </a:t>
            </a:r>
            <a:r>
              <a:rPr lang="en-US" sz="1600" dirty="0"/>
              <a:t>seropositive for HCV (</a:t>
            </a:r>
            <a:r>
              <a:rPr lang="en-US" sz="1600" dirty="0">
                <a:solidFill>
                  <a:srgbClr val="FF0000"/>
                </a:solidFill>
              </a:rPr>
              <a:t>HCV RNA &gt; 600IU/ml</a:t>
            </a:r>
            <a:r>
              <a:rPr lang="en-US" sz="1600" dirty="0"/>
              <a:t>) with </a:t>
            </a:r>
            <a:r>
              <a:rPr lang="en-US" sz="1600" dirty="0">
                <a:solidFill>
                  <a:srgbClr val="FF0000"/>
                </a:solidFill>
              </a:rPr>
              <a:t>elevated ALT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FF0000"/>
                </a:solidFill>
              </a:rPr>
              <a:t>inflammation/fibrosis on liver biopsy</a:t>
            </a:r>
          </a:p>
          <a:p>
            <a:pPr lvl="1"/>
            <a:r>
              <a:rPr lang="en-US" sz="1400" dirty="0"/>
              <a:t>Normal ALT does NOT exclude patients from treatment (ALT not reflective of severity of disease</a:t>
            </a:r>
            <a:r>
              <a:rPr lang="en-US" sz="1400" dirty="0" smtClean="0"/>
              <a:t>)</a:t>
            </a:r>
          </a:p>
          <a:p>
            <a:pPr lvl="1"/>
            <a:endParaRPr lang="en-US" sz="1400" dirty="0"/>
          </a:p>
          <a:p>
            <a:pPr lvl="0"/>
            <a:r>
              <a:rPr lang="en-US" sz="1600" dirty="0" smtClean="0"/>
              <a:t>-  </a:t>
            </a:r>
            <a:r>
              <a:rPr lang="en-US" sz="1600" dirty="0" smtClean="0">
                <a:solidFill>
                  <a:srgbClr val="FF0000"/>
                </a:solidFill>
              </a:rPr>
              <a:t>Screening </a:t>
            </a:r>
            <a:r>
              <a:rPr lang="en-US" sz="1600" dirty="0"/>
              <a:t>prior to treatment: cardiac evaluation, AFP (</a:t>
            </a:r>
            <a:r>
              <a:rPr lang="en-US" sz="1600" dirty="0" err="1"/>
              <a:t>alfa</a:t>
            </a:r>
            <a:r>
              <a:rPr lang="en-US" sz="1600" dirty="0"/>
              <a:t> fetal protein to rule out </a:t>
            </a:r>
            <a:r>
              <a:rPr lang="en-US" sz="1600" dirty="0" smtClean="0"/>
              <a:t>HCC – hepatocellular carcinoma), </a:t>
            </a:r>
            <a:r>
              <a:rPr lang="en-US" sz="1600" dirty="0"/>
              <a:t>thyroid function tests.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3000" y="3473172"/>
            <a:ext cx="38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Predictors of Favorable Response to </a:t>
            </a:r>
            <a:r>
              <a:rPr lang="en-US" b="1" dirty="0" err="1" smtClean="0"/>
              <a:t>Tx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81100" y="3814465"/>
            <a:ext cx="278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FF0000"/>
                </a:solidFill>
              </a:rPr>
              <a:t>Genotype 2 or 3</a:t>
            </a:r>
          </a:p>
          <a:p>
            <a:pPr lvl="0"/>
            <a:r>
              <a:rPr lang="en-US" sz="1600" dirty="0">
                <a:solidFill>
                  <a:srgbClr val="FF0000"/>
                </a:solidFill>
              </a:rPr>
              <a:t>Low viral load (&lt;1,000 IU/ml)</a:t>
            </a:r>
          </a:p>
          <a:p>
            <a:pPr lvl="0"/>
            <a:r>
              <a:rPr lang="en-US" sz="1600" dirty="0"/>
              <a:t>Age (&lt;40 years)</a:t>
            </a:r>
          </a:p>
          <a:p>
            <a:pPr lvl="0"/>
            <a:r>
              <a:rPr lang="en-US" sz="1600" dirty="0"/>
              <a:t>Female gender</a:t>
            </a:r>
          </a:p>
          <a:p>
            <a:pPr lvl="0"/>
            <a:r>
              <a:rPr lang="en-US" sz="1600" dirty="0"/>
              <a:t>Normal body weight </a:t>
            </a:r>
          </a:p>
        </p:txBody>
      </p:sp>
    </p:spTree>
    <p:extLst>
      <p:ext uri="{BB962C8B-B14F-4D97-AF65-F5344CB8AC3E}">
        <p14:creationId xmlns:p14="http://schemas.microsoft.com/office/powerpoint/2010/main" val="220167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3300" y="3048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Definition of Responses</a:t>
            </a:r>
            <a:endParaRPr lang="en-US" sz="16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" y="1409016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10123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Tx</a:t>
            </a:r>
            <a:r>
              <a:rPr lang="en-US" sz="1400" dirty="0" smtClean="0"/>
              <a:t> initiated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07046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 </a:t>
            </a:r>
            <a:r>
              <a:rPr lang="en-US" sz="1600" b="1" dirty="0" err="1" smtClean="0"/>
              <a:t>wks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1070462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12 </a:t>
            </a:r>
            <a:r>
              <a:rPr lang="en-US" sz="1600" b="1" dirty="0" err="1" smtClean="0"/>
              <a:t>wks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1066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24 </a:t>
            </a:r>
            <a:r>
              <a:rPr lang="en-US" sz="1600" b="1" dirty="0" err="1" smtClean="0"/>
              <a:t>wks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637616"/>
            <a:ext cx="129540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Undetectable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RVR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399616"/>
            <a:ext cx="28956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etectable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Partial Responders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19500" y="2269362"/>
            <a:ext cx="12954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≥ 2-log ↓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EVR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1637616"/>
            <a:ext cx="167640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Undetectable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Complete </a:t>
            </a:r>
            <a:r>
              <a:rPr lang="en-US" sz="1600" b="1" dirty="0">
                <a:solidFill>
                  <a:srgbClr val="FF0000"/>
                </a:solidFill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</a:rPr>
              <a:t>VR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2957841"/>
            <a:ext cx="1828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&lt; 2-log ↓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NON Responders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991100" y="2561749"/>
            <a:ext cx="8001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" y="4605754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52600" y="42672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End of </a:t>
            </a:r>
            <a:r>
              <a:rPr lang="en-US" sz="1600" b="1" dirty="0" err="1" smtClean="0"/>
              <a:t>Tx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4267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24 </a:t>
            </a:r>
            <a:r>
              <a:rPr lang="en-US" sz="1600" b="1" dirty="0" err="1" smtClean="0"/>
              <a:t>wks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4889956"/>
            <a:ext cx="129540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Undetectable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ETR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4891504"/>
            <a:ext cx="129540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Undetectable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SVR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5638800"/>
            <a:ext cx="129540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etectable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Relapsers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5637252"/>
            <a:ext cx="129540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Undetectable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ETR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28950" y="5186005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8950" y="588645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28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Different </a:t>
            </a:r>
            <a:r>
              <a:rPr lang="en-US" sz="1600" b="1" dirty="0" err="1" smtClean="0"/>
              <a:t>Tx</a:t>
            </a:r>
            <a:r>
              <a:rPr lang="en-US" sz="1600" b="1" dirty="0" smtClean="0"/>
              <a:t> Approaches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7543800" cy="17235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Standard Regimen (2002-2011) – </a:t>
            </a:r>
            <a:r>
              <a:rPr lang="en-US" dirty="0" smtClean="0">
                <a:solidFill>
                  <a:srgbClr val="FF0000"/>
                </a:solidFill>
              </a:rPr>
              <a:t>Dual  Drug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sz="1600" dirty="0" smtClean="0"/>
              <a:t>-  PEG-IFN (SQ) + Ribavirin (PO)   for  </a:t>
            </a:r>
            <a:r>
              <a:rPr lang="en-US" sz="1600" b="1" dirty="0" smtClean="0">
                <a:solidFill>
                  <a:srgbClr val="0070C0"/>
                </a:solidFill>
              </a:rPr>
              <a:t>48 </a:t>
            </a:r>
            <a:r>
              <a:rPr lang="en-US" sz="1600" b="1" dirty="0" err="1" smtClean="0">
                <a:solidFill>
                  <a:srgbClr val="0070C0"/>
                </a:solidFill>
              </a:rPr>
              <a:t>wks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New Regimen (2011) – </a:t>
            </a:r>
            <a:r>
              <a:rPr lang="en-US" dirty="0" smtClean="0">
                <a:solidFill>
                  <a:srgbClr val="FF0000"/>
                </a:solidFill>
              </a:rPr>
              <a:t>Triple Drug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r>
              <a:rPr lang="en-US" dirty="0" smtClean="0">
                <a:solidFill>
                  <a:srgbClr val="FF0000"/>
                </a:solidFill>
              </a:rPr>
              <a:t> with DIRECT ACTING ANTIVIRALS (DAAs)</a:t>
            </a:r>
          </a:p>
          <a:p>
            <a:r>
              <a:rPr lang="en-US" dirty="0"/>
              <a:t>	</a:t>
            </a:r>
            <a:r>
              <a:rPr lang="en-US" sz="1600" dirty="0" smtClean="0"/>
              <a:t>-  PEG-IFN + Ribavirin + </a:t>
            </a:r>
            <a:r>
              <a:rPr lang="en-US" sz="1600" dirty="0" err="1" smtClean="0"/>
              <a:t>Telaprevir</a:t>
            </a:r>
            <a:r>
              <a:rPr lang="en-US" sz="1600" dirty="0" smtClean="0"/>
              <a:t> (TVR) or </a:t>
            </a:r>
            <a:r>
              <a:rPr lang="en-US" sz="1600" dirty="0" err="1" smtClean="0"/>
              <a:t>Boceprevir</a:t>
            </a:r>
            <a:r>
              <a:rPr lang="en-US" sz="1600" dirty="0" smtClean="0"/>
              <a:t> (BOC) – Total:   12 </a:t>
            </a:r>
            <a:r>
              <a:rPr lang="en-US" sz="1600" dirty="0" err="1" smtClean="0"/>
              <a:t>wks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-  PEG-IFN + Ribavirin – Total:   48 </a:t>
            </a:r>
            <a:r>
              <a:rPr lang="en-US" sz="1600" dirty="0" err="1" smtClean="0"/>
              <a:t>wks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09800" y="63260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http://www.ncbi.nlm.nih.gov/pmc/articles/PMC3702221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762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GENOTYPE 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3276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GENOTYPE  2 &amp; others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3686651"/>
            <a:ext cx="7543800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Standard Regimen (2002-2011) – </a:t>
            </a:r>
            <a:r>
              <a:rPr lang="en-US" dirty="0" smtClean="0">
                <a:solidFill>
                  <a:srgbClr val="FF0000"/>
                </a:solidFill>
              </a:rPr>
              <a:t>Dual  Drug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sz="1600" dirty="0" smtClean="0"/>
              <a:t>-  PEG-IFN (SQ) + Ribavirin (PO)   for  </a:t>
            </a:r>
            <a:r>
              <a:rPr lang="en-US" sz="1600" b="1" dirty="0" smtClean="0">
                <a:solidFill>
                  <a:srgbClr val="0070C0"/>
                </a:solidFill>
              </a:rPr>
              <a:t>24 </a:t>
            </a:r>
            <a:r>
              <a:rPr lang="en-US" sz="1600" b="1" dirty="0" err="1" smtClean="0">
                <a:solidFill>
                  <a:srgbClr val="0070C0"/>
                </a:solidFill>
              </a:rPr>
              <a:t>wks</a:t>
            </a:r>
            <a:endParaRPr lang="en-US" sz="1600" b="1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495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Response-Guided </a:t>
            </a:r>
            <a:r>
              <a:rPr lang="en-US" b="1" dirty="0" err="1" smtClean="0">
                <a:solidFill>
                  <a:srgbClr val="FF0000"/>
                </a:solidFill>
              </a:rPr>
              <a:t>Tx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5238691"/>
            <a:ext cx="716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rgbClr val="FF0000"/>
                </a:solidFill>
              </a:rPr>
              <a:t>Futility rules</a:t>
            </a:r>
          </a:p>
          <a:p>
            <a:pPr marL="0" lvl="2"/>
            <a:r>
              <a:rPr lang="en-US" sz="1400" dirty="0" smtClean="0"/>
              <a:t>-  HCV </a:t>
            </a:r>
            <a:r>
              <a:rPr lang="en-US" sz="1400" dirty="0"/>
              <a:t>RNA &lt; 25 IU/ml (undetectable) at </a:t>
            </a:r>
            <a:r>
              <a:rPr lang="en-US" sz="1400" dirty="0" err="1"/>
              <a:t>wk</a:t>
            </a:r>
            <a:r>
              <a:rPr lang="en-US" sz="1400" dirty="0"/>
              <a:t> 4; continue therapy with NS3/4A protease inhibitor</a:t>
            </a:r>
          </a:p>
          <a:p>
            <a:pPr marL="0" lvl="2"/>
            <a:r>
              <a:rPr lang="en-US" sz="1400" dirty="0" smtClean="0"/>
              <a:t>-  If </a:t>
            </a:r>
            <a:r>
              <a:rPr lang="en-US" sz="1400" dirty="0"/>
              <a:t>HCV detectable &gt;25 IU/ml at </a:t>
            </a:r>
            <a:r>
              <a:rPr lang="en-US" sz="1400" dirty="0" err="1"/>
              <a:t>wk</a:t>
            </a:r>
            <a:r>
              <a:rPr lang="en-US" sz="1400" dirty="0"/>
              <a:t> 4 or any treatment week thereafter, stop all treatment</a:t>
            </a:r>
          </a:p>
        </p:txBody>
      </p:sp>
    </p:spTree>
    <p:extLst>
      <p:ext uri="{BB962C8B-B14F-4D97-AF65-F5344CB8AC3E}">
        <p14:creationId xmlns:p14="http://schemas.microsoft.com/office/powerpoint/2010/main" val="400766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tibody-neutr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9508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8382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Antibody Neutralization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82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7" y="1219200"/>
            <a:ext cx="784421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381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Serological Profile of HAV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81200" y="1219200"/>
            <a:ext cx="0" cy="4800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2450" y="1219200"/>
            <a:ext cx="0" cy="4800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3100" y="1219200"/>
            <a:ext cx="0" cy="4800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24100" y="1219200"/>
            <a:ext cx="0" cy="4800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1200150"/>
            <a:ext cx="0" cy="4800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76800" y="2819400"/>
            <a:ext cx="8382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5638800"/>
            <a:ext cx="3810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67050" y="1219200"/>
            <a:ext cx="0" cy="4800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3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863977"/>
            <a:ext cx="5638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Diagnosis may be difficult because most patients are </a:t>
            </a:r>
            <a:r>
              <a:rPr lang="en-US" sz="1400" b="1" dirty="0" smtClean="0">
                <a:solidFill>
                  <a:srgbClr val="FF0000"/>
                </a:solidFill>
              </a:rPr>
              <a:t>asymptomatic</a:t>
            </a:r>
          </a:p>
          <a:p>
            <a:pPr lvl="0"/>
            <a:endParaRPr lang="en-US" sz="1400" b="1" dirty="0">
              <a:solidFill>
                <a:srgbClr val="FF0000"/>
              </a:solidFill>
            </a:endParaRPr>
          </a:p>
          <a:p>
            <a:pPr lvl="0"/>
            <a:r>
              <a:rPr lang="en-US" sz="1400" b="1" dirty="0">
                <a:solidFill>
                  <a:srgbClr val="FF0000"/>
                </a:solidFill>
              </a:rPr>
              <a:t>Definitive test</a:t>
            </a:r>
            <a:r>
              <a:rPr lang="en-US" sz="1400" dirty="0"/>
              <a:t> is the detection of immunoglobulin (</a:t>
            </a:r>
            <a:r>
              <a:rPr lang="en-US" sz="1400" dirty="0" err="1"/>
              <a:t>Ig</a:t>
            </a:r>
            <a:r>
              <a:rPr lang="en-US" sz="1400" dirty="0"/>
              <a:t>) antibody to the capsid proteins of HAV (anti-HAV</a:t>
            </a:r>
            <a:r>
              <a:rPr lang="en-US" sz="1400" dirty="0" smtClean="0"/>
              <a:t>) -  </a:t>
            </a:r>
            <a:r>
              <a:rPr lang="en-US" sz="1400" dirty="0" err="1"/>
              <a:t>IgM</a:t>
            </a:r>
            <a:r>
              <a:rPr lang="en-US" sz="1400" dirty="0"/>
              <a:t> HAV antibody </a:t>
            </a:r>
            <a:r>
              <a:rPr lang="en-US" sz="1400" dirty="0" smtClean="0"/>
              <a:t>in serum </a:t>
            </a:r>
            <a:r>
              <a:rPr lang="en-US" sz="1400" dirty="0"/>
              <a:t>about 3 weeks after exposure, levels become undetectable within 6 </a:t>
            </a:r>
            <a:r>
              <a:rPr lang="en-US" sz="1400" dirty="0" smtClean="0"/>
              <a:t>months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Diagnosis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2514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Management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819400"/>
            <a:ext cx="685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Prophylaxis: </a:t>
            </a:r>
            <a:r>
              <a:rPr lang="en-US" dirty="0" smtClean="0"/>
              <a:t>- </a:t>
            </a:r>
            <a:r>
              <a:rPr lang="en-US" sz="1400" dirty="0" smtClean="0"/>
              <a:t>Hygiene  &amp; sanitation</a:t>
            </a:r>
          </a:p>
          <a:p>
            <a:pPr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Pre-exposure prophylaxis:  routine childhood immunization schedule for 1-2 </a:t>
            </a:r>
            <a:r>
              <a:rPr lang="en-US" sz="1400" dirty="0" err="1" smtClean="0"/>
              <a:t>yr</a:t>
            </a:r>
            <a:r>
              <a:rPr lang="en-US" sz="1400" dirty="0" smtClean="0"/>
              <a:t> old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Post-exposure prophylaxis:  recommended for those 2-40 </a:t>
            </a:r>
            <a:r>
              <a:rPr lang="en-US" sz="1400" dirty="0" err="1" smtClean="0"/>
              <a:t>yrs</a:t>
            </a:r>
            <a:r>
              <a:rPr lang="en-US" sz="1400" dirty="0" smtClean="0"/>
              <a:t> old who are </a:t>
            </a:r>
            <a:r>
              <a:rPr lang="en-US" sz="1400" dirty="0" err="1" smtClean="0"/>
              <a:t>immuno</a:t>
            </a:r>
            <a:r>
              <a:rPr lang="en-US" sz="1400" dirty="0"/>
              <a:t>-</a:t>
            </a:r>
            <a:r>
              <a:rPr lang="en-US" sz="1400" dirty="0" smtClean="0"/>
              <a:t> competent</a:t>
            </a:r>
          </a:p>
          <a:p>
            <a:pPr marL="628650" indent="-628650">
              <a:tabLst>
                <a:tab pos="457200" algn="l"/>
              </a:tabLst>
            </a:pPr>
            <a:endParaRPr lang="en-US" sz="1400" dirty="0"/>
          </a:p>
          <a:p>
            <a:pPr marL="628650" indent="-628650">
              <a:tabLst>
                <a:tab pos="457200" algn="l"/>
              </a:tabLst>
            </a:pPr>
            <a:r>
              <a:rPr lang="en-US" sz="1600" dirty="0" smtClean="0"/>
              <a:t>Vaccines: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 err="1" smtClean="0"/>
              <a:t>Hep</a:t>
            </a:r>
            <a:r>
              <a:rPr lang="en-US" sz="1400" dirty="0" smtClean="0"/>
              <a:t> A vaccine – VAQTA (preservative free) – HAVRIX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	- Inactivated virus which provides active immunity &amp; long term protection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Serum immune </a:t>
            </a:r>
            <a:r>
              <a:rPr lang="en-US" sz="1400" dirty="0" err="1" smtClean="0"/>
              <a:t>globuline</a:t>
            </a:r>
            <a:r>
              <a:rPr lang="en-US" sz="1400" dirty="0" smtClean="0"/>
              <a:t> – IVIG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	- From pooled human plasma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	- Given IM for passive immunity by transfer antibodies against </a:t>
            </a:r>
            <a:r>
              <a:rPr lang="en-US" sz="1400" dirty="0" err="1" smtClean="0"/>
              <a:t>hep</a:t>
            </a:r>
            <a:r>
              <a:rPr lang="en-US" sz="1400" dirty="0" smtClean="0"/>
              <a:t> A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	- Short term immunity for post-exposure prophylaxis</a:t>
            </a:r>
          </a:p>
          <a:p>
            <a:pPr marL="628650" indent="-628650">
              <a:tabLst>
                <a:tab pos="457200" algn="l"/>
              </a:tabLst>
            </a:pPr>
            <a:endParaRPr lang="en-US" sz="1400" dirty="0"/>
          </a:p>
          <a:p>
            <a:pPr marL="628650" indent="-628650">
              <a:tabLst>
                <a:tab pos="457200" algn="l"/>
              </a:tabLst>
            </a:pPr>
            <a:r>
              <a:rPr lang="en-US" sz="1600" dirty="0" smtClean="0"/>
              <a:t>Treatment:</a:t>
            </a:r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NO specific TX  b/c self-limiting disease – recovered within 10 </a:t>
            </a:r>
            <a:r>
              <a:rPr lang="en-US" sz="1400" dirty="0" err="1" smtClean="0"/>
              <a:t>wks</a:t>
            </a:r>
            <a:endParaRPr lang="en-US" sz="1400" dirty="0" smtClean="0"/>
          </a:p>
          <a:p>
            <a:pPr marL="628650" indent="-628650">
              <a:tabLst>
                <a:tab pos="4572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Supportive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79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3535" y="51881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Hepatitis  B Virus (HBV)</a:t>
            </a:r>
            <a:endParaRPr lang="en-US" sz="2400" b="1" dirty="0"/>
          </a:p>
        </p:txBody>
      </p:sp>
      <p:pic>
        <p:nvPicPr>
          <p:cNvPr id="5126" name="Picture 6" descr="Hepatitis 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219200"/>
            <a:ext cx="735294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295900" y="5619750"/>
            <a:ext cx="6096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Transmission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176754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- Spread </a:t>
            </a:r>
            <a:r>
              <a:rPr lang="en-US" sz="1400" dirty="0"/>
              <a:t>by contact with blood, semen and other body fluids of an infected person</a:t>
            </a:r>
          </a:p>
          <a:p>
            <a:pPr lvl="0"/>
            <a:r>
              <a:rPr lang="en-US" sz="1400" dirty="0" smtClean="0"/>
              <a:t>- Sexual</a:t>
            </a:r>
            <a:r>
              <a:rPr lang="en-US" sz="1400" dirty="0"/>
              <a:t>, parenteral (IVDU) and perinatal transmission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0" y="19050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Etiology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971550" y="2243554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- HBV </a:t>
            </a:r>
            <a:r>
              <a:rPr lang="en-US" sz="1400" dirty="0"/>
              <a:t>is the smallest known </a:t>
            </a:r>
            <a:r>
              <a:rPr lang="en-US" sz="1400" b="1" dirty="0">
                <a:solidFill>
                  <a:srgbClr val="FF0000"/>
                </a:solidFill>
              </a:rPr>
              <a:t>DNA virus</a:t>
            </a:r>
          </a:p>
          <a:p>
            <a:pPr lvl="0"/>
            <a:r>
              <a:rPr lang="en-US" sz="1400" dirty="0" smtClean="0"/>
              <a:t>- It </a:t>
            </a:r>
            <a:r>
              <a:rPr lang="en-US" sz="1400" dirty="0"/>
              <a:t>is a envelop, </a:t>
            </a:r>
            <a:r>
              <a:rPr lang="en-US" sz="1400" dirty="0">
                <a:solidFill>
                  <a:srgbClr val="FF0000"/>
                </a:solidFill>
              </a:rPr>
              <a:t>double stranded DNA </a:t>
            </a:r>
            <a:r>
              <a:rPr lang="en-US" sz="1400" dirty="0" smtClean="0">
                <a:solidFill>
                  <a:srgbClr val="FF0000"/>
                </a:solidFill>
              </a:rPr>
              <a:t>virus</a:t>
            </a:r>
          </a:p>
          <a:p>
            <a:pPr marL="171450" lvl="0" indent="-171450"/>
            <a:r>
              <a:rPr lang="en-US" sz="1400" dirty="0" smtClean="0"/>
              <a:t>- This </a:t>
            </a:r>
            <a:r>
              <a:rPr lang="en-US" sz="1400" dirty="0"/>
              <a:t>family of viruses </a:t>
            </a:r>
            <a:r>
              <a:rPr lang="en-US" sz="1400" b="1" dirty="0"/>
              <a:t>replicate in the liver</a:t>
            </a:r>
            <a:r>
              <a:rPr lang="en-US" sz="1400" dirty="0"/>
              <a:t> and cause hepatic dysfunction that can lead to chronic hepatitis, cirrhosis and hepatocellular carcinoma (HCC)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81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Pathophysiology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990600" y="3955881"/>
            <a:ext cx="77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/>
            <a:r>
              <a:rPr lang="en-US" sz="1400" b="1" dirty="0" smtClean="0"/>
              <a:t>- HBV </a:t>
            </a:r>
            <a:r>
              <a:rPr lang="en-US" sz="1400" b="1" dirty="0"/>
              <a:t>is </a:t>
            </a:r>
            <a:r>
              <a:rPr lang="en-US" sz="1400" b="1" dirty="0">
                <a:solidFill>
                  <a:srgbClr val="FF0000"/>
                </a:solidFill>
              </a:rPr>
              <a:t>not directly </a:t>
            </a:r>
            <a:r>
              <a:rPr lang="en-US" sz="1400" b="1" dirty="0" err="1">
                <a:solidFill>
                  <a:srgbClr val="FF0000"/>
                </a:solidFill>
              </a:rPr>
              <a:t>cytopathic</a:t>
            </a:r>
            <a:r>
              <a:rPr lang="en-US" sz="1400" dirty="0"/>
              <a:t>; instead it is thought that the immune response to the virus is cytotoxic to hepatocytes.  </a:t>
            </a:r>
          </a:p>
          <a:p>
            <a:pPr marL="171450" lvl="0" indent="-171450"/>
            <a:r>
              <a:rPr lang="en-US" sz="1400" dirty="0" smtClean="0"/>
              <a:t>- Cytotoxic </a:t>
            </a:r>
            <a:r>
              <a:rPr lang="en-US" sz="1400" dirty="0"/>
              <a:t>T cell killing of infected cells occurs due to immunologic response to get rid of infected cells. </a:t>
            </a:r>
          </a:p>
          <a:p>
            <a:pPr marL="171450" lvl="0" indent="-171450"/>
            <a:r>
              <a:rPr lang="en-US" sz="1400" dirty="0" smtClean="0"/>
              <a:t>- </a:t>
            </a:r>
            <a:r>
              <a:rPr lang="en-US" sz="1400" b="1" dirty="0" smtClean="0">
                <a:solidFill>
                  <a:srgbClr val="FF0000"/>
                </a:solidFill>
              </a:rPr>
              <a:t>Chronic </a:t>
            </a:r>
            <a:r>
              <a:rPr lang="en-US" sz="1400" b="1" dirty="0">
                <a:solidFill>
                  <a:srgbClr val="FF0000"/>
                </a:solidFill>
              </a:rPr>
              <a:t>HBV </a:t>
            </a:r>
            <a:r>
              <a:rPr lang="en-US" sz="1400" dirty="0"/>
              <a:t>is a function of poor cytotoxic T cell response to viral antigens. </a:t>
            </a:r>
          </a:p>
          <a:p>
            <a:pPr marL="171450" lvl="0" indent="-171450"/>
            <a:r>
              <a:rPr lang="en-US" sz="1400" b="1" dirty="0" smtClean="0"/>
              <a:t>- </a:t>
            </a:r>
            <a:r>
              <a:rPr lang="en-US" sz="1400" b="1" dirty="0" smtClean="0">
                <a:solidFill>
                  <a:srgbClr val="FF0000"/>
                </a:solidFill>
              </a:rPr>
              <a:t>Cirrhosis</a:t>
            </a:r>
            <a:r>
              <a:rPr lang="en-US" sz="1400" b="1" dirty="0" smtClean="0"/>
              <a:t> </a:t>
            </a:r>
            <a:r>
              <a:rPr lang="en-US" sz="1400" b="1" dirty="0"/>
              <a:t>results as the liver attempts to regenerate while in an environment of persistent inflammation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090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5715000" cy="622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500" y="6402288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www.youtube.com/watch?v=sVpiXaEMs7I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75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mg.medscape.com/article/743/651/743651-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2" y="304800"/>
            <a:ext cx="8795026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6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1738</Words>
  <Application>Microsoft Macintosh PowerPoint</Application>
  <PresentationFormat>On-screen Show (4:3)</PresentationFormat>
  <Paragraphs>354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200</cp:revision>
  <dcterms:created xsi:type="dcterms:W3CDTF">2006-08-16T00:00:00Z</dcterms:created>
  <dcterms:modified xsi:type="dcterms:W3CDTF">2014-03-11T14:53:41Z</dcterms:modified>
</cp:coreProperties>
</file>