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04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EBEC-8E61-3746-926F-7B7CEAF6081D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4DAC-FD6E-C341-A266-7BFCB9E6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8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EBEC-8E61-3746-926F-7B7CEAF6081D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4DAC-FD6E-C341-A266-7BFCB9E6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8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EBEC-8E61-3746-926F-7B7CEAF6081D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4DAC-FD6E-C341-A266-7BFCB9E6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8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EBEC-8E61-3746-926F-7B7CEAF6081D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4DAC-FD6E-C341-A266-7BFCB9E6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EBEC-8E61-3746-926F-7B7CEAF6081D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4DAC-FD6E-C341-A266-7BFCB9E6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0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EBEC-8E61-3746-926F-7B7CEAF6081D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4DAC-FD6E-C341-A266-7BFCB9E6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4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EBEC-8E61-3746-926F-7B7CEAF6081D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4DAC-FD6E-C341-A266-7BFCB9E6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4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EBEC-8E61-3746-926F-7B7CEAF6081D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4DAC-FD6E-C341-A266-7BFCB9E6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EBEC-8E61-3746-926F-7B7CEAF6081D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4DAC-FD6E-C341-A266-7BFCB9E6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EBEC-8E61-3746-926F-7B7CEAF6081D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4DAC-FD6E-C341-A266-7BFCB9E6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EBEC-8E61-3746-926F-7B7CEAF6081D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4DAC-FD6E-C341-A266-7BFCB9E6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3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2EBEC-8E61-3746-926F-7B7CEAF6081D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B4DAC-FD6E-C341-A266-7BFCB9E6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1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545086"/>
              </p:ext>
            </p:extLst>
          </p:nvPr>
        </p:nvGraphicFramePr>
        <p:xfrm>
          <a:off x="277525" y="310932"/>
          <a:ext cx="82732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7752"/>
                <a:gridCol w="2757752"/>
                <a:gridCol w="27577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03 UTI Infection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UTI Cystitis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 Coli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Bactrim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UTI </a:t>
                      </a:r>
                      <a:r>
                        <a:rPr lang="en-US" dirty="0" err="1" smtClean="0"/>
                        <a:t>Pyleonephritis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 Coli, Proteus, staph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gen </a:t>
                      </a:r>
                      <a:r>
                        <a:rPr lang="en-US" baseline="0" dirty="0" err="1" smtClean="0"/>
                        <a:t>Ceph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Ceftri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78290"/>
              </p:ext>
            </p:extLst>
          </p:nvPr>
        </p:nvGraphicFramePr>
        <p:xfrm>
          <a:off x="252829" y="1609797"/>
          <a:ext cx="827325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7752"/>
                <a:gridCol w="2757752"/>
                <a:gridCol w="27577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04 Endocarditis Infection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Endocarditis Staph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Vanco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Endocarditis Strep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Penicillin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565004"/>
              </p:ext>
            </p:extLst>
          </p:nvPr>
        </p:nvGraphicFramePr>
        <p:xfrm>
          <a:off x="280133" y="2880490"/>
          <a:ext cx="827325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7752"/>
                <a:gridCol w="2757752"/>
                <a:gridCol w="27577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06 Skin Infection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Cellulitis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Nafcillin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Cellutis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MRSA community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Clindamycin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Cellulitis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MRSA hospital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Vancomycin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75648" y="-59515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Bacteria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6585"/>
              </p:ext>
            </p:extLst>
          </p:nvPr>
        </p:nvGraphicFramePr>
        <p:xfrm>
          <a:off x="280133" y="4516233"/>
          <a:ext cx="8273256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7752"/>
                <a:gridCol w="2757752"/>
                <a:gridCol w="27577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Meningitis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month old meningitis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Strep</a:t>
                      </a:r>
                    </a:p>
                    <a:p>
                      <a:r>
                        <a:rPr lang="en-US" dirty="0" smtClean="0"/>
                        <a:t>Gram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Ampicillin</a:t>
                      </a:r>
                    </a:p>
                    <a:p>
                      <a:r>
                        <a:rPr lang="en-US" dirty="0" err="1" smtClean="0"/>
                        <a:t>Ceftri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month – 60 y/o </a:t>
                      </a:r>
                      <a:r>
                        <a:rPr lang="en-US" dirty="0" smtClean="0"/>
                        <a:t>meningitis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Strep</a:t>
                      </a:r>
                    </a:p>
                    <a:p>
                      <a:r>
                        <a:rPr lang="en-US" dirty="0" smtClean="0"/>
                        <a:t>H Influenzae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Vanco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Ceftri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 60 y/o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Strep,</a:t>
                      </a:r>
                      <a:r>
                        <a:rPr lang="en-US" baseline="0" dirty="0" smtClean="0"/>
                        <a:t> Listeria</a:t>
                      </a:r>
                    </a:p>
                    <a:p>
                      <a:r>
                        <a:rPr lang="en-US" baseline="0" dirty="0" smtClean="0"/>
                        <a:t>Gram negative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Ampicillin + </a:t>
                      </a:r>
                      <a:r>
                        <a:rPr lang="en-US" dirty="0" err="1" smtClean="0"/>
                        <a:t>Vanco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Ceftri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55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0386" y="292515"/>
            <a:ext cx="80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Fungal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34273"/>
              </p:ext>
            </p:extLst>
          </p:nvPr>
        </p:nvGraphicFramePr>
        <p:xfrm>
          <a:off x="380386" y="687204"/>
          <a:ext cx="8273256" cy="16560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7752"/>
                <a:gridCol w="2757752"/>
                <a:gridCol w="27577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Candidiasis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Fluconazole</a:t>
                      </a:r>
                    </a:p>
                    <a:p>
                      <a:r>
                        <a:rPr lang="en-US" dirty="0" smtClean="0"/>
                        <a:t>  else</a:t>
                      </a:r>
                    </a:p>
                    <a:p>
                      <a:r>
                        <a:rPr lang="en-US" dirty="0" smtClean="0"/>
                        <a:t>Echinocandin (-</a:t>
                      </a:r>
                      <a:r>
                        <a:rPr lang="en-US" dirty="0" err="1" smtClean="0"/>
                        <a:t>fungin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Aspergillosis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Voriconazole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0386" y="29638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TB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688768"/>
              </p:ext>
            </p:extLst>
          </p:nvPr>
        </p:nvGraphicFramePr>
        <p:xfrm>
          <a:off x="380386" y="3333153"/>
          <a:ext cx="8273256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7752"/>
                <a:gridCol w="2757752"/>
                <a:gridCol w="27577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Mycobacterium tuberculosis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Rifampin</a:t>
                      </a:r>
                    </a:p>
                    <a:p>
                      <a:r>
                        <a:rPr lang="en-US" dirty="0" smtClean="0"/>
                        <a:t>  +</a:t>
                      </a:r>
                    </a:p>
                    <a:p>
                      <a:r>
                        <a:rPr lang="en-US" dirty="0" smtClean="0"/>
                        <a:t>Isoniazid</a:t>
                      </a:r>
                    </a:p>
                    <a:p>
                      <a:r>
                        <a:rPr lang="en-US" dirty="0" smtClean="0"/>
                        <a:t>  +</a:t>
                      </a:r>
                    </a:p>
                    <a:p>
                      <a:r>
                        <a:rPr lang="en-US" dirty="0" smtClean="0"/>
                        <a:t>Pyrazinamide</a:t>
                      </a:r>
                    </a:p>
                    <a:p>
                      <a:r>
                        <a:rPr lang="en-US" dirty="0" smtClean="0"/>
                        <a:t>  +</a:t>
                      </a:r>
                    </a:p>
                    <a:p>
                      <a:r>
                        <a:rPr lang="en-US" dirty="0" smtClean="0"/>
                        <a:t>Ethambutol</a:t>
                      </a:r>
                    </a:p>
                    <a:p>
                      <a:r>
                        <a:rPr lang="en-US" dirty="0" smtClean="0"/>
                        <a:t>  +</a:t>
                      </a:r>
                    </a:p>
                    <a:p>
                      <a:r>
                        <a:rPr lang="en-US" dirty="0" smtClean="0"/>
                        <a:t>Pyridoxine (</a:t>
                      </a:r>
                      <a:r>
                        <a:rPr lang="en-US" dirty="0" err="1" smtClean="0"/>
                        <a:t>Vit</a:t>
                      </a:r>
                      <a:r>
                        <a:rPr lang="en-US" dirty="0" smtClean="0"/>
                        <a:t> B6)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08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98488"/>
              </p:ext>
            </p:extLst>
          </p:nvPr>
        </p:nvGraphicFramePr>
        <p:xfrm>
          <a:off x="256662" y="686543"/>
          <a:ext cx="8273256" cy="33070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7752"/>
                <a:gridCol w="2757752"/>
                <a:gridCol w="27577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 Acquired</a:t>
                      </a:r>
                      <a:r>
                        <a:rPr lang="en-US" baseline="0" dirty="0" smtClean="0"/>
                        <a:t> pneumonia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Strep </a:t>
                      </a:r>
                      <a:r>
                        <a:rPr lang="en-US" dirty="0" err="1" smtClean="0"/>
                        <a:t>pneumo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Azithromycin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Community</a:t>
                      </a:r>
                      <a:r>
                        <a:rPr lang="en-US" baseline="0" dirty="0" smtClean="0"/>
                        <a:t> Impatient High risk pneumonia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Strep </a:t>
                      </a:r>
                      <a:r>
                        <a:rPr lang="en-US" dirty="0" err="1" smtClean="0"/>
                        <a:t>pneumo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/>
                        </a:rPr>
                        <a:t>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Pseudomonas  </a:t>
                      </a:r>
                      <a:r>
                        <a:rPr lang="en-US" dirty="0" smtClean="0">
                          <a:sym typeface="Wingdings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Ceftriaxone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Levofloxacin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Hospital pneumonia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Strep </a:t>
                      </a:r>
                      <a:r>
                        <a:rPr lang="en-US" dirty="0" err="1" smtClean="0"/>
                        <a:t>pneumo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Ceftriaxone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Hospital Severe pneumonia</a:t>
                      </a:r>
                    </a:p>
                    <a:p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pseudomonas tx 2 weeks</a:t>
                      </a:r>
                    </a:p>
                    <a:p>
                      <a:r>
                        <a:rPr lang="en-US" baseline="0" dirty="0" smtClean="0"/>
                        <a:t>If no pseudo tx 1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Pseudomonas  </a:t>
                      </a:r>
                      <a:r>
                        <a:rPr lang="en-US" dirty="0" smtClean="0">
                          <a:sym typeface="Wingdings"/>
                        </a:rPr>
                        <a:t>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GNR                   </a:t>
                      </a:r>
                      <a:r>
                        <a:rPr lang="en-US" dirty="0" smtClean="0">
                          <a:sym typeface="Wingdings"/>
                        </a:rPr>
                        <a:t>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MRSA                </a:t>
                      </a:r>
                      <a:r>
                        <a:rPr lang="en-US" dirty="0" smtClean="0">
                          <a:sym typeface="Wingdings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Pip/</a:t>
                      </a:r>
                      <a:r>
                        <a:rPr lang="en-US" dirty="0" err="1" smtClean="0"/>
                        <a:t>Tazo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Aminoglycoside</a:t>
                      </a:r>
                    </a:p>
                    <a:p>
                      <a:r>
                        <a:rPr lang="en-US" dirty="0" smtClean="0"/>
                        <a:t>Vancomycin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6662" y="317211"/>
            <a:ext cx="331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Respiratory Tract Infection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2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662" y="317211"/>
            <a:ext cx="331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Respiratory Tract Infection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38495"/>
              </p:ext>
            </p:extLst>
          </p:nvPr>
        </p:nvGraphicFramePr>
        <p:xfrm>
          <a:off x="256662" y="686543"/>
          <a:ext cx="827325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7752"/>
                <a:gridCol w="2757752"/>
                <a:gridCol w="27577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Otitis Media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Amoxicillin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Sinusitis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Amox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Clav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Pharyngitis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Penicillin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626020"/>
              </p:ext>
            </p:extLst>
          </p:nvPr>
        </p:nvGraphicFramePr>
        <p:xfrm>
          <a:off x="256662" y="3204671"/>
          <a:ext cx="827325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7752"/>
                <a:gridCol w="2757752"/>
                <a:gridCol w="27577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Chlamydia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Chlamydia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Azithromycin 1 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Gonorrhea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Neisseria Gonorrhea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Ceftri</a:t>
                      </a:r>
                      <a:r>
                        <a:rPr lang="en-US" dirty="0" smtClean="0"/>
                        <a:t> + </a:t>
                      </a:r>
                      <a:r>
                        <a:rPr lang="en-US" dirty="0" err="1" smtClean="0"/>
                        <a:t>Azithro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Syphilis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Treponema Pallidum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Penicillin Benzathine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IM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6662" y="2807825"/>
            <a:ext cx="54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4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231</Words>
  <Application>Microsoft Macintosh PowerPoint</Application>
  <PresentationFormat>On-screen Show (4:3)</PresentationFormat>
  <Paragraphs>126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13</cp:revision>
  <dcterms:created xsi:type="dcterms:W3CDTF">2012-12-11T01:00:46Z</dcterms:created>
  <dcterms:modified xsi:type="dcterms:W3CDTF">2012-12-11T16:24:14Z</dcterms:modified>
</cp:coreProperties>
</file>