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57" r:id="rId3"/>
    <p:sldId id="256" r:id="rId4"/>
    <p:sldId id="263" r:id="rId5"/>
    <p:sldId id="260" r:id="rId6"/>
    <p:sldId id="264" r:id="rId7"/>
    <p:sldId id="261" r:id="rId8"/>
  </p:sldIdLst>
  <p:sldSz cx="9144000" cy="6858000" type="screen4x3"/>
  <p:notesSz cx="6950075" cy="9167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m +" id="{E201C0CE-CEFB-1943-BEEC-4397E6777000}">
          <p14:sldIdLst>
            <p14:sldId id="259"/>
            <p14:sldId id="257"/>
            <p14:sldId id="256"/>
            <p14:sldId id="263"/>
          </p14:sldIdLst>
        </p14:section>
        <p14:section name="Gram -" id="{B5E692B9-0BAF-384D-BE65-2E73CC2AA149}">
          <p14:sldIdLst>
            <p14:sldId id="260"/>
            <p14:sldId id="264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06" autoAdjust="0"/>
  </p:normalViewPr>
  <p:slideViewPr>
    <p:cSldViewPr snapToGrid="0" snapToObjects="1">
      <p:cViewPr varScale="1">
        <p:scale>
          <a:sx n="65" d="100"/>
          <a:sy n="65" d="100"/>
        </p:scale>
        <p:origin x="-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2AAC4CC9-A6E9-4005-8CA5-3B7ABE710E7F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EFA02D0F-C493-48CE-A619-FCC26BAC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8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226B6AB6-FDE8-954C-BFF3-D106813114E4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8" tIns="46049" rIns="92098" bIns="460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1"/>
            <a:ext cx="5560060" cy="4125516"/>
          </a:xfrm>
          <a:prstGeom prst="rect">
            <a:avLst/>
          </a:prstGeom>
        </p:spPr>
        <p:txBody>
          <a:bodyPr vert="horz" lIns="92098" tIns="46049" rIns="92098" bIns="460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4431BC16-9143-214C-94E9-6E421F25D7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6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Catalase: catalyzes the decomposition of hydrogen peroxide to water and oxygen.</a:t>
            </a:r>
          </a:p>
          <a:p>
            <a:r>
              <a:rPr lang="en-US" dirty="0" smtClean="0"/>
              <a:t>Positive = form bubbles</a:t>
            </a:r>
          </a:p>
          <a:p>
            <a:endParaRPr lang="en-US" dirty="0" smtClean="0"/>
          </a:p>
          <a:p>
            <a:r>
              <a:rPr lang="en-US" dirty="0" smtClean="0"/>
              <a:t>Coagulase + </a:t>
            </a:r>
            <a:r>
              <a:rPr lang="en-US" dirty="0" smtClean="0">
                <a:sym typeface="Wingdings"/>
              </a:rPr>
              <a:t> staph a.  Forms fibrin clot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1BC16-9143-214C-94E9-6E421F25D70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3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MERSA:</a:t>
            </a:r>
            <a:r>
              <a:rPr lang="en-US" baseline="0" dirty="0" smtClean="0"/>
              <a:t> </a:t>
            </a:r>
            <a:r>
              <a:rPr lang="en-US" dirty="0" smtClean="0"/>
              <a:t>Methicillin-resistant Staphylococcus aureus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1BC16-9143-214C-94E9-6E421F25D7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Linezolid or daptomycin are used to treat VRE infections. The </a:t>
            </a:r>
            <a:r>
              <a:rPr lang="en-US" dirty="0" err="1" smtClean="0"/>
              <a:t>streptogramins</a:t>
            </a:r>
            <a:r>
              <a:rPr lang="en-US" dirty="0" smtClean="0"/>
              <a:t>, such as quinupristin/dalfopristin, may also be used for vancomycin-resistant E. faecium, but not E. faecalis.</a:t>
            </a:r>
          </a:p>
          <a:p>
            <a:endParaRPr lang="en-US" dirty="0" smtClean="0"/>
          </a:p>
          <a:p>
            <a:r>
              <a:rPr lang="en-US" dirty="0" smtClean="0"/>
              <a:t>Vancomycin-resistant E. faecium is often referred to as VRE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1BC16-9143-214C-94E9-6E421F25D7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0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Fastidious organisms:</a:t>
            </a:r>
            <a:r>
              <a:rPr lang="en-US" baseline="0" dirty="0" smtClean="0"/>
              <a:t> organisms that live under specific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1BC16-9143-214C-94E9-6E421F25D70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Bacteroides:</a:t>
            </a:r>
            <a:r>
              <a:rPr lang="en-US" baseline="0" dirty="0" smtClean="0"/>
              <a:t> </a:t>
            </a:r>
            <a:r>
              <a:rPr lang="en-US" dirty="0" smtClean="0"/>
              <a:t>opportunistic human pathogens, causing infections of the peritoneal cavity, gastrointestinal surgery, and appendicitis via abscess formation, inhibiting phagocytosis, and inactivating beta-lactam antibiotics.[9] Although Bacteroides species are anaerobic, they are aerotolerant and thus can survive in the abdominal cavity.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members of the oral and vaginal flora and are recovered from anaerobic infections of the respiratory 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1BC16-9143-214C-94E9-6E421F25D7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8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7FEF-8C34-D543-B4EA-B64582B58743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F46-35ED-CD47-A354-83BC0D0A5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7FEF-8C34-D543-B4EA-B64582B58743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F46-35ED-CD47-A354-83BC0D0A5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7FEF-8C34-D543-B4EA-B64582B58743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F46-35ED-CD47-A354-83BC0D0A5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9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7FEF-8C34-D543-B4EA-B64582B58743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F46-35ED-CD47-A354-83BC0D0A5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2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7FEF-8C34-D543-B4EA-B64582B58743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F46-35ED-CD47-A354-83BC0D0A5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7FEF-8C34-D543-B4EA-B64582B58743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F46-35ED-CD47-A354-83BC0D0A5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7FEF-8C34-D543-B4EA-B64582B58743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F46-35ED-CD47-A354-83BC0D0A5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4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7FEF-8C34-D543-B4EA-B64582B58743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F46-35ED-CD47-A354-83BC0D0A5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7FEF-8C34-D543-B4EA-B64582B58743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F46-35ED-CD47-A354-83BC0D0A5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2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7FEF-8C34-D543-B4EA-B64582B58743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F46-35ED-CD47-A354-83BC0D0A5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8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7FEF-8C34-D543-B4EA-B64582B58743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F46-35ED-CD47-A354-83BC0D0A5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07FEF-8C34-D543-B4EA-B64582B58743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BF46-35ED-CD47-A354-83BC0D0A5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9682" y="116455"/>
            <a:ext cx="119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Gram Positive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73059" y="909433"/>
            <a:ext cx="86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Cocci</a:t>
            </a:r>
          </a:p>
          <a:p>
            <a:pPr algn="ctr"/>
            <a:r>
              <a:rPr lang="en-US" sz="1400" dirty="0" smtClean="0"/>
              <a:t>(spheres)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4369" y="956473"/>
            <a:ext cx="61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Bacilli</a:t>
            </a:r>
          </a:p>
          <a:p>
            <a:pPr algn="ctr"/>
            <a:r>
              <a:rPr lang="en-US" sz="1400" dirty="0" smtClean="0"/>
              <a:t>(rods)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349" y="1838081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Aerobic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559" y="184161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Anaerobic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9216" y="185088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Anaerobic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1691" y="1838081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Aerobic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79105" y="4802832"/>
            <a:ext cx="1863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Peptococcus: gut flora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4358" y="4186536"/>
            <a:ext cx="15781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Lactobacillus (milk)</a:t>
            </a:r>
          </a:p>
          <a:p>
            <a:r>
              <a:rPr lang="en-US" sz="1400" dirty="0" smtClean="0"/>
              <a:t>Clostridium</a:t>
            </a:r>
          </a:p>
          <a:p>
            <a:r>
              <a:rPr lang="en-US" sz="1400" dirty="0" smtClean="0">
                <a:solidFill>
                  <a:srgbClr val="7F7F7F"/>
                </a:solidFill>
              </a:rPr>
              <a:t>Actinomyces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41235" y="4155138"/>
            <a:ext cx="1449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Lactobacillus</a:t>
            </a:r>
          </a:p>
          <a:p>
            <a:r>
              <a:rPr lang="en-US" sz="1400" dirty="0" smtClean="0"/>
              <a:t>Listeria</a:t>
            </a:r>
          </a:p>
          <a:p>
            <a:r>
              <a:rPr lang="en-US" sz="1400" dirty="0" smtClean="0">
                <a:solidFill>
                  <a:srgbClr val="7F7F7F"/>
                </a:solidFill>
              </a:rPr>
              <a:t>Corynebacterium</a:t>
            </a:r>
          </a:p>
          <a:p>
            <a:r>
              <a:rPr lang="en-US" sz="1400" dirty="0" smtClean="0">
                <a:solidFill>
                  <a:srgbClr val="7F7F7F"/>
                </a:solidFill>
              </a:rPr>
              <a:t>Gardnerella</a:t>
            </a:r>
          </a:p>
        </p:txBody>
      </p:sp>
      <p:cxnSp>
        <p:nvCxnSpPr>
          <p:cNvPr id="15" name="Straight Connector 14"/>
          <p:cNvCxnSpPr>
            <a:stCxn id="6" idx="2"/>
            <a:endCxn id="9" idx="0"/>
          </p:cNvCxnSpPr>
          <p:nvPr/>
        </p:nvCxnSpPr>
        <p:spPr>
          <a:xfrm flipH="1">
            <a:off x="6363446" y="1479693"/>
            <a:ext cx="998603" cy="371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10" idx="0"/>
          </p:cNvCxnSpPr>
          <p:nvPr/>
        </p:nvCxnSpPr>
        <p:spPr>
          <a:xfrm>
            <a:off x="7362049" y="1479693"/>
            <a:ext cx="904104" cy="358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2" idx="0"/>
          </p:cNvCxnSpPr>
          <p:nvPr/>
        </p:nvCxnSpPr>
        <p:spPr>
          <a:xfrm>
            <a:off x="6363446" y="2158665"/>
            <a:ext cx="0" cy="2027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3" idx="0"/>
          </p:cNvCxnSpPr>
          <p:nvPr/>
        </p:nvCxnSpPr>
        <p:spPr>
          <a:xfrm>
            <a:off x="8266153" y="2145858"/>
            <a:ext cx="0" cy="2009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2"/>
            <a:endCxn id="8" idx="0"/>
          </p:cNvCxnSpPr>
          <p:nvPr/>
        </p:nvCxnSpPr>
        <p:spPr>
          <a:xfrm flipH="1">
            <a:off x="852789" y="1432653"/>
            <a:ext cx="1352214" cy="408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  <a:endCxn id="7" idx="0"/>
          </p:cNvCxnSpPr>
          <p:nvPr/>
        </p:nvCxnSpPr>
        <p:spPr>
          <a:xfrm>
            <a:off x="2205003" y="1432653"/>
            <a:ext cx="1310808" cy="405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1" idx="0"/>
          </p:cNvCxnSpPr>
          <p:nvPr/>
        </p:nvCxnSpPr>
        <p:spPr>
          <a:xfrm>
            <a:off x="852789" y="2149389"/>
            <a:ext cx="0" cy="2653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72304" y="2985586"/>
            <a:ext cx="92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Catalase +</a:t>
            </a:r>
          </a:p>
          <a:p>
            <a:pPr algn="ctr"/>
            <a:r>
              <a:rPr lang="en-US" sz="1400" dirty="0" smtClean="0"/>
              <a:t>clumps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0272" y="2985586"/>
            <a:ext cx="92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Catalase –</a:t>
            </a:r>
          </a:p>
          <a:p>
            <a:pPr algn="ctr"/>
            <a:r>
              <a:rPr lang="en-US" sz="1400" dirty="0" smtClean="0"/>
              <a:t>chains</a:t>
            </a:r>
          </a:p>
        </p:txBody>
      </p:sp>
      <p:cxnSp>
        <p:nvCxnSpPr>
          <p:cNvPr id="39" name="Straight Connector 38"/>
          <p:cNvCxnSpPr>
            <a:stCxn id="7" idx="2"/>
            <a:endCxn id="36" idx="0"/>
          </p:cNvCxnSpPr>
          <p:nvPr/>
        </p:nvCxnSpPr>
        <p:spPr>
          <a:xfrm flipH="1">
            <a:off x="2636947" y="2145858"/>
            <a:ext cx="878864" cy="839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  <a:endCxn id="37" idx="0"/>
          </p:cNvCxnSpPr>
          <p:nvPr/>
        </p:nvCxnSpPr>
        <p:spPr>
          <a:xfrm>
            <a:off x="3515811" y="2145858"/>
            <a:ext cx="839104" cy="839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07718" y="4264935"/>
            <a:ext cx="2470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Coagulase +: Staph aureus</a:t>
            </a:r>
          </a:p>
          <a:p>
            <a:r>
              <a:rPr lang="en-US" sz="1400" dirty="0" smtClean="0"/>
              <a:t>Coagulase - : Staph epidermidis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78920" y="4739913"/>
            <a:ext cx="23519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cs typeface="Arial" charset="0"/>
              </a:rPr>
              <a:t>α</a:t>
            </a:r>
            <a:r>
              <a:rPr lang="en-US" sz="1400" dirty="0">
                <a:cs typeface="Arial" charset="0"/>
              </a:rPr>
              <a:t>-</a:t>
            </a:r>
            <a:r>
              <a:rPr lang="en-US" sz="1400" dirty="0" smtClean="0">
                <a:cs typeface="Arial" charset="0"/>
              </a:rPr>
              <a:t>hemolysis: </a:t>
            </a:r>
            <a:r>
              <a:rPr lang="en-US" sz="1400" dirty="0" smtClean="0"/>
              <a:t>Strep pnuemo</a:t>
            </a:r>
          </a:p>
          <a:p>
            <a:r>
              <a:rPr lang="el-GR" sz="1400" dirty="0"/>
              <a:t>β </a:t>
            </a:r>
            <a:r>
              <a:rPr lang="el-GR" sz="1400" dirty="0" smtClean="0">
                <a:cs typeface="Arial" charset="0"/>
              </a:rPr>
              <a:t>–</a:t>
            </a:r>
            <a:r>
              <a:rPr lang="en-US" sz="1400" dirty="0" smtClean="0">
                <a:cs typeface="Arial" charset="0"/>
              </a:rPr>
              <a:t>hemolysis: Strep pyogenes</a:t>
            </a:r>
            <a:endParaRPr lang="en-US" sz="1400" dirty="0" smtClean="0"/>
          </a:p>
          <a:p>
            <a:r>
              <a:rPr lang="el-GR" sz="1400" dirty="0">
                <a:cs typeface="Arial" charset="0"/>
              </a:rPr>
              <a:t>γ</a:t>
            </a:r>
            <a:r>
              <a:rPr lang="en-US" sz="1400" dirty="0">
                <a:cs typeface="Arial" charset="0"/>
              </a:rPr>
              <a:t>-</a:t>
            </a:r>
            <a:r>
              <a:rPr lang="en-US" sz="1400" dirty="0" smtClean="0">
                <a:cs typeface="Arial" charset="0"/>
              </a:rPr>
              <a:t>hemolysis: </a:t>
            </a:r>
            <a:r>
              <a:rPr lang="en-US" sz="1400" dirty="0" smtClean="0"/>
              <a:t>Enterococcus</a:t>
            </a:r>
          </a:p>
        </p:txBody>
      </p:sp>
      <p:cxnSp>
        <p:nvCxnSpPr>
          <p:cNvPr id="45" name="Straight Arrow Connector 44"/>
          <p:cNvCxnSpPr>
            <a:stCxn id="36" idx="2"/>
            <a:endCxn id="42" idx="0"/>
          </p:cNvCxnSpPr>
          <p:nvPr/>
        </p:nvCxnSpPr>
        <p:spPr>
          <a:xfrm>
            <a:off x="2636947" y="3508806"/>
            <a:ext cx="6158" cy="756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2"/>
            <a:endCxn id="43" idx="0"/>
          </p:cNvCxnSpPr>
          <p:nvPr/>
        </p:nvCxnSpPr>
        <p:spPr>
          <a:xfrm>
            <a:off x="4354915" y="3508806"/>
            <a:ext cx="0" cy="1231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" idx="2"/>
            <a:endCxn id="5" idx="0"/>
          </p:cNvCxnSpPr>
          <p:nvPr/>
        </p:nvCxnSpPr>
        <p:spPr>
          <a:xfrm flipH="1">
            <a:off x="2205003" y="424232"/>
            <a:ext cx="2444588" cy="485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" idx="2"/>
            <a:endCxn id="6" idx="0"/>
          </p:cNvCxnSpPr>
          <p:nvPr/>
        </p:nvCxnSpPr>
        <p:spPr>
          <a:xfrm>
            <a:off x="4649591" y="424232"/>
            <a:ext cx="2712458" cy="532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2" y="3609010"/>
            <a:ext cx="6921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Gram +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/>
              <a:t>Cocci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Aerobic: </a:t>
            </a:r>
            <a:endParaRPr lang="en-US" dirty="0" smtClean="0"/>
          </a:p>
          <a:p>
            <a:r>
              <a:rPr lang="en-US" dirty="0" smtClean="0"/>
              <a:t>Staphylococcus (+): clumps</a:t>
            </a:r>
          </a:p>
          <a:p>
            <a:r>
              <a:rPr lang="en-US" sz="1600" b="1" dirty="0" smtClean="0"/>
              <a:t>Staphylococcus aureus </a:t>
            </a:r>
            <a:r>
              <a:rPr lang="en-US" sz="1600" dirty="0" smtClean="0"/>
              <a:t>(everywhere, including our flora and  hospitals)</a:t>
            </a:r>
          </a:p>
          <a:p>
            <a:r>
              <a:rPr lang="en-US" sz="1600" dirty="0" smtClean="0"/>
              <a:t>	pimples and boils</a:t>
            </a:r>
          </a:p>
          <a:p>
            <a:r>
              <a:rPr lang="en-US" sz="1600" dirty="0" smtClean="0"/>
              <a:t>	pneumonia, meningitis, endocarditis, toxic shock syndrome (TSS)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87" y="3609010"/>
            <a:ext cx="2032000" cy="1557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2" y="236420"/>
            <a:ext cx="8575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Gram + 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sz="1600" dirty="0" smtClean="0"/>
              <a:t>Cocci </a:t>
            </a:r>
            <a:r>
              <a:rPr lang="en-US" sz="1600" dirty="0" smtClean="0">
                <a:sym typeface="Wingdings"/>
              </a:rPr>
              <a:t> Anaerobic: </a:t>
            </a:r>
          </a:p>
          <a:p>
            <a:r>
              <a:rPr lang="en-US" sz="1600" b="1" dirty="0" err="1" smtClean="0">
                <a:sym typeface="Wingdings"/>
              </a:rPr>
              <a:t>Peptostreptococcus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>
                <a:sym typeface="Wingdings"/>
              </a:rPr>
              <a:t>species are commensal organisms in humans, living predominantly in the mouth, skin, gastrointestinal, vagina and urinary tracts, and compose a portion of the bacterial gut flora. Under immunosuppressed or traumatic conditions these organisms can become pathogenic, as well as septicemic, harming their host.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064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403" y="290909"/>
            <a:ext cx="86254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Streptococcal (+): chains</a:t>
            </a:r>
          </a:p>
          <a:p>
            <a:r>
              <a:rPr lang="en-US" sz="1600" b="1" dirty="0" smtClean="0"/>
              <a:t>S. pneumoniae </a:t>
            </a:r>
            <a:r>
              <a:rPr lang="en-US" sz="1600" dirty="0" smtClean="0"/>
              <a:t>(sometimes called Pneumococcus), is a leading cause of bacterial pneumonia and occasional etiology of otitis media, sinusitis, meningitis and peritonitis.</a:t>
            </a:r>
          </a:p>
          <a:p>
            <a:r>
              <a:rPr lang="en-US" sz="1600" b="1" dirty="0" smtClean="0"/>
              <a:t>S. pyogenes:</a:t>
            </a:r>
            <a:endParaRPr lang="en-US" sz="1600" b="1" dirty="0"/>
          </a:p>
          <a:p>
            <a:r>
              <a:rPr lang="en-US" sz="1600" b="1" dirty="0" smtClean="0"/>
              <a:t>	</a:t>
            </a:r>
            <a:r>
              <a:rPr lang="en-US" sz="1600" dirty="0" smtClean="0"/>
              <a:t>pharyngitis</a:t>
            </a:r>
            <a:r>
              <a:rPr lang="en-US" sz="1600" b="1" dirty="0" smtClean="0"/>
              <a:t> </a:t>
            </a:r>
            <a:r>
              <a:rPr lang="en-US" sz="1600" dirty="0" smtClean="0"/>
              <a:t>(strep throat)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Scarlet fever may lead to endocarditis </a:t>
            </a:r>
          </a:p>
          <a:p>
            <a:r>
              <a:rPr lang="en-US" sz="1600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40" y="1238012"/>
            <a:ext cx="2329035" cy="1431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8500" y="1607344"/>
            <a:ext cx="150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Streptococcus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5" y="1159183"/>
            <a:ext cx="714375" cy="8758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56899" y="325954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Scarlet fever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475" y="2035069"/>
            <a:ext cx="1866900" cy="1244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7431" y="3685753"/>
            <a:ext cx="8413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Enterococci</a:t>
            </a:r>
          </a:p>
          <a:p>
            <a:r>
              <a:rPr lang="en-US" sz="1600" dirty="0"/>
              <a:t>Physical: difficult to distinguish from streptococci on physical characteristics alone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From a medical standpoint, an important feature of this genus is the high level of intrinsic antibiotic resistance. Some enterococci are intrinsically resistant to β-lactam-based antibiotics (penicillins</a:t>
            </a:r>
            <a:r>
              <a:rPr lang="en-US" sz="1600" dirty="0" smtClean="0"/>
              <a:t>, cephalosporins, carbapenems</a:t>
            </a:r>
            <a:r>
              <a:rPr lang="en-US" sz="1600" dirty="0"/>
              <a:t>), as well as many aminoglycosides.[4] In the last two decades, particularly virulent strains of Enterococcus that are resistant to vancomycin (vancomycin-resistant Enterococcus, or VRE) have emerged in nosocomial infections of hospitalized </a:t>
            </a:r>
            <a:r>
              <a:rPr lang="en-US" sz="1600" dirty="0" smtClean="0"/>
              <a:t>patients.</a:t>
            </a:r>
          </a:p>
          <a:p>
            <a:endParaRPr lang="en-US" sz="1600" dirty="0"/>
          </a:p>
          <a:p>
            <a:r>
              <a:rPr lang="en-US" sz="1600" dirty="0" smtClean="0"/>
              <a:t>Enterococcus </a:t>
            </a:r>
            <a:r>
              <a:rPr lang="en-US" sz="1600" dirty="0" err="1" smtClean="0"/>
              <a:t>FaeciUM</a:t>
            </a:r>
            <a:r>
              <a:rPr lang="en-US" sz="1600" dirty="0" smtClean="0"/>
              <a:t>:	</a:t>
            </a:r>
            <a:r>
              <a:rPr lang="en-US" sz="1600" dirty="0" err="1" smtClean="0"/>
              <a:t>streptogramins</a:t>
            </a:r>
            <a:r>
              <a:rPr lang="en-US" sz="1600" dirty="0" smtClean="0"/>
              <a:t>	linezolid	daptomycin </a:t>
            </a:r>
          </a:p>
          <a:p>
            <a:r>
              <a:rPr lang="en-US" sz="1600" dirty="0" smtClean="0"/>
              <a:t>Enterococcus </a:t>
            </a:r>
            <a:r>
              <a:rPr lang="en-US" sz="1600" dirty="0" err="1" smtClean="0"/>
              <a:t>faecaLIS</a:t>
            </a:r>
            <a:r>
              <a:rPr lang="en-US" sz="1600" dirty="0" smtClean="0"/>
              <a:t>: 				linezolid	daptomycin</a:t>
            </a:r>
          </a:p>
        </p:txBody>
      </p:sp>
    </p:spTree>
    <p:extLst>
      <p:ext uri="{BB962C8B-B14F-4D97-AF65-F5344CB8AC3E}">
        <p14:creationId xmlns:p14="http://schemas.microsoft.com/office/powerpoint/2010/main" val="106700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98" y="486077"/>
            <a:ext cx="8861802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Gram + </a:t>
            </a:r>
            <a:r>
              <a:rPr lang="en-US" sz="1600" b="1" dirty="0" smtClean="0">
                <a:sym typeface="Wingdings"/>
              </a:rPr>
              <a:t> </a:t>
            </a:r>
            <a:r>
              <a:rPr lang="en-US" sz="1600" b="1" dirty="0" smtClean="0"/>
              <a:t>Bacilli </a:t>
            </a:r>
            <a:r>
              <a:rPr lang="en-US" sz="1600" b="1" dirty="0" smtClean="0">
                <a:sym typeface="Wingdings"/>
              </a:rPr>
              <a:t> Anaerobic:</a:t>
            </a:r>
            <a:endParaRPr lang="en-US" sz="1600" b="1" dirty="0">
              <a:sym typeface="Wingdings"/>
            </a:endParaRPr>
          </a:p>
          <a:p>
            <a:r>
              <a:rPr lang="en-US" sz="1600" dirty="0"/>
              <a:t>Lactobacillus: </a:t>
            </a:r>
            <a:r>
              <a:rPr lang="en-US" sz="1600" dirty="0" smtClean="0"/>
              <a:t>Convert </a:t>
            </a:r>
            <a:r>
              <a:rPr lang="en-US" sz="1600" dirty="0"/>
              <a:t>lactose and other sugars to lactic acid.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Location: Vagina and GI flora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They </a:t>
            </a:r>
            <a:r>
              <a:rPr lang="en-US" sz="1600" dirty="0"/>
              <a:t>are usually benign, except in the mouth where they have been associated with </a:t>
            </a:r>
            <a:r>
              <a:rPr lang="en-US" sz="1600" dirty="0" smtClean="0"/>
              <a:t>cavities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Used a probiotic and used to restore flora of vagina </a:t>
            </a:r>
            <a:r>
              <a:rPr lang="en-US" sz="1600" dirty="0"/>
              <a:t>from Gardnerella vaginalis </a:t>
            </a:r>
            <a:endParaRPr lang="en-US" sz="1600" dirty="0" smtClean="0"/>
          </a:p>
          <a:p>
            <a:r>
              <a:rPr lang="en-US" sz="1600" dirty="0" smtClean="0"/>
              <a:t>Clostridium</a:t>
            </a:r>
          </a:p>
          <a:p>
            <a:r>
              <a:rPr lang="en-US" sz="1600" dirty="0" smtClean="0"/>
              <a:t>	C. Botulism: </a:t>
            </a:r>
            <a:r>
              <a:rPr lang="en-US" sz="1600" dirty="0" err="1" smtClean="0"/>
              <a:t>botox</a:t>
            </a:r>
            <a:r>
              <a:rPr lang="en-US" sz="1600" dirty="0" smtClean="0"/>
              <a:t> toxin in cosmetics</a:t>
            </a:r>
            <a:r>
              <a:rPr lang="en-US" sz="1600" dirty="0"/>
              <a:t> </a:t>
            </a:r>
            <a:r>
              <a:rPr lang="en-US" sz="1600" dirty="0" smtClean="0"/>
              <a:t>and in honey so not good for infants (breathing muscles)</a:t>
            </a:r>
          </a:p>
          <a:p>
            <a:r>
              <a:rPr lang="en-US" sz="1600" dirty="0" smtClean="0"/>
              <a:t>	</a:t>
            </a:r>
            <a:r>
              <a:rPr lang="en-US" sz="1600" i="1" dirty="0" smtClean="0"/>
              <a:t>C. Difficile</a:t>
            </a:r>
            <a:r>
              <a:rPr lang="en-US" sz="1600" dirty="0" smtClean="0"/>
              <a:t>: GI flora. May flourish when antibiotics are used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C. tetani: tetanus (derived from the word tension)</a:t>
            </a:r>
          </a:p>
          <a:p>
            <a:r>
              <a:rPr lang="en-US" sz="1600" dirty="0"/>
              <a:t>Actinomyces: Actinomyces is normally present in the gingival area; in other words, it is considered </a:t>
            </a:r>
            <a:r>
              <a:rPr lang="en-US" sz="1600" dirty="0" smtClean="0"/>
              <a:t>	</a:t>
            </a:r>
            <a:r>
              <a:rPr lang="en-US" sz="1600" dirty="0" err="1" smtClean="0"/>
              <a:t>comensal</a:t>
            </a:r>
            <a:r>
              <a:rPr lang="en-US" sz="1600" dirty="0" smtClean="0"/>
              <a:t> </a:t>
            </a:r>
            <a:r>
              <a:rPr lang="en-US" sz="1600" dirty="0"/>
              <a:t>flora. It is the most common infection in dental procedures, oral abscess</a:t>
            </a:r>
            <a:r>
              <a:rPr lang="en-US" sz="16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198" y="4224347"/>
            <a:ext cx="85443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Gram + </a:t>
            </a:r>
            <a:r>
              <a:rPr lang="en-US" sz="1600" b="1" dirty="0">
                <a:sym typeface="Wingdings"/>
              </a:rPr>
              <a:t> </a:t>
            </a:r>
            <a:r>
              <a:rPr lang="en-US" sz="1600" b="1" dirty="0"/>
              <a:t>Bacilli </a:t>
            </a:r>
            <a:r>
              <a:rPr lang="en-US" sz="1600" b="1" dirty="0">
                <a:sym typeface="Wingdings"/>
              </a:rPr>
              <a:t> A</a:t>
            </a:r>
            <a:r>
              <a:rPr lang="en-US" sz="1600" b="1" dirty="0" smtClean="0">
                <a:sym typeface="Wingdings"/>
              </a:rPr>
              <a:t>erobic:</a:t>
            </a:r>
            <a:endParaRPr lang="en-US" sz="1600" dirty="0" smtClean="0"/>
          </a:p>
          <a:p>
            <a:r>
              <a:rPr lang="en-US" sz="1600" dirty="0" smtClean="0"/>
              <a:t>Lactobacillus</a:t>
            </a:r>
            <a:endParaRPr lang="en-US" sz="1600" dirty="0"/>
          </a:p>
          <a:p>
            <a:r>
              <a:rPr lang="en-US" sz="1600" dirty="0" smtClean="0"/>
              <a:t>Corynebacterium</a:t>
            </a:r>
            <a:r>
              <a:rPr lang="en-US" sz="1600" dirty="0"/>
              <a:t>:  Corynebacterium </a:t>
            </a:r>
            <a:r>
              <a:rPr lang="en-US" sz="1600" dirty="0" smtClean="0"/>
              <a:t>diphtheriae</a:t>
            </a:r>
          </a:p>
          <a:p>
            <a:r>
              <a:rPr lang="en-US" sz="1600" dirty="0"/>
              <a:t>Listeria: Listeria </a:t>
            </a:r>
            <a:r>
              <a:rPr lang="en-US" sz="1600" dirty="0" smtClean="0"/>
              <a:t>monocytogenes is a foodborne pathogen</a:t>
            </a:r>
            <a:endParaRPr lang="en-US" sz="1600" dirty="0"/>
          </a:p>
          <a:p>
            <a:r>
              <a:rPr lang="en-US" sz="1600" dirty="0"/>
              <a:t>Gardnerella: Gardnerella vaginalis is a facultatively anaerobic Gram-variable rod that can cause bacterial vaginosis in some women as a result of a disruption in the normal vaginal microflora. </a:t>
            </a:r>
          </a:p>
        </p:txBody>
      </p:sp>
    </p:spTree>
    <p:extLst>
      <p:ext uri="{BB962C8B-B14F-4D97-AF65-F5344CB8AC3E}">
        <p14:creationId xmlns:p14="http://schemas.microsoft.com/office/powerpoint/2010/main" val="422441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575" y="59187"/>
            <a:ext cx="143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Gram Negative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88123" y="815354"/>
            <a:ext cx="8806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Cocci</a:t>
            </a:r>
          </a:p>
          <a:p>
            <a:pPr algn="ctr"/>
            <a:r>
              <a:rPr lang="en-US" sz="1600" dirty="0" smtClean="0"/>
              <a:t>(sphere)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715031"/>
            <a:ext cx="13047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Neisseria gon</a:t>
            </a:r>
          </a:p>
          <a:p>
            <a:r>
              <a:rPr lang="en-US" sz="1600" dirty="0" smtClean="0"/>
              <a:t>Moraxella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4740" y="721274"/>
            <a:ext cx="676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Bacilli</a:t>
            </a:r>
          </a:p>
          <a:p>
            <a:pPr algn="ctr"/>
            <a:r>
              <a:rPr lang="en-US" sz="1600" dirty="0" smtClean="0"/>
              <a:t>(rods)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1845" y="1660356"/>
            <a:ext cx="103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Anaerobic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3021" y="1561621"/>
            <a:ext cx="826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Aerobic</a:t>
            </a:r>
          </a:p>
        </p:txBody>
      </p:sp>
      <p:cxnSp>
        <p:nvCxnSpPr>
          <p:cNvPr id="9" name="Straight Connector 8"/>
          <p:cNvCxnSpPr>
            <a:stCxn id="2" idx="2"/>
            <a:endCxn id="4" idx="0"/>
          </p:cNvCxnSpPr>
          <p:nvPr/>
        </p:nvCxnSpPr>
        <p:spPr>
          <a:xfrm flipH="1">
            <a:off x="628458" y="397741"/>
            <a:ext cx="2345469" cy="417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2973927" y="397741"/>
            <a:ext cx="2249257" cy="323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628458" y="1400130"/>
            <a:ext cx="23924" cy="3314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3724" y="4686000"/>
            <a:ext cx="1429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Bacteroides</a:t>
            </a:r>
          </a:p>
          <a:p>
            <a:r>
              <a:rPr lang="en-US" sz="1600" dirty="0" smtClean="0"/>
              <a:t>Prevotella</a:t>
            </a:r>
          </a:p>
          <a:p>
            <a:r>
              <a:rPr lang="en-US" sz="1600" dirty="0" smtClean="0"/>
              <a:t>Fusobacterium</a:t>
            </a:r>
          </a:p>
        </p:txBody>
      </p:sp>
      <p:cxnSp>
        <p:nvCxnSpPr>
          <p:cNvPr id="19" name="Straight Connector 18"/>
          <p:cNvCxnSpPr>
            <a:stCxn id="6" idx="2"/>
            <a:endCxn id="7" idx="0"/>
          </p:cNvCxnSpPr>
          <p:nvPr/>
        </p:nvCxnSpPr>
        <p:spPr>
          <a:xfrm flipH="1">
            <a:off x="2218323" y="1306050"/>
            <a:ext cx="3004861" cy="3543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6" idx="0"/>
          </p:cNvCxnSpPr>
          <p:nvPr/>
        </p:nvCxnSpPr>
        <p:spPr>
          <a:xfrm>
            <a:off x="2218323" y="1998910"/>
            <a:ext cx="0" cy="2687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8" idx="0"/>
          </p:cNvCxnSpPr>
          <p:nvPr/>
        </p:nvCxnSpPr>
        <p:spPr>
          <a:xfrm>
            <a:off x="5223184" y="1306050"/>
            <a:ext cx="1423272" cy="255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77460" y="2624652"/>
            <a:ext cx="1038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Fastidious</a:t>
            </a:r>
          </a:p>
          <a:p>
            <a:pPr algn="ctr"/>
            <a:r>
              <a:rPr lang="en-US" sz="1600" dirty="0" smtClean="0"/>
              <a:t>organisms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00905" y="4732167"/>
            <a:ext cx="17916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HACEK</a:t>
            </a:r>
          </a:p>
          <a:p>
            <a:r>
              <a:rPr lang="en-US" sz="1600" dirty="0" smtClean="0"/>
              <a:t>H: Haemophilus</a:t>
            </a:r>
          </a:p>
          <a:p>
            <a:r>
              <a:rPr lang="en-US" sz="1600" dirty="0" smtClean="0"/>
              <a:t>A: Actinobacillus</a:t>
            </a:r>
          </a:p>
          <a:p>
            <a:r>
              <a:rPr lang="en-US" sz="1600" dirty="0" smtClean="0"/>
              <a:t>C: Cardiobacterium</a:t>
            </a:r>
          </a:p>
          <a:p>
            <a:r>
              <a:rPr lang="en-US" sz="1600" dirty="0" smtClean="0"/>
              <a:t>E: Eikenella</a:t>
            </a:r>
          </a:p>
          <a:p>
            <a:r>
              <a:rPr lang="en-US" sz="1600" dirty="0" smtClean="0"/>
              <a:t>K: Kingella</a:t>
            </a:r>
          </a:p>
        </p:txBody>
      </p:sp>
      <p:cxnSp>
        <p:nvCxnSpPr>
          <p:cNvPr id="39" name="Straight Arrow Connector 38"/>
          <p:cNvCxnSpPr>
            <a:stCxn id="35" idx="2"/>
            <a:endCxn id="36" idx="0"/>
          </p:cNvCxnSpPr>
          <p:nvPr/>
        </p:nvCxnSpPr>
        <p:spPr>
          <a:xfrm>
            <a:off x="8196743" y="3209428"/>
            <a:ext cx="0" cy="1522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5674" y="2630471"/>
            <a:ext cx="13029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Rapid growth</a:t>
            </a:r>
          </a:p>
          <a:p>
            <a:pPr algn="ctr"/>
            <a:r>
              <a:rPr lang="en-US" sz="1600" dirty="0" smtClean="0"/>
              <a:t>organisms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58681" y="3694382"/>
            <a:ext cx="114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Fermenters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3460" y="3691179"/>
            <a:ext cx="1512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Non fermenters</a:t>
            </a:r>
          </a:p>
        </p:txBody>
      </p:sp>
      <p:cxnSp>
        <p:nvCxnSpPr>
          <p:cNvPr id="47" name="Straight Connector 46"/>
          <p:cNvCxnSpPr>
            <a:stCxn id="8" idx="2"/>
            <a:endCxn id="35" idx="0"/>
          </p:cNvCxnSpPr>
          <p:nvPr/>
        </p:nvCxnSpPr>
        <p:spPr>
          <a:xfrm>
            <a:off x="6646456" y="1900175"/>
            <a:ext cx="1550287" cy="7244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41" idx="0"/>
          </p:cNvCxnSpPr>
          <p:nvPr/>
        </p:nvCxnSpPr>
        <p:spPr>
          <a:xfrm flipH="1">
            <a:off x="4997155" y="1900175"/>
            <a:ext cx="1649301" cy="730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21464" y="4655223"/>
            <a:ext cx="184026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E. Coli</a:t>
            </a:r>
          </a:p>
          <a:p>
            <a:r>
              <a:rPr lang="en-US" sz="1600" dirty="0" smtClean="0"/>
              <a:t>Enterobacter</a:t>
            </a:r>
          </a:p>
          <a:p>
            <a:r>
              <a:rPr lang="en-US" sz="1600" dirty="0" smtClean="0"/>
              <a:t>Salmonella</a:t>
            </a:r>
          </a:p>
          <a:p>
            <a:r>
              <a:rPr lang="en-US" sz="1600" dirty="0"/>
              <a:t>Shigella (</a:t>
            </a:r>
            <a:r>
              <a:rPr lang="en-US" sz="1600" dirty="0" smtClean="0"/>
              <a:t>Dysentery)</a:t>
            </a:r>
          </a:p>
          <a:p>
            <a:r>
              <a:rPr lang="en-US" sz="1600" dirty="0" smtClean="0"/>
              <a:t>Klebsiella</a:t>
            </a:r>
          </a:p>
          <a:p>
            <a:r>
              <a:rPr lang="en-US" sz="1600" dirty="0" smtClean="0"/>
              <a:t>Serratia</a:t>
            </a:r>
          </a:p>
          <a:p>
            <a:r>
              <a:rPr lang="en-US" sz="1600" dirty="0" smtClean="0"/>
              <a:t>Citrobacter</a:t>
            </a:r>
          </a:p>
          <a:p>
            <a:r>
              <a:rPr lang="en-US" sz="1600" dirty="0" smtClean="0"/>
              <a:t>Proteus</a:t>
            </a:r>
          </a:p>
        </p:txBody>
      </p:sp>
      <p:cxnSp>
        <p:nvCxnSpPr>
          <p:cNvPr id="54" name="Straight Connector 53"/>
          <p:cNvCxnSpPr>
            <a:stCxn id="41" idx="2"/>
            <a:endCxn id="42" idx="0"/>
          </p:cNvCxnSpPr>
          <p:nvPr/>
        </p:nvCxnSpPr>
        <p:spPr>
          <a:xfrm flipH="1">
            <a:off x="3833167" y="3215247"/>
            <a:ext cx="1163988" cy="479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1" idx="2"/>
            <a:endCxn id="43" idx="0"/>
          </p:cNvCxnSpPr>
          <p:nvPr/>
        </p:nvCxnSpPr>
        <p:spPr>
          <a:xfrm>
            <a:off x="4997155" y="3215247"/>
            <a:ext cx="1172382" cy="475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833167" y="4032936"/>
            <a:ext cx="0" cy="62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71294" y="4675810"/>
            <a:ext cx="17964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Pseudomonas</a:t>
            </a:r>
          </a:p>
          <a:p>
            <a:r>
              <a:rPr lang="en-US" sz="1600" i="1" dirty="0" smtClean="0"/>
              <a:t>Acinetobacter</a:t>
            </a:r>
          </a:p>
          <a:p>
            <a:r>
              <a:rPr lang="en-US" sz="1600" dirty="0" smtClean="0"/>
              <a:t>Stenotrophomonas</a:t>
            </a:r>
          </a:p>
          <a:p>
            <a:r>
              <a:rPr lang="en-US" sz="1600" dirty="0" smtClean="0"/>
              <a:t>Burkholderia</a:t>
            </a:r>
          </a:p>
        </p:txBody>
      </p:sp>
      <p:cxnSp>
        <p:nvCxnSpPr>
          <p:cNvPr id="64" name="Straight Arrow Connector 63"/>
          <p:cNvCxnSpPr>
            <a:stCxn id="43" idx="2"/>
            <a:endCxn id="60" idx="0"/>
          </p:cNvCxnSpPr>
          <p:nvPr/>
        </p:nvCxnSpPr>
        <p:spPr>
          <a:xfrm>
            <a:off x="6169537" y="4029733"/>
            <a:ext cx="0" cy="64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82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6264" y="564477"/>
            <a:ext cx="856000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Gram - </a:t>
            </a:r>
            <a:r>
              <a:rPr lang="en-US" sz="1600" b="1" dirty="0" smtClean="0">
                <a:sym typeface="Wingdings"/>
              </a:rPr>
              <a:t> Cocci</a:t>
            </a:r>
          </a:p>
          <a:p>
            <a:r>
              <a:rPr lang="en-US" sz="1600" dirty="0" smtClean="0"/>
              <a:t>Neisseria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N. Gonorrhoeae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N. Meningitidis (aka Meningococcus)</a:t>
            </a:r>
          </a:p>
          <a:p>
            <a:r>
              <a:rPr lang="en-US" sz="1600" dirty="0" smtClean="0"/>
              <a:t>Moraxella</a:t>
            </a:r>
          </a:p>
          <a:p>
            <a:r>
              <a:rPr lang="en-US" sz="1600" dirty="0"/>
              <a:t>	Moraxella </a:t>
            </a:r>
            <a:r>
              <a:rPr lang="en-US" sz="1600" dirty="0" smtClean="0"/>
              <a:t>catarrhalis</a:t>
            </a:r>
            <a:r>
              <a:rPr lang="en-US" sz="1600" dirty="0"/>
              <a:t>: </a:t>
            </a:r>
            <a:r>
              <a:rPr lang="en-US" sz="1600" dirty="0" smtClean="0"/>
              <a:t>lower </a:t>
            </a:r>
            <a:r>
              <a:rPr lang="en-US" sz="1600" dirty="0"/>
              <a:t>respiratory tract </a:t>
            </a:r>
            <a:r>
              <a:rPr lang="en-US" sz="1600" dirty="0" smtClean="0"/>
              <a:t>infection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Moraxella lacunata: one cause of pink eye</a:t>
            </a:r>
          </a:p>
          <a:p>
            <a:endParaRPr lang="en-US" sz="1600" dirty="0"/>
          </a:p>
          <a:p>
            <a:r>
              <a:rPr lang="en-US" sz="1600" b="1" dirty="0" smtClean="0"/>
              <a:t>Gram - </a:t>
            </a:r>
            <a:r>
              <a:rPr lang="en-US" sz="1600" b="1" dirty="0" smtClean="0">
                <a:sym typeface="Wingdings"/>
              </a:rPr>
              <a:t> Bacilli  Anaerobic</a:t>
            </a:r>
          </a:p>
          <a:p>
            <a:r>
              <a:rPr lang="en-US" sz="1600" dirty="0" smtClean="0"/>
              <a:t>Bacteroides: Opportunistic during GI surgery (resistant to beta lactams, aminoglycosides and tetras)</a:t>
            </a:r>
            <a:endParaRPr lang="en-US" sz="1600" dirty="0"/>
          </a:p>
          <a:p>
            <a:r>
              <a:rPr lang="en-US" sz="1600" dirty="0" smtClean="0"/>
              <a:t>Prevotella: vagina and oral flora. Recovered from infection of respiratory tract</a:t>
            </a:r>
            <a:endParaRPr lang="en-US" sz="1600" dirty="0"/>
          </a:p>
          <a:p>
            <a:r>
              <a:rPr lang="en-US" sz="1600" dirty="0"/>
              <a:t>Fusobacterium: </a:t>
            </a:r>
            <a:r>
              <a:rPr lang="en-US" sz="1600" dirty="0" smtClean="0"/>
              <a:t>common occurrence in Oropharynx</a:t>
            </a:r>
          </a:p>
          <a:p>
            <a:endParaRPr lang="en-US" sz="1600" dirty="0"/>
          </a:p>
          <a:p>
            <a:r>
              <a:rPr lang="en-US" sz="1600" b="1" dirty="0"/>
              <a:t>Gram - </a:t>
            </a:r>
            <a:r>
              <a:rPr lang="en-US" sz="1600" b="1" dirty="0">
                <a:sym typeface="Wingdings"/>
              </a:rPr>
              <a:t> Bacilli  </a:t>
            </a:r>
            <a:r>
              <a:rPr lang="en-US" sz="1600" b="1" dirty="0" smtClean="0">
                <a:sym typeface="Wingdings"/>
              </a:rPr>
              <a:t>Aerobic  Rapid Growth  Non-fermenters</a:t>
            </a:r>
          </a:p>
          <a:p>
            <a:r>
              <a:rPr lang="en-US" sz="1600" dirty="0" smtClean="0"/>
              <a:t>Acinetobacter baumannii: Opportunistic</a:t>
            </a:r>
            <a:r>
              <a:rPr lang="en-US" sz="1600" dirty="0"/>
              <a:t>. The illness can cause severe pneumonia and infections of the urinary tract, bloodstream and other parts of the body</a:t>
            </a:r>
            <a:r>
              <a:rPr lang="en-US" sz="1600" dirty="0" smtClean="0"/>
              <a:t>. One </a:t>
            </a:r>
            <a:r>
              <a:rPr lang="en-US" sz="1600" dirty="0"/>
              <a:t>of the reasons is that the bacteria can live up to 5 months on undisturbed surfaces, depending on humidity levels</a:t>
            </a:r>
            <a:r>
              <a:rPr lang="en-US" sz="1600" dirty="0" smtClean="0"/>
              <a:t>.</a:t>
            </a:r>
            <a:endParaRPr lang="en-US" sz="1600" b="1" dirty="0">
              <a:sym typeface="Wingdings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133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431" y="335845"/>
            <a:ext cx="87198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Pseudomonas </a:t>
            </a:r>
            <a:r>
              <a:rPr lang="en-US" b="1" dirty="0" err="1" smtClean="0"/>
              <a:t>aeruginosa</a:t>
            </a:r>
            <a:r>
              <a:rPr lang="en-US" b="1" dirty="0" smtClean="0"/>
              <a:t> (-)</a:t>
            </a:r>
          </a:p>
          <a:p>
            <a:r>
              <a:rPr lang="en-US" dirty="0" smtClean="0"/>
              <a:t>An opportunistic, pathogen of immunocompromised individual</a:t>
            </a:r>
          </a:p>
          <a:p>
            <a:r>
              <a:rPr lang="en-US" dirty="0" smtClean="0"/>
              <a:t>P. aeruginosa typically infects the pulmonary tract, urinary tract, burns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36847"/>
              </p:ext>
            </p:extLst>
          </p:nvPr>
        </p:nvGraphicFramePr>
        <p:xfrm>
          <a:off x="246430" y="1259175"/>
          <a:ext cx="8530293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7001"/>
                <a:gridCol w="3089861"/>
                <a:gridCol w="28434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Infections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Details and common associations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High-risk groups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Skin infections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Hemorrhage and necrosis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Burns victims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Pneumonia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Diffuse bronchopneumonia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Cystic fibrosis patients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Septic shock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Associated with a purple-black skin lesion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Neutropenic patients	</a:t>
                      </a:r>
                    </a:p>
                    <a:p>
                      <a:r>
                        <a:rPr lang="en-US" dirty="0" smtClean="0"/>
                        <a:t>(low neutrophils)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Gastrointestinal infection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Necrotizing enterocolitis (NEC)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premature infants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6430" y="4927002"/>
            <a:ext cx="8416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Gram - </a:t>
            </a:r>
            <a:r>
              <a:rPr lang="en-US" b="1" dirty="0">
                <a:sym typeface="Wingdings"/>
              </a:rPr>
              <a:t> Bacilli  </a:t>
            </a:r>
            <a:r>
              <a:rPr lang="en-US" b="1" dirty="0" smtClean="0">
                <a:sym typeface="Wingdings"/>
              </a:rPr>
              <a:t>aerobic  </a:t>
            </a:r>
            <a:r>
              <a:rPr lang="en-US" b="1" dirty="0" smtClean="0"/>
              <a:t>Fastidious organisms</a:t>
            </a:r>
            <a:endParaRPr lang="en-US" b="1" dirty="0"/>
          </a:p>
          <a:p>
            <a:r>
              <a:rPr lang="en-US" b="1" dirty="0" smtClean="0">
                <a:sym typeface="Wingdings"/>
              </a:rPr>
              <a:t> </a:t>
            </a:r>
            <a:r>
              <a:rPr lang="en-US" dirty="0" smtClean="0"/>
              <a:t>Haemophilus Influenzae: </a:t>
            </a:r>
            <a:r>
              <a:rPr lang="en-US" dirty="0"/>
              <a:t>lower respiratory tract infections in infants and children in developing countries where the vaccine is not widely used.</a:t>
            </a:r>
          </a:p>
          <a:p>
            <a:endParaRPr lang="en-US" b="1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3122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16594</TotalTime>
  <Words>669</Words>
  <Application>Microsoft Macintosh PowerPoint</Application>
  <PresentationFormat>On-screen Show (4:3)</PresentationFormat>
  <Paragraphs>150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76</cp:revision>
  <dcterms:created xsi:type="dcterms:W3CDTF">2012-06-08T23:31:25Z</dcterms:created>
  <dcterms:modified xsi:type="dcterms:W3CDTF">2012-11-19T13:03:12Z</dcterms:modified>
</cp:coreProperties>
</file>