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950075" cy="9167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D3FDBE1B-B46F-434C-AA6D-C6205FFC8A10}">
          <p14:sldIdLst>
            <p14:sldId id="262"/>
          </p14:sldIdLst>
        </p14:section>
        <p14:section name="Penicillins" id="{ECDFDFB6-BA65-0442-A9C9-4C6AB1574F4E}">
          <p14:sldIdLst>
            <p14:sldId id="256"/>
            <p14:sldId id="257"/>
            <p14:sldId id="258"/>
          </p14:sldIdLst>
        </p14:section>
        <p14:section name="Cephalosporins" id="{380FBFF0-D2B7-B646-B78C-82321C1A336C}">
          <p14:sldIdLst>
            <p14:sldId id="259"/>
            <p14:sldId id="260"/>
            <p14:sldId id="261"/>
          </p14:sldIdLst>
        </p14:section>
        <p14:section name="Carbapenems" id="{09A0D12A-3FE0-C343-8425-65EF9F00A109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6745E-2BC3-46F7-9F32-92AFBB7F7575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438"/>
            <a:ext cx="301148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07438"/>
            <a:ext cx="301148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0D8B8-DD15-4DB7-B6D6-17BB5B24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DB0B93D7-93ED-3A4F-BFEA-67477B3CB91E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8" tIns="46049" rIns="92098" bIns="460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1"/>
            <a:ext cx="5560060" cy="4125516"/>
          </a:xfrm>
          <a:prstGeom prst="rect">
            <a:avLst/>
          </a:prstGeom>
        </p:spPr>
        <p:txBody>
          <a:bodyPr vert="horz" lIns="92098" tIns="46049" rIns="92098" bIns="460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BEA5B0AB-8CF5-2A4E-9374-49E3FDEBE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GNR = gram</a:t>
            </a:r>
            <a:r>
              <a:rPr lang="en-US" baseline="0" dirty="0" smtClean="0"/>
              <a:t> negative rods</a:t>
            </a:r>
          </a:p>
          <a:p>
            <a:r>
              <a:rPr lang="en-US" b="1" dirty="0" smtClean="0"/>
              <a:t>nosocomial infection</a:t>
            </a:r>
            <a:r>
              <a:rPr lang="en-US" dirty="0" smtClean="0"/>
              <a:t> (</a:t>
            </a:r>
            <a:r>
              <a:rPr lang="en-US" dirty="0" err="1" smtClean="0"/>
              <a:t>nos</a:t>
            </a:r>
            <a:r>
              <a:rPr lang="en-US" dirty="0" smtClean="0"/>
              <a:t>-oh-</a:t>
            </a:r>
            <a:r>
              <a:rPr lang="en-US" dirty="0" err="1" smtClean="0"/>
              <a:t>koh</a:t>
            </a:r>
            <a:r>
              <a:rPr lang="en-US" dirty="0" smtClean="0"/>
              <a:t>-mi-al), also known as a </a:t>
            </a:r>
            <a:r>
              <a:rPr lang="en-US" b="1" dirty="0" smtClean="0"/>
              <a:t>hospital-acquired infection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B0AB-8CF5-2A4E-9374-49E3FDEBE6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 fox </a:t>
            </a:r>
            <a:r>
              <a:rPr lang="en-US" dirty="0" err="1" smtClean="0"/>
              <a:t>fo</a:t>
            </a:r>
            <a:r>
              <a:rPr lang="en-US" dirty="0" smtClean="0"/>
              <a:t> pro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EAA81-8239-2F4D-9F39-E6C1E79D69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44F2-2359-A846-8997-B77C7B07030C}" type="datetimeFigureOut">
              <a:rPr lang="en-US" smtClean="0"/>
              <a:pPr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E31B-E59F-364F-8213-8695E37A2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860" y="662564"/>
            <a:ext cx="3531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Lactams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Penicillins</a:t>
            </a:r>
          </a:p>
          <a:p>
            <a:pPr marL="342900" indent="-342900">
              <a:buAutoNum type="arabicPeriod"/>
            </a:pPr>
            <a:r>
              <a:rPr lang="en-US" dirty="0" smtClean="0"/>
              <a:t>Cephalosporin (1-4 generations)</a:t>
            </a:r>
          </a:p>
          <a:p>
            <a:pPr marL="342900" indent="-342900">
              <a:buAutoNum type="arabicPeriod"/>
            </a:pPr>
            <a:r>
              <a:rPr lang="en-US" dirty="0" smtClean="0"/>
              <a:t>Carbapenems</a:t>
            </a:r>
          </a:p>
          <a:p>
            <a:pPr marL="342900" indent="-342900">
              <a:buAutoNum type="arabicPeriod"/>
            </a:pPr>
            <a:r>
              <a:rPr lang="en-US" dirty="0" smtClean="0"/>
              <a:t>Monobactam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4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7548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Penicillins</a:t>
            </a:r>
            <a:endParaRPr lang="en-US" b="1" dirty="0"/>
          </a:p>
          <a:p>
            <a:r>
              <a:rPr lang="en-US" dirty="0" smtClean="0"/>
              <a:t>All penicillins: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MOA: block transpeptidase (on cell wall)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work on cell wall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bacteriocidal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PK: eliminated renally</a:t>
            </a:r>
          </a:p>
          <a:p>
            <a:r>
              <a:rPr lang="en-US" dirty="0" smtClean="0"/>
              <a:t>ADR: can cause </a:t>
            </a:r>
            <a:r>
              <a:rPr lang="en-US" dirty="0" smtClean="0">
                <a:solidFill>
                  <a:srgbClr val="FF0000"/>
                </a:solidFill>
              </a:rPr>
              <a:t>hypersensitivity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9602" y="74906"/>
            <a:ext cx="191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Natural</a:t>
            </a:r>
            <a:r>
              <a:rPr lang="en-US" dirty="0" smtClean="0"/>
              <a:t> </a:t>
            </a:r>
            <a:r>
              <a:rPr lang="en-US" b="1" dirty="0" smtClean="0"/>
              <a:t>Penicillins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55723" y="1670763"/>
            <a:ext cx="298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Anti staphylococcal penicillins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2337" y="1670763"/>
            <a:ext cx="17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Amino Penicillins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1" y="2574085"/>
            <a:ext cx="288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Anti pseudomonal Penicillins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7537" y="933807"/>
            <a:ext cx="20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Treat Staphylococci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793" y="9338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 GNR</a:t>
            </a:r>
            <a:endParaRPr lang="en-US" dirty="0"/>
          </a:p>
        </p:txBody>
      </p:sp>
      <p:cxnSp>
        <p:nvCxnSpPr>
          <p:cNvPr id="10" name="Straight Connector 9"/>
          <p:cNvCxnSpPr>
            <a:stCxn id="2" idx="2"/>
            <a:endCxn id="7" idx="0"/>
          </p:cNvCxnSpPr>
          <p:nvPr/>
        </p:nvCxnSpPr>
        <p:spPr>
          <a:xfrm flipH="1">
            <a:off x="5055423" y="444238"/>
            <a:ext cx="1273374" cy="4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  <a:endCxn id="8" idx="0"/>
          </p:cNvCxnSpPr>
          <p:nvPr/>
        </p:nvCxnSpPr>
        <p:spPr>
          <a:xfrm>
            <a:off x="6328797" y="444238"/>
            <a:ext cx="1363642" cy="4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flipH="1">
            <a:off x="5046689" y="1303139"/>
            <a:ext cx="8734" cy="36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5" idx="0"/>
          </p:cNvCxnSpPr>
          <p:nvPr/>
        </p:nvCxnSpPr>
        <p:spPr>
          <a:xfrm>
            <a:off x="7692439" y="1303139"/>
            <a:ext cx="1" cy="36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692438" y="2040095"/>
            <a:ext cx="2" cy="533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7830" y="3398655"/>
            <a:ext cx="466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lactam + Beta Lactamase Inhibitor Combos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" idx="2"/>
          </p:cNvCxnSpPr>
          <p:nvPr/>
        </p:nvCxnSpPr>
        <p:spPr>
          <a:xfrm>
            <a:off x="5046689" y="2040095"/>
            <a:ext cx="8734" cy="1395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7692438" y="2943417"/>
            <a:ext cx="2" cy="492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531" y="4065966"/>
            <a:ext cx="8702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Eventually there was a sub-class called </a:t>
            </a:r>
            <a:r>
              <a:rPr lang="en-US" dirty="0" smtClean="0">
                <a:solidFill>
                  <a:srgbClr val="0000FF"/>
                </a:solidFill>
              </a:rPr>
              <a:t>Anti staphylococcal penicillins</a:t>
            </a:r>
            <a:r>
              <a:rPr lang="en-US" dirty="0" smtClean="0"/>
              <a:t>, which took care of </a:t>
            </a:r>
            <a:r>
              <a:rPr lang="en-US" dirty="0"/>
              <a:t>staph </a:t>
            </a:r>
            <a:r>
              <a:rPr lang="en-US" dirty="0" smtClean="0"/>
              <a:t>aureus. </a:t>
            </a:r>
            <a:r>
              <a:rPr lang="en-US" dirty="0"/>
              <a:t>M</a:t>
            </a:r>
            <a:r>
              <a:rPr lang="en-US" dirty="0" smtClean="0"/>
              <a:t>ethicillin susceptible </a:t>
            </a:r>
            <a:r>
              <a:rPr lang="en-US" dirty="0"/>
              <a:t>staph </a:t>
            </a:r>
            <a:r>
              <a:rPr lang="en-US" dirty="0" smtClean="0"/>
              <a:t>aureus (MSSA).</a:t>
            </a:r>
          </a:p>
          <a:p>
            <a:r>
              <a:rPr lang="en-US" dirty="0" smtClean="0"/>
              <a:t>	Scientists were hyped on this penicillin so they wanted to make a penicillin that treated some of them gram –’s . They made the </a:t>
            </a:r>
            <a:r>
              <a:rPr lang="en-US" dirty="0" smtClean="0">
                <a:solidFill>
                  <a:srgbClr val="008000"/>
                </a:solidFill>
              </a:rPr>
              <a:t>Amino Penicillins </a:t>
            </a:r>
            <a:r>
              <a:rPr lang="en-US" dirty="0" smtClean="0"/>
              <a:t>(Amoxicillin &amp; Ampicillin) to treat some upper respiratory tract infections and otitis medias.</a:t>
            </a:r>
          </a:p>
          <a:p>
            <a:r>
              <a:rPr lang="en-US" dirty="0"/>
              <a:t>	</a:t>
            </a:r>
            <a:r>
              <a:rPr lang="en-US" dirty="0" smtClean="0"/>
              <a:t>They took it a step further and wanted to focus on Pseudomonas aeruginosa, a gram – nosocomial infection. They made the </a:t>
            </a:r>
            <a:r>
              <a:rPr lang="en-US" dirty="0" smtClean="0">
                <a:solidFill>
                  <a:srgbClr val="660066"/>
                </a:solidFill>
              </a:rPr>
              <a:t>Anti pseudomonal</a:t>
            </a:r>
            <a:r>
              <a:rPr lang="en-US" dirty="0" smtClean="0"/>
              <a:t> penicillins (Piperacillin).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988" y="1869686"/>
            <a:ext cx="3626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The </a:t>
            </a:r>
            <a:r>
              <a:rPr lang="en-US" u="sng" dirty="0" err="1"/>
              <a:t>cillin</a:t>
            </a:r>
            <a:r>
              <a:rPr lang="en-US" u="sng" dirty="0"/>
              <a:t> story:</a:t>
            </a:r>
          </a:p>
          <a:p>
            <a:r>
              <a:rPr lang="en-US" dirty="0"/>
              <a:t>	A long time ago in 1929, Fleming found </a:t>
            </a:r>
            <a:r>
              <a:rPr lang="en-US" b="1" dirty="0"/>
              <a:t>natural penicillins</a:t>
            </a:r>
            <a:r>
              <a:rPr lang="en-US" dirty="0"/>
              <a:t>, killing most of the gram +’s.</a:t>
            </a:r>
          </a:p>
          <a:p>
            <a:r>
              <a:rPr lang="en-US" dirty="0"/>
              <a:t>It was chill until… </a:t>
            </a:r>
            <a:r>
              <a:rPr lang="en-US" dirty="0">
                <a:solidFill>
                  <a:srgbClr val="FF0000"/>
                </a:solidFill>
              </a:rPr>
              <a:t>Staph </a:t>
            </a:r>
            <a:r>
              <a:rPr lang="en-US" dirty="0"/>
              <a:t>came along and became resistant to natural penicillins producing beta lactamases! </a:t>
            </a:r>
          </a:p>
        </p:txBody>
      </p:sp>
    </p:spTree>
    <p:extLst>
      <p:ext uri="{BB962C8B-B14F-4D97-AF65-F5344CB8AC3E}">
        <p14:creationId xmlns:p14="http://schemas.microsoft.com/office/powerpoint/2010/main" val="244022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0362" y="162867"/>
            <a:ext cx="6166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Penicillins:</a:t>
            </a:r>
          </a:p>
          <a:p>
            <a:r>
              <a:rPr lang="en-US" b="1" dirty="0" smtClean="0"/>
              <a:t>Drugs: Penicillin G, Penicillin V</a:t>
            </a:r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Streptococcal</a:t>
            </a:r>
            <a:r>
              <a:rPr lang="en-US" dirty="0" smtClean="0"/>
              <a:t> pyogenes such as pharyngitis (strep throat)</a:t>
            </a:r>
          </a:p>
          <a:p>
            <a:r>
              <a:rPr lang="en-US" dirty="0"/>
              <a:t>	</a:t>
            </a:r>
            <a:r>
              <a:rPr lang="en-US" dirty="0" smtClean="0"/>
              <a:t>   Syphilis, particularly </a:t>
            </a:r>
            <a:r>
              <a:rPr lang="en-US" dirty="0" smtClean="0">
                <a:solidFill>
                  <a:srgbClr val="FF0000"/>
                </a:solidFill>
              </a:rPr>
              <a:t>DOC for neurosyphilis (a spirochete)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55741"/>
            <a:ext cx="4830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 staphylococcal penicillins</a:t>
            </a:r>
          </a:p>
          <a:p>
            <a:r>
              <a:rPr lang="en-US" b="1" dirty="0" smtClean="0"/>
              <a:t>Drug: Nafcillin, oxacillin, dicloxacillin</a:t>
            </a:r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DOC for MSSA</a:t>
            </a:r>
            <a:r>
              <a:rPr lang="en-US" dirty="0" smtClean="0"/>
              <a:t>, Strep</a:t>
            </a:r>
          </a:p>
          <a:p>
            <a:r>
              <a:rPr lang="en-US" dirty="0" smtClean="0"/>
              <a:t>ADR: acute interstitial nephritis (allergy in kidney)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9325" y="2963134"/>
            <a:ext cx="3422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Amino Penicillins</a:t>
            </a:r>
          </a:p>
          <a:p>
            <a:r>
              <a:rPr lang="en-US" b="1" dirty="0" smtClean="0"/>
              <a:t>Drugs: Amoxicillin (PO)</a:t>
            </a:r>
            <a:r>
              <a:rPr lang="en-US" dirty="0" smtClean="0"/>
              <a:t>, Ampicillin</a:t>
            </a:r>
          </a:p>
          <a:p>
            <a:r>
              <a:rPr lang="en-US" dirty="0" smtClean="0"/>
              <a:t>Treat: GNR, </a:t>
            </a:r>
            <a:r>
              <a:rPr lang="en-US" b="1" u="sng" dirty="0" smtClean="0">
                <a:solidFill>
                  <a:srgbClr val="FF0000"/>
                </a:solidFill>
              </a:rPr>
              <a:t>enterococci</a:t>
            </a:r>
            <a:r>
              <a:rPr lang="en-US" dirty="0" smtClean="0"/>
              <a:t>, strep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4765" y="4538368"/>
            <a:ext cx="3198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 pseudomonal Penicillins</a:t>
            </a:r>
          </a:p>
          <a:p>
            <a:r>
              <a:rPr lang="en-US" b="1" dirty="0" smtClean="0"/>
              <a:t>Drug: Piperacillin, ticarcillin</a:t>
            </a:r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pseudomonas</a:t>
            </a:r>
            <a:r>
              <a:rPr lang="en-US" dirty="0" smtClean="0"/>
              <a:t> aeruginosa</a:t>
            </a:r>
          </a:p>
          <a:p>
            <a:r>
              <a:rPr lang="en-US" dirty="0"/>
              <a:t>	 </a:t>
            </a:r>
            <a:r>
              <a:rPr lang="en-US" dirty="0" smtClean="0"/>
              <a:t>  </a:t>
            </a:r>
            <a:r>
              <a:rPr lang="en-US" dirty="0" err="1" smtClean="0"/>
              <a:t>Enterococcii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strep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2997" y="2066442"/>
            <a:ext cx="205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 Staphylococci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916" y="1935567"/>
            <a:ext cx="27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 GNR</a:t>
            </a:r>
          </a:p>
          <a:p>
            <a:pPr algn="ctr"/>
            <a:r>
              <a:rPr lang="en-US" dirty="0" smtClean="0"/>
              <a:t>By making drug more polar</a:t>
            </a:r>
            <a:endParaRPr lang="en-US" dirty="0"/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 flipH="1">
            <a:off x="2100438" y="1363196"/>
            <a:ext cx="1896444" cy="70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" idx="0"/>
          </p:cNvCxnSpPr>
          <p:nvPr/>
        </p:nvCxnSpPr>
        <p:spPr>
          <a:xfrm>
            <a:off x="3996882" y="1363196"/>
            <a:ext cx="3434242" cy="572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2100438" y="2435774"/>
            <a:ext cx="0" cy="52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6" idx="0"/>
          </p:cNvCxnSpPr>
          <p:nvPr/>
        </p:nvCxnSpPr>
        <p:spPr>
          <a:xfrm flipH="1">
            <a:off x="7430810" y="2581898"/>
            <a:ext cx="314" cy="38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7430810" y="3886464"/>
            <a:ext cx="3011" cy="651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618" y="539240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Penicillins: Beta lactam + Beta Lactamase Inhibitor Combos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79730"/>
              </p:ext>
            </p:extLst>
          </p:nvPr>
        </p:nvGraphicFramePr>
        <p:xfrm>
          <a:off x="317484" y="1397000"/>
          <a:ext cx="862014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712"/>
                <a:gridCol w="1473701"/>
                <a:gridCol w="2743592"/>
                <a:gridCol w="25411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Lactam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Lactamase Inhibitors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Amino penicillin</a:t>
                      </a:r>
                    </a:p>
                    <a:p>
                      <a:r>
                        <a:rPr lang="en-US" dirty="0" smtClean="0"/>
                        <a:t>(gram</a:t>
                      </a:r>
                      <a:r>
                        <a:rPr lang="en-US" baseline="0" dirty="0" smtClean="0"/>
                        <a:t>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Amoxicillin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Clavulanate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 lot of diarrhea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Amino penicillin</a:t>
                      </a:r>
                    </a:p>
                    <a:p>
                      <a:r>
                        <a:rPr lang="en-US" dirty="0" smtClean="0"/>
                        <a:t>(gram</a:t>
                      </a:r>
                      <a:r>
                        <a:rPr lang="en-US" baseline="0" dirty="0" smtClean="0"/>
                        <a:t>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Ampicillin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Sulbactam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93707"/>
              </p:ext>
            </p:extLst>
          </p:nvPr>
        </p:nvGraphicFramePr>
        <p:xfrm>
          <a:off x="303852" y="3501877"/>
          <a:ext cx="8633773" cy="2199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996"/>
                <a:gridCol w="1537404"/>
                <a:gridCol w="2696559"/>
                <a:gridCol w="2556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Lactam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Lactamase Inhibitors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Notes/treat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Anti pseudomonal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(gram negative)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Piperacillin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Tazobactam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Nosocomial</a:t>
                      </a:r>
                      <a:r>
                        <a:rPr lang="en-US" baseline="0" dirty="0" smtClean="0"/>
                        <a:t> pneumonia.</a:t>
                      </a:r>
                    </a:p>
                    <a:p>
                      <a:r>
                        <a:rPr lang="en-US" dirty="0" smtClean="0"/>
                        <a:t>Intra-abdominal infection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Anti pseudomonal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(gram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Ticarcillin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Clavulanate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8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92" y="220855"/>
            <a:ext cx="830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Cephalosporins</a:t>
            </a:r>
            <a:endParaRPr lang="en-US" b="1" u="sng" dirty="0"/>
          </a:p>
          <a:p>
            <a:r>
              <a:rPr lang="en-US" dirty="0" smtClean="0"/>
              <a:t>General</a:t>
            </a:r>
          </a:p>
          <a:p>
            <a:pPr marL="342900" indent="-342900">
              <a:buAutoNum type="arabicPeriod"/>
            </a:pPr>
            <a:r>
              <a:rPr lang="en-US" dirty="0" smtClean="0"/>
              <a:t>&lt; 5% cross reactivity with penicillin (weigh out pros and cons)</a:t>
            </a:r>
          </a:p>
          <a:p>
            <a:pPr marL="342900" indent="-342900">
              <a:buAutoNum type="arabicPeriod"/>
            </a:pPr>
            <a:r>
              <a:rPr lang="en-US" dirty="0" smtClean="0"/>
              <a:t>None are useful against enterococci (gram + similar to strep)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891" y="1619598"/>
            <a:ext cx="892310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gen   </a:t>
            </a:r>
            <a:r>
              <a:rPr lang="en-US" dirty="0" smtClean="0"/>
              <a:t>(a-</a:t>
            </a:r>
            <a:r>
              <a:rPr lang="en-US" dirty="0" err="1" smtClean="0"/>
              <a:t>phalex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Drugs: Cefazolin, Cephalexin</a:t>
            </a:r>
          </a:p>
          <a:p>
            <a:r>
              <a:rPr lang="en-US" dirty="0" smtClean="0"/>
              <a:t>Good: MSSA, Strep</a:t>
            </a:r>
          </a:p>
          <a:p>
            <a:r>
              <a:rPr lang="en-US" dirty="0" smtClean="0"/>
              <a:t>Use: Prior to surgery to prevent surgical infections</a:t>
            </a:r>
          </a:p>
          <a:p>
            <a:endParaRPr lang="en-US" dirty="0"/>
          </a:p>
          <a:p>
            <a:r>
              <a:rPr lang="en-US" u="sng" dirty="0" smtClean="0"/>
              <a:t>2</a:t>
            </a:r>
            <a:r>
              <a:rPr lang="en-US" u="sng" baseline="30000" dirty="0" smtClean="0"/>
              <a:t>nd</a:t>
            </a:r>
            <a:r>
              <a:rPr lang="en-US" u="sng" dirty="0" smtClean="0"/>
              <a:t> gen </a:t>
            </a:r>
            <a:r>
              <a:rPr lang="en-US" dirty="0" smtClean="0"/>
              <a:t>(fur fox pro </a:t>
            </a:r>
            <a:r>
              <a:rPr lang="en-US" dirty="0" err="1" smtClean="0"/>
              <a:t>fotetan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Drugs: Cefuroxime, Cefoxitin, Cefprozil, Cefotetan, </a:t>
            </a:r>
          </a:p>
          <a:p>
            <a:r>
              <a:rPr lang="en-US" dirty="0" smtClean="0"/>
              <a:t>Good: Haemophilus Influenzae &amp; Neisseria </a:t>
            </a:r>
            <a:r>
              <a:rPr lang="en-US" dirty="0" err="1" smtClean="0"/>
              <a:t>gonorrheae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3</a:t>
            </a:r>
            <a:r>
              <a:rPr lang="en-US" u="sng" baseline="30000" dirty="0" smtClean="0"/>
              <a:t>rd</a:t>
            </a:r>
            <a:r>
              <a:rPr lang="en-US" u="sng" dirty="0" smtClean="0"/>
              <a:t> gen </a:t>
            </a:r>
            <a:r>
              <a:rPr lang="en-US" dirty="0" smtClean="0"/>
              <a:t>(tri, tax, tax, </a:t>
            </a:r>
            <a:r>
              <a:rPr lang="en-US" dirty="0" err="1" smtClean="0"/>
              <a:t>dinir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Drugs: Ceftriaxone, Cefotaxime, Ceftazidime, Cefdinir</a:t>
            </a:r>
          </a:p>
          <a:p>
            <a:r>
              <a:rPr lang="en-US" dirty="0" smtClean="0"/>
              <a:t>Good: nosocomial infections, pseudomonas </a:t>
            </a:r>
            <a:r>
              <a:rPr lang="en-US" dirty="0">
                <a:sym typeface="Wingdings"/>
              </a:rPr>
              <a:t>aeruginosa </a:t>
            </a:r>
            <a:r>
              <a:rPr lang="en-US" dirty="0" smtClean="0"/>
              <a:t>(ceftazidime)</a:t>
            </a:r>
          </a:p>
          <a:p>
            <a:endParaRPr lang="en-US" dirty="0"/>
          </a:p>
          <a:p>
            <a:r>
              <a:rPr lang="en-US" u="sng" dirty="0" smtClean="0"/>
              <a:t>4</a:t>
            </a:r>
            <a:r>
              <a:rPr lang="en-US" u="sng" baseline="30000" dirty="0" smtClean="0"/>
              <a:t>th</a:t>
            </a:r>
            <a:r>
              <a:rPr lang="en-US" u="sng" dirty="0" smtClean="0"/>
              <a:t> gen </a:t>
            </a:r>
            <a:r>
              <a:rPr lang="en-US" dirty="0" smtClean="0"/>
              <a:t> (cefazolin + ceftazidime)</a:t>
            </a:r>
            <a:endParaRPr lang="en-US" u="sng" dirty="0" smtClean="0"/>
          </a:p>
          <a:p>
            <a:r>
              <a:rPr lang="en-US" dirty="0" smtClean="0"/>
              <a:t>Drugs: Cefepime</a:t>
            </a:r>
          </a:p>
          <a:p>
            <a:r>
              <a:rPr lang="en-US" dirty="0" smtClean="0"/>
              <a:t>Good: nosocomial infections b/c of its broad spectrum (overkill for community infections)</a:t>
            </a: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smtClean="0">
                <a:sym typeface="Wingdings"/>
              </a:rPr>
              <a:t>Febrile </a:t>
            </a:r>
            <a:r>
              <a:rPr lang="en-US" dirty="0">
                <a:sym typeface="Wingdings"/>
              </a:rPr>
              <a:t>neutropenia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30" y="0"/>
            <a:ext cx="2934316" cy="2245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728" y="2785836"/>
            <a:ext cx="1104203" cy="13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484" y="276069"/>
            <a:ext cx="839388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 Cephalosporins</a:t>
            </a:r>
          </a:p>
          <a:p>
            <a:r>
              <a:rPr lang="en-US" dirty="0" smtClean="0"/>
              <a:t>Drugs: Cefazolin, Cephalexin</a:t>
            </a:r>
            <a:endParaRPr lang="en-US" dirty="0"/>
          </a:p>
          <a:p>
            <a:r>
              <a:rPr lang="en-US" dirty="0" smtClean="0"/>
              <a:t>Treat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1. Cefazolin is used prior </a:t>
            </a:r>
            <a:r>
              <a:rPr lang="en-US" dirty="0">
                <a:solidFill>
                  <a:srgbClr val="FF0000"/>
                </a:solidFill>
              </a:rPr>
              <a:t>to surgery to prevent surgical </a:t>
            </a:r>
            <a:r>
              <a:rPr lang="en-US" dirty="0" smtClean="0">
                <a:solidFill>
                  <a:srgbClr val="FF0000"/>
                </a:solidFill>
              </a:rPr>
              <a:t>infections</a:t>
            </a:r>
          </a:p>
          <a:p>
            <a:r>
              <a:rPr lang="en-US" dirty="0" smtClean="0"/>
              <a:t>	2. MSSA and is an alternative to </a:t>
            </a:r>
            <a:r>
              <a:rPr lang="en-US" dirty="0" err="1" smtClean="0"/>
              <a:t>antistaph</a:t>
            </a:r>
            <a:r>
              <a:rPr lang="en-US" dirty="0" smtClean="0"/>
              <a:t> penicillins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Pros: less phlebitis (inflammation of veins) and infused less frequently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Cons: do not pass BBB so no good for CNS infections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Cephalosporins</a:t>
            </a:r>
          </a:p>
          <a:p>
            <a:r>
              <a:rPr lang="en-US" dirty="0" smtClean="0"/>
              <a:t>Drugs: Cefuroxime, </a:t>
            </a:r>
            <a:r>
              <a:rPr lang="en-US" i="1" dirty="0" smtClean="0"/>
              <a:t>cefoxitin, </a:t>
            </a:r>
            <a:r>
              <a:rPr lang="en-US" dirty="0" smtClean="0"/>
              <a:t>cefprozil, </a:t>
            </a:r>
            <a:r>
              <a:rPr lang="en-US" i="1" dirty="0" smtClean="0"/>
              <a:t>cefotetan</a:t>
            </a:r>
            <a:r>
              <a:rPr lang="en-US" dirty="0" smtClean="0"/>
              <a:t>, </a:t>
            </a:r>
            <a:r>
              <a:rPr lang="en-US" i="1" dirty="0" smtClean="0"/>
              <a:t>cefmetazole</a:t>
            </a:r>
            <a:r>
              <a:rPr lang="en-US" dirty="0" smtClean="0"/>
              <a:t>, cefaclor</a:t>
            </a:r>
          </a:p>
          <a:p>
            <a:r>
              <a:rPr lang="en-US" dirty="0" smtClean="0"/>
              <a:t>Treat</a:t>
            </a:r>
          </a:p>
          <a:p>
            <a:r>
              <a:rPr lang="en-US" dirty="0"/>
              <a:t>	</a:t>
            </a:r>
            <a:r>
              <a:rPr lang="en-US" dirty="0" smtClean="0"/>
              <a:t>1. Haemophilus influenzae</a:t>
            </a:r>
          </a:p>
          <a:p>
            <a:r>
              <a:rPr lang="en-US" dirty="0"/>
              <a:t>	</a:t>
            </a:r>
            <a:r>
              <a:rPr lang="en-US" dirty="0" smtClean="0"/>
              <a:t>2. Neisseria gonorrhoeae </a:t>
            </a:r>
          </a:p>
          <a:p>
            <a:r>
              <a:rPr lang="en-US" dirty="0"/>
              <a:t>	</a:t>
            </a:r>
            <a:r>
              <a:rPr lang="en-US" dirty="0" smtClean="0"/>
              <a:t>2. Some enteric GNR (better than 1</a:t>
            </a:r>
            <a:r>
              <a:rPr lang="en-US" baseline="30000" dirty="0" smtClean="0"/>
              <a:t>st</a:t>
            </a:r>
            <a:r>
              <a:rPr lang="en-US" dirty="0" smtClean="0"/>
              <a:t> gen)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/>
              <a:t>	</a:t>
            </a:r>
            <a:r>
              <a:rPr lang="en-US" dirty="0" err="1" smtClean="0"/>
              <a:t>methylthiotetrazole</a:t>
            </a:r>
            <a:r>
              <a:rPr lang="en-US" dirty="0" smtClean="0"/>
              <a:t> (MTT) </a:t>
            </a:r>
          </a:p>
          <a:p>
            <a:r>
              <a:rPr lang="en-US" dirty="0"/>
              <a:t>	</a:t>
            </a:r>
            <a:r>
              <a:rPr lang="en-US" dirty="0" smtClean="0"/>
              <a:t>	MTT + ethanol = </a:t>
            </a:r>
            <a:r>
              <a:rPr lang="en-US" dirty="0" err="1" smtClean="0"/>
              <a:t>disulfuram</a:t>
            </a:r>
            <a:r>
              <a:rPr lang="en-US" dirty="0" smtClean="0"/>
              <a:t> </a:t>
            </a:r>
            <a:r>
              <a:rPr lang="en-US" dirty="0" err="1" smtClean="0"/>
              <a:t>rxn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MTT = Inhibit </a:t>
            </a:r>
            <a:r>
              <a:rPr lang="en-US" dirty="0" err="1" smtClean="0"/>
              <a:t>Vit</a:t>
            </a:r>
            <a:r>
              <a:rPr lang="en-US" dirty="0" smtClean="0"/>
              <a:t> K production </a:t>
            </a:r>
            <a:r>
              <a:rPr lang="en-US" dirty="0" smtClean="0">
                <a:sym typeface="Wingdings"/>
              </a:rPr>
              <a:t> bleeding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cephamycins: cefoxitin</a:t>
            </a:r>
            <a:r>
              <a:rPr lang="en-US" dirty="0"/>
              <a:t>, </a:t>
            </a:r>
            <a:r>
              <a:rPr lang="en-US" dirty="0" smtClean="0"/>
              <a:t>cefprozil, cefotetan, cefmetazole treat anaerobes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16" y="3529641"/>
            <a:ext cx="1464021" cy="12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115" y="294473"/>
            <a:ext cx="861478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Cephalosporins</a:t>
            </a:r>
          </a:p>
          <a:p>
            <a:r>
              <a:rPr lang="en-US" dirty="0" smtClean="0"/>
              <a:t>Drugs</a:t>
            </a:r>
            <a:r>
              <a:rPr lang="en-US" dirty="0"/>
              <a:t>: </a:t>
            </a:r>
            <a:r>
              <a:rPr lang="en-US" dirty="0" smtClean="0"/>
              <a:t>Ceftriaxone, Cefotaxime, Ceftazidime, Cefdinir</a:t>
            </a:r>
            <a:endParaRPr lang="en-US" dirty="0"/>
          </a:p>
          <a:p>
            <a:r>
              <a:rPr lang="en-US" dirty="0" smtClean="0"/>
              <a:t>Treat (broad spectrum)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Ceftazidime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</a:rPr>
              <a:t>Psuedomonas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aeruginosa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/>
              <a:t>&amp; Febrile </a:t>
            </a:r>
            <a:r>
              <a:rPr lang="en-US" dirty="0"/>
              <a:t>neutropenia</a:t>
            </a:r>
          </a:p>
          <a:p>
            <a:r>
              <a:rPr lang="en-US" dirty="0"/>
              <a:t>	</a:t>
            </a:r>
            <a:r>
              <a:rPr lang="en-US" dirty="0" smtClean="0"/>
              <a:t>2. Ceftriaxone 	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DOC for </a:t>
            </a:r>
            <a:r>
              <a:rPr lang="en-US" dirty="0" smtClean="0">
                <a:solidFill>
                  <a:srgbClr val="FF0000"/>
                </a:solidFill>
              </a:rPr>
              <a:t>Lyme disease</a:t>
            </a:r>
            <a:r>
              <a:rPr lang="en-US" dirty="0" smtClean="0"/>
              <a:t>, UTI, </a:t>
            </a:r>
            <a:r>
              <a:rPr lang="en-US" dirty="0" smtClean="0">
                <a:solidFill>
                  <a:srgbClr val="FF0000"/>
                </a:solidFill>
              </a:rPr>
              <a:t>meningitis (can cross BBB)</a:t>
            </a:r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smtClean="0">
                <a:solidFill>
                  <a:srgbClr val="FF0000"/>
                </a:solidFill>
              </a:rPr>
              <a:t>Strep (strep in endocarditis)</a:t>
            </a:r>
          </a:p>
          <a:p>
            <a:r>
              <a:rPr lang="en-US" dirty="0"/>
              <a:t>	</a:t>
            </a:r>
            <a:r>
              <a:rPr lang="en-US" dirty="0" smtClean="0"/>
              <a:t>4. more GNR</a:t>
            </a:r>
          </a:p>
          <a:p>
            <a:r>
              <a:rPr lang="en-US" dirty="0"/>
              <a:t>	</a:t>
            </a:r>
            <a:r>
              <a:rPr lang="en-US" dirty="0" smtClean="0"/>
              <a:t>Wipes out gut flora </a:t>
            </a:r>
            <a:r>
              <a:rPr lang="en-US" dirty="0" smtClean="0">
                <a:sym typeface="Wingdings"/>
              </a:rPr>
              <a:t> clostridium difficile takes over  diarrhea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4</a:t>
            </a:r>
            <a:r>
              <a:rPr lang="en-US" baseline="30000" dirty="0" smtClean="0">
                <a:sym typeface="Wingdings"/>
              </a:rPr>
              <a:t>th</a:t>
            </a:r>
            <a:r>
              <a:rPr lang="en-US" dirty="0" smtClean="0">
                <a:sym typeface="Wingdings"/>
              </a:rPr>
              <a:t> Generation Cephalosporins</a:t>
            </a:r>
          </a:p>
          <a:p>
            <a:r>
              <a:rPr lang="en-US" dirty="0" smtClean="0">
                <a:sym typeface="Wingdings"/>
              </a:rPr>
              <a:t>Drugs: Cefepime   (cefazolin + Ceftazidime = Cefepime)</a:t>
            </a:r>
          </a:p>
          <a:p>
            <a:r>
              <a:rPr lang="en-US" dirty="0" smtClean="0">
                <a:sym typeface="Wingdings"/>
              </a:rPr>
              <a:t>Treat (</a:t>
            </a:r>
            <a:r>
              <a:rPr lang="en-US" b="1" dirty="0" smtClean="0">
                <a:sym typeface="Wingdings"/>
              </a:rPr>
              <a:t>broadest</a:t>
            </a:r>
            <a:r>
              <a:rPr lang="en-US" dirty="0" smtClean="0">
                <a:sym typeface="Wingdings"/>
              </a:rPr>
              <a:t> spectrum antibiotic):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1. Gram +  (such as MSSA and Strep)			 (from cefazolin)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2. Gram –  (such as pseudomonas aeruginosa)	 (from ceftazidime)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3. DOC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Febrile neutropenia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					 (pts with neutropenia + fever)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4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92" y="111538"/>
            <a:ext cx="872522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Carbapenem </a:t>
            </a:r>
          </a:p>
          <a:p>
            <a:r>
              <a:rPr lang="en-US" dirty="0" smtClean="0"/>
              <a:t>Drugs: Imipenem/Cilastatin, Meropenem, Ertapenem, doripenem</a:t>
            </a:r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most broad spectrum of antibacterial drugs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(+) MSSA (staph)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(+) Strep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(+) Entero		(Except Ertapenem)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Anaerobes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GNR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u="sng" dirty="0" smtClean="0">
                <a:solidFill>
                  <a:srgbClr val="FF0000"/>
                </a:solidFill>
              </a:rPr>
              <a:t>(-) Pseudomonas  </a:t>
            </a:r>
            <a:r>
              <a:rPr lang="en-US" dirty="0" smtClean="0">
                <a:solidFill>
                  <a:srgbClr val="FF0000"/>
                </a:solidFill>
              </a:rPr>
              <a:t>	(</a:t>
            </a:r>
            <a:r>
              <a:rPr lang="en-US" dirty="0">
                <a:solidFill>
                  <a:srgbClr val="FF0000"/>
                </a:solidFill>
              </a:rPr>
              <a:t>Except Ertapenem</a:t>
            </a:r>
            <a:r>
              <a:rPr lang="en-US" dirty="0" smtClean="0">
                <a:solidFill>
                  <a:srgbClr val="FF0000"/>
                </a:solidFill>
              </a:rPr>
              <a:t>)	</a:t>
            </a:r>
            <a:r>
              <a:rPr lang="en-US" dirty="0">
                <a:solidFill>
                  <a:srgbClr val="7F7F7F"/>
                </a:solidFill>
              </a:rPr>
              <a:t>-, bacilli, aerobic, rapid, </a:t>
            </a:r>
            <a:r>
              <a:rPr lang="en-US" dirty="0" smtClean="0">
                <a:solidFill>
                  <a:srgbClr val="7F7F7F"/>
                </a:solidFill>
              </a:rPr>
              <a:t>non fermenter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(-) Acinetobacter	(Except Ertapenem)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-, bacilli, aerobic, rapid, non fermenter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/>
              <a:t>	</a:t>
            </a:r>
            <a:r>
              <a:rPr lang="en-US" dirty="0" smtClean="0"/>
              <a:t>Pros: </a:t>
            </a:r>
          </a:p>
          <a:p>
            <a:r>
              <a:rPr lang="en-US" dirty="0"/>
              <a:t>	</a:t>
            </a:r>
            <a:r>
              <a:rPr lang="en-US" dirty="0" smtClean="0"/>
              <a:t>Cons: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- 10 % cross reactivity with Penicillin</a:t>
            </a:r>
          </a:p>
          <a:p>
            <a:r>
              <a:rPr lang="en-US" dirty="0"/>
              <a:t>	</a:t>
            </a:r>
            <a:r>
              <a:rPr lang="en-US" dirty="0" smtClean="0"/>
              <a:t>- may induce </a:t>
            </a:r>
            <a:r>
              <a:rPr lang="en-US" dirty="0" smtClean="0">
                <a:solidFill>
                  <a:srgbClr val="FF0000"/>
                </a:solidFill>
              </a:rPr>
              <a:t>seizures (particularly imipenem) b/c it can pass BBB easily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- Imipenem + Cilastatin b/c Imipenem is </a:t>
            </a:r>
            <a:r>
              <a:rPr lang="en-US" b="1" dirty="0" smtClean="0">
                <a:solidFill>
                  <a:srgbClr val="FF0000"/>
                </a:solidFill>
              </a:rPr>
              <a:t>metabolized in the kidney</a:t>
            </a:r>
            <a:r>
              <a:rPr lang="en-US" dirty="0" smtClean="0">
                <a:solidFill>
                  <a:srgbClr val="FF0000"/>
                </a:solidFill>
              </a:rPr>
              <a:t>. Cilastatin blocks it</a:t>
            </a:r>
          </a:p>
          <a:p>
            <a:r>
              <a:rPr lang="en-US" dirty="0"/>
              <a:t>	</a:t>
            </a:r>
            <a:r>
              <a:rPr lang="en-US" dirty="0" smtClean="0"/>
              <a:t>- Ertapenem has weaker activity but is dosed daily. It may be better for home infusion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892" y="5010482"/>
            <a:ext cx="619656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Monobactam</a:t>
            </a:r>
            <a:r>
              <a:rPr lang="en-US" b="1" dirty="0" smtClean="0"/>
              <a:t>   (</a:t>
            </a:r>
            <a:r>
              <a:rPr lang="en-US" dirty="0" smtClean="0"/>
              <a:t>b/c it only contains 1 four membered ring)</a:t>
            </a:r>
            <a:endParaRPr lang="en-US" dirty="0"/>
          </a:p>
          <a:p>
            <a:r>
              <a:rPr lang="en-US" dirty="0" smtClean="0"/>
              <a:t>Drug: </a:t>
            </a:r>
            <a:r>
              <a:rPr lang="en-US" dirty="0" err="1" smtClean="0"/>
              <a:t>Aztreonam</a:t>
            </a:r>
            <a:endParaRPr lang="en-US" dirty="0"/>
          </a:p>
          <a:p>
            <a:r>
              <a:rPr lang="en-US" dirty="0" smtClean="0"/>
              <a:t>Treat</a:t>
            </a:r>
            <a:r>
              <a:rPr lang="en-US" dirty="0" smtClean="0">
                <a:solidFill>
                  <a:srgbClr val="FF0000"/>
                </a:solidFill>
              </a:rPr>
              <a:t>: If pt is allergic to other beta lactams (besides ceftazidime)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Pseudomonas</a:t>
            </a:r>
          </a:p>
          <a:p>
            <a:r>
              <a:rPr lang="en-US" dirty="0"/>
              <a:t>	</a:t>
            </a:r>
            <a:r>
              <a:rPr lang="en-US" dirty="0" smtClean="0"/>
              <a:t>most GNR</a:t>
            </a:r>
          </a:p>
          <a:p>
            <a:r>
              <a:rPr lang="en-US" dirty="0" smtClean="0"/>
              <a:t>Aztreonam has same side chain as ceftazidime = same spectrum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38" y="4910194"/>
            <a:ext cx="1971144" cy="182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26" y="529992"/>
            <a:ext cx="2129724" cy="13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454</Words>
  <Application>Microsoft Macintosh PowerPoint</Application>
  <PresentationFormat>On-screen Show (4:3)</PresentationFormat>
  <Paragraphs>160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86</cp:revision>
  <dcterms:created xsi:type="dcterms:W3CDTF">2012-06-08T21:18:48Z</dcterms:created>
  <dcterms:modified xsi:type="dcterms:W3CDTF">2012-11-19T13:00:11Z</dcterms:modified>
</cp:coreProperties>
</file>