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70" r:id="rId5"/>
    <p:sldId id="266" r:id="rId6"/>
    <p:sldId id="262" r:id="rId7"/>
    <p:sldId id="265" r:id="rId8"/>
    <p:sldId id="258" r:id="rId9"/>
    <p:sldId id="259" r:id="rId10"/>
    <p:sldId id="269" r:id="rId11"/>
    <p:sldId id="267" r:id="rId12"/>
    <p:sldId id="264" r:id="rId13"/>
    <p:sldId id="26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AB1BC-0E47-7746-8173-43B5350AD840}">
          <p14:sldIdLst>
            <p14:sldId id="256"/>
          </p14:sldIdLst>
        </p14:section>
        <p14:section name="Mostly Gram +" id="{59F07E39-F3CB-5C43-BBBC-1205D2CFC052}">
          <p14:sldIdLst>
            <p14:sldId id="257"/>
            <p14:sldId id="263"/>
            <p14:sldId id="270"/>
            <p14:sldId id="266"/>
            <p14:sldId id="262"/>
            <p14:sldId id="265"/>
          </p14:sldIdLst>
        </p14:section>
        <p14:section name="Mostly Gram -" id="{A84618C8-4FD1-4E4B-AAD3-E7785019425A}">
          <p14:sldIdLst>
            <p14:sldId id="258"/>
            <p14:sldId id="259"/>
            <p14:sldId id="269"/>
          </p14:sldIdLst>
        </p14:section>
        <p14:section name="UTI" id="{226D6847-6BD1-1348-A540-4263FB070A4B}">
          <p14:sldIdLst>
            <p14:sldId id="267"/>
            <p14:sldId id="264"/>
          </p14:sldIdLst>
        </p14:section>
        <p14:section name="Other" id="{BDB63E17-6574-A04C-8F70-0F28E6A6D07D}">
          <p14:sldIdLst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 autoAdjust="0"/>
    <p:restoredTop sz="85932" autoAdjust="0"/>
  </p:normalViewPr>
  <p:slideViewPr>
    <p:cSldViewPr snapToGrid="0" snapToObjects="1">
      <p:cViewPr varScale="1">
        <p:scale>
          <a:sx n="75" d="100"/>
          <a:sy n="75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36A7E-791F-6744-98F4-E95494081F08}" type="datetimeFigureOut">
              <a:rPr lang="en-US" smtClean="0"/>
              <a:t>10/8/12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6481A-2494-EE46-8569-3FC7E77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Dap, </a:t>
            </a:r>
            <a:r>
              <a:rPr lang="en-US" dirty="0" err="1" smtClean="0"/>
              <a:t>depolar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4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smtClean="0">
                <a:sym typeface="Wingdings"/>
              </a:rPr>
              <a:t> arms &amp; legs  bone marrow</a:t>
            </a:r>
            <a:r>
              <a:rPr lang="en-US" baseline="0" dirty="0" smtClean="0">
                <a:sym typeface="Wingdings"/>
              </a:rPr>
              <a:t> suppression</a:t>
            </a:r>
          </a:p>
          <a:p>
            <a:r>
              <a:rPr lang="en-US" baseline="0" dirty="0" smtClean="0">
                <a:sym typeface="Wingdings"/>
              </a:rPr>
              <a:t>Line  nerves = peripheral neuropathy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AECB: = Acute Exacerbation of Chronic Bronchitis</a:t>
            </a:r>
          </a:p>
          <a:p>
            <a:r>
              <a:rPr lang="en-US" dirty="0" smtClean="0"/>
              <a:t>CAP = Community Acquired Pneumonia</a:t>
            </a:r>
          </a:p>
          <a:p>
            <a:endParaRPr lang="en-US" dirty="0" smtClean="0"/>
          </a:p>
          <a:p>
            <a:r>
              <a:rPr lang="en-US" dirty="0" smtClean="0"/>
              <a:t>Respiratory fluoroquinolones</a:t>
            </a:r>
            <a:r>
              <a:rPr lang="en-US" baseline="0" dirty="0" smtClean="0"/>
              <a:t> aka</a:t>
            </a:r>
            <a:r>
              <a:rPr lang="en-US" dirty="0" smtClean="0"/>
              <a:t> Antipneumococcal</a:t>
            </a:r>
            <a:r>
              <a:rPr lang="en-US" baseline="0" dirty="0" smtClean="0"/>
              <a:t> treat</a:t>
            </a:r>
            <a:r>
              <a:rPr lang="en-US" dirty="0" smtClean="0"/>
              <a:t> community pneumonia: </a:t>
            </a:r>
            <a:r>
              <a:rPr lang="en-US" dirty="0" err="1" smtClean="0"/>
              <a:t>moxi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gemi</a:t>
            </a:r>
            <a:endParaRPr lang="en-US" dirty="0" smtClean="0"/>
          </a:p>
          <a:p>
            <a:r>
              <a:rPr lang="en-US" dirty="0" err="1" smtClean="0"/>
              <a:t>cipro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Gentamicin, Tobramycin, Amikacin (anti pseudomonal A&gt;T&gt;G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Mayobacterium</a:t>
            </a:r>
            <a:r>
              <a:rPr lang="en-US" dirty="0" smtClean="0"/>
              <a:t> </a:t>
            </a:r>
            <a:r>
              <a:rPr lang="en-US" dirty="0" err="1" smtClean="0"/>
              <a:t>leproase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6481A-2494-EE46-8569-3FC7E770C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3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DF0E-0079-B546-A92B-F55BEC89A404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6CA5-18C4-3848-8D97-F2FBA054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gentamici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237" y="159288"/>
            <a:ext cx="783944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Antibacterial Drugs</a:t>
            </a:r>
          </a:p>
          <a:p>
            <a:endParaRPr lang="en-US" dirty="0" smtClean="0"/>
          </a:p>
          <a:p>
            <a:r>
              <a:rPr lang="en-US" dirty="0" smtClean="0"/>
              <a:t>Drugs that generally treat Gram + bacteria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Glycopeptide			Vancomycin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Nitro </a:t>
            </a:r>
            <a:r>
              <a:rPr lang="en-US" dirty="0" smtClean="0"/>
              <a:t>Imidazoles		</a:t>
            </a:r>
            <a:r>
              <a:rPr lang="en-US" dirty="0"/>
              <a:t>Metronidazole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Lincosamide			Clindamycin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Cyclic </a:t>
            </a:r>
            <a:r>
              <a:rPr lang="en-US" dirty="0" err="1"/>
              <a:t>Lipopeptide</a:t>
            </a:r>
            <a:r>
              <a:rPr lang="en-US" dirty="0"/>
              <a:t>		Daptomycin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Oxazolidine			</a:t>
            </a:r>
            <a:r>
              <a:rPr lang="en-US" dirty="0"/>
              <a:t>Linezolid 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Streptogramin			</a:t>
            </a:r>
            <a:r>
              <a:rPr lang="en-US" dirty="0"/>
              <a:t>Quinupristin/dalfopristin  (Synercid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r>
              <a:rPr lang="en-US" dirty="0" smtClean="0"/>
              <a:t>Drugs that generally treat Gram - bacteria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Fluoroquinolones</a:t>
            </a:r>
          </a:p>
          <a:p>
            <a:pPr marL="342900" indent="-342900">
              <a:buAutoNum type="arabicPeriod"/>
            </a:pPr>
            <a:r>
              <a:rPr lang="en-US" dirty="0" smtClean="0"/>
              <a:t>Aminoglycosides</a:t>
            </a:r>
          </a:p>
          <a:p>
            <a:pPr marL="342900" indent="-342900">
              <a:buAutoNum type="arabicPeriod"/>
            </a:pPr>
            <a:r>
              <a:rPr lang="en-US" dirty="0"/>
              <a:t>Polymixin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Drugs that Treat UTI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Folate </a:t>
            </a:r>
            <a:r>
              <a:rPr lang="en-US" dirty="0" smtClean="0"/>
              <a:t>antagonists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Nitrofurans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r>
              <a:rPr lang="en-US" dirty="0" smtClean="0"/>
              <a:t>Other</a:t>
            </a:r>
          </a:p>
          <a:p>
            <a:pPr marL="342900" indent="-342900">
              <a:buAutoNum type="arabicPeriod"/>
            </a:pPr>
            <a:r>
              <a:rPr lang="en-US" dirty="0" smtClean="0"/>
              <a:t>Macrolides and ketolide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Tetracyclines and </a:t>
            </a:r>
            <a:r>
              <a:rPr lang="en-US" dirty="0" smtClean="0"/>
              <a:t>glycylcycline</a:t>
            </a:r>
          </a:p>
        </p:txBody>
      </p:sp>
    </p:spTree>
    <p:extLst>
      <p:ext uri="{BB962C8B-B14F-4D97-AF65-F5344CB8AC3E}">
        <p14:creationId xmlns:p14="http://schemas.microsoft.com/office/powerpoint/2010/main" val="27437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536" y="616240"/>
            <a:ext cx="84039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Polymyxin: not used as much anymore b/c of aminoglycosides</a:t>
            </a:r>
          </a:p>
          <a:p>
            <a:endParaRPr lang="en-US" dirty="0"/>
          </a:p>
          <a:p>
            <a:r>
              <a:rPr lang="en-US" dirty="0" smtClean="0"/>
              <a:t>Drug: Colistin</a:t>
            </a:r>
          </a:p>
          <a:p>
            <a:endParaRPr lang="en-US" dirty="0"/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Last Line </a:t>
            </a:r>
            <a:r>
              <a:rPr lang="en-US" dirty="0">
                <a:solidFill>
                  <a:srgbClr val="FF0000"/>
                </a:solidFill>
              </a:rPr>
              <a:t>multi drug resistant </a:t>
            </a:r>
            <a:r>
              <a:rPr lang="en-US" dirty="0" smtClean="0">
                <a:solidFill>
                  <a:srgbClr val="FF0000"/>
                </a:solidFill>
              </a:rPr>
              <a:t>GNR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u="sng" dirty="0" smtClean="0">
                <a:solidFill>
                  <a:srgbClr val="FF0000"/>
                </a:solidFill>
              </a:rPr>
              <a:t>pseudomonas</a:t>
            </a:r>
            <a:r>
              <a:rPr lang="en-US" dirty="0" smtClean="0">
                <a:solidFill>
                  <a:srgbClr val="FF0000"/>
                </a:solidFill>
              </a:rPr>
              <a:t> aeruginosa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Acinetobacter baumannii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Klebsiella pneumoniae</a:t>
            </a:r>
          </a:p>
          <a:p>
            <a:endParaRPr lang="en-US" dirty="0"/>
          </a:p>
          <a:p>
            <a:r>
              <a:rPr lang="en-US" dirty="0" smtClean="0"/>
              <a:t>ADR: </a:t>
            </a:r>
            <a:r>
              <a:rPr lang="en-US" dirty="0" smtClean="0">
                <a:solidFill>
                  <a:srgbClr val="FF0000"/>
                </a:solidFill>
              </a:rPr>
              <a:t>nephrotoxicity* b/c of tubular necrosis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74" y="284368"/>
            <a:ext cx="875324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Folate Antagonist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Drug: Trimethoprim/sulfamethoxazole (TMP/SMX) aka Bactrim</a:t>
            </a:r>
          </a:p>
          <a:p>
            <a:r>
              <a:rPr lang="en-US" dirty="0" smtClean="0"/>
              <a:t>MOA: inhibit folate synthesis </a:t>
            </a:r>
            <a:r>
              <a:rPr lang="en-US" dirty="0" smtClean="0">
                <a:sym typeface="Wingdings"/>
              </a:rPr>
              <a:t> no DNA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Treat: 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DOC: uncomplicated lower UTI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	DOC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: pneumocystosis jiroveci: </a:t>
            </a:r>
            <a:r>
              <a:rPr lang="en-US" dirty="0" smtClean="0">
                <a:solidFill>
                  <a:srgbClr val="FF0000"/>
                </a:solidFill>
              </a:rPr>
              <a:t>pneumonia, </a:t>
            </a:r>
            <a:r>
              <a:rPr lang="en-US" dirty="0">
                <a:solidFill>
                  <a:srgbClr val="FF0000"/>
                </a:solidFill>
              </a:rPr>
              <a:t>fungal infection of the lungs.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Staph a. (including some MRSA)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H. influenzae: Lower respiratory tract infection</a:t>
            </a:r>
          </a:p>
          <a:p>
            <a:r>
              <a:rPr lang="en-US" dirty="0">
                <a:sym typeface="Wingdings"/>
              </a:rPr>
              <a:t>	Stenotrophomonas maltophilia: </a:t>
            </a:r>
            <a:r>
              <a:rPr lang="en-US" dirty="0" smtClean="0">
                <a:sym typeface="Wingdings"/>
              </a:rPr>
              <a:t>colonizes in endotracheal </a:t>
            </a:r>
            <a:r>
              <a:rPr lang="en-US" dirty="0">
                <a:sym typeface="Wingdings"/>
              </a:rPr>
              <a:t>or tracheostomy tubes,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listeria: </a:t>
            </a:r>
            <a:r>
              <a:rPr lang="en-US" dirty="0"/>
              <a:t>eating food contaminated with the bacteria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toxoplasma gondii: protozoa found in immunocompromised cats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ADR: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1. Renal: may cause true renal and pseudo-renal failure   (normal creatine: 0.6 – 1.2 mg/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dL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(pseudo = block creatine secretion)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2. Allergy to Sulfa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3. don’t use if pregnant</a:t>
            </a:r>
          </a:p>
          <a:p>
            <a:r>
              <a:rPr lang="en-US" dirty="0" smtClean="0">
                <a:sym typeface="Wingdings"/>
              </a:rPr>
              <a:t>4. Rash, especially in pts with HIV</a:t>
            </a:r>
          </a:p>
          <a:p>
            <a:r>
              <a:rPr lang="en-US" dirty="0" smtClean="0">
                <a:sym typeface="Wingdings"/>
              </a:rPr>
              <a:t>5. D-D with warfarin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57" y="284368"/>
            <a:ext cx="1968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429" y="720398"/>
            <a:ext cx="8654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Nitrofuran</a:t>
            </a:r>
          </a:p>
          <a:p>
            <a:endParaRPr lang="en-US" dirty="0"/>
          </a:p>
          <a:p>
            <a:r>
              <a:rPr lang="en-US" dirty="0" smtClean="0"/>
              <a:t>Drug: nitrofurantoin (</a:t>
            </a:r>
            <a:r>
              <a:rPr lang="en-US" dirty="0" err="1" smtClean="0"/>
              <a:t>MacroBID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PK: well absorbed but not well distribution. </a:t>
            </a:r>
            <a:r>
              <a:rPr lang="en-US" dirty="0" smtClean="0">
                <a:solidFill>
                  <a:srgbClr val="FF0000"/>
                </a:solidFill>
              </a:rPr>
              <a:t>Concentrated in Bladder, NOT KIDNEY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(TMP/SMX is concentrated in kidney more)</a:t>
            </a:r>
          </a:p>
          <a:p>
            <a:endParaRPr lang="en-US" dirty="0"/>
          </a:p>
          <a:p>
            <a:r>
              <a:rPr lang="en-US" dirty="0" smtClean="0"/>
              <a:t>Treat: alternative for pts who have community </a:t>
            </a:r>
            <a:r>
              <a:rPr lang="en-US" dirty="0" err="1" smtClean="0"/>
              <a:t>aquired</a:t>
            </a:r>
            <a:r>
              <a:rPr lang="en-US" dirty="0" smtClean="0"/>
              <a:t> E. coli UTI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DOC </a:t>
            </a:r>
            <a:r>
              <a:rPr lang="en-US" dirty="0" err="1" smtClean="0">
                <a:solidFill>
                  <a:srgbClr val="FF0000"/>
                </a:solidFill>
              </a:rPr>
              <a:t>Uncomplicted</a:t>
            </a:r>
            <a:r>
              <a:rPr lang="en-US" dirty="0" smtClean="0">
                <a:solidFill>
                  <a:srgbClr val="FF0000"/>
                </a:solidFill>
              </a:rPr>
              <a:t> cystitis (NOT pyelonephritis) b/c it’s not concentrated in kidney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ADR: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335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895" y="220849"/>
            <a:ext cx="862287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Macrolides</a:t>
            </a:r>
          </a:p>
          <a:p>
            <a:endParaRPr lang="en-US" dirty="0"/>
          </a:p>
          <a:p>
            <a:r>
              <a:rPr lang="en-US" dirty="0" smtClean="0"/>
              <a:t>Drug: </a:t>
            </a:r>
            <a:r>
              <a:rPr lang="en-US" dirty="0" smtClean="0">
                <a:solidFill>
                  <a:srgbClr val="FF0000"/>
                </a:solidFill>
              </a:rPr>
              <a:t>Azithromycin</a:t>
            </a:r>
            <a:r>
              <a:rPr lang="en-US" dirty="0" smtClean="0"/>
              <a:t>, </a:t>
            </a:r>
            <a:r>
              <a:rPr lang="en-US" dirty="0"/>
              <a:t>clarithromycin, Erythromycin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MOA: protein synthesis inhibitors, inhibiting 50S subunit </a:t>
            </a:r>
            <a:r>
              <a:rPr lang="en-US" dirty="0" smtClean="0">
                <a:sym typeface="Wingdings"/>
              </a:rPr>
              <a:t> bacteriostatic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Treat: Slightly wider Spectrum than Penicillin. Used when pt is allergic to Penicillin.</a:t>
            </a:r>
          </a:p>
          <a:p>
            <a:r>
              <a:rPr lang="en-US" dirty="0"/>
              <a:t>	</a:t>
            </a:r>
            <a:r>
              <a:rPr lang="en-US" dirty="0" smtClean="0"/>
              <a:t>used most often in outpatient setting b/c of broad coverage of </a:t>
            </a:r>
            <a:r>
              <a:rPr lang="en-US" dirty="0" smtClean="0">
                <a:solidFill>
                  <a:srgbClr val="FF0000"/>
                </a:solidFill>
              </a:rPr>
              <a:t>respiratory pathogens</a:t>
            </a:r>
          </a:p>
          <a:p>
            <a:r>
              <a:rPr lang="en-US" dirty="0" smtClean="0"/>
              <a:t>		(-) Haemophilus influenzae (lower respiratory tract)</a:t>
            </a:r>
          </a:p>
          <a:p>
            <a:r>
              <a:rPr lang="en-US" dirty="0"/>
              <a:t>	</a:t>
            </a:r>
            <a:r>
              <a:rPr lang="en-US" dirty="0" smtClean="0"/>
              <a:t>	(-) Moraxella catarrhalis (lower respiratory tract)</a:t>
            </a:r>
          </a:p>
          <a:p>
            <a:r>
              <a:rPr lang="en-US" dirty="0"/>
              <a:t>		</a:t>
            </a:r>
            <a:r>
              <a:rPr lang="en-US" dirty="0" smtClean="0"/>
              <a:t>(+) Strep </a:t>
            </a:r>
            <a:r>
              <a:rPr lang="en-US" dirty="0"/>
              <a:t>pneumonia (not that effective due to 30% resistance) 	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(-)helicobacter pylori (peptic ulcer disease)</a:t>
            </a:r>
          </a:p>
          <a:p>
            <a:r>
              <a:rPr lang="en-US" dirty="0"/>
              <a:t>	</a:t>
            </a:r>
            <a:r>
              <a:rPr lang="en-US" dirty="0" smtClean="0"/>
              <a:t>mycobacterium avium</a:t>
            </a:r>
          </a:p>
          <a:p>
            <a:r>
              <a:rPr lang="en-US" dirty="0"/>
              <a:t>	</a:t>
            </a:r>
            <a:r>
              <a:rPr lang="en-US" dirty="0" smtClean="0"/>
              <a:t>chlamydia</a:t>
            </a:r>
          </a:p>
          <a:p>
            <a:endParaRPr lang="en-US" dirty="0"/>
          </a:p>
          <a:p>
            <a:r>
              <a:rPr lang="en-US" dirty="0" smtClean="0"/>
              <a:t>ADR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Cardiac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prolong QT interval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GI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CYP interaction (inhibit)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72" y="3686629"/>
            <a:ext cx="3086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968" y="331282"/>
            <a:ext cx="64258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Tetracyclines</a:t>
            </a:r>
          </a:p>
          <a:p>
            <a:endParaRPr lang="en-US" dirty="0"/>
          </a:p>
          <a:p>
            <a:r>
              <a:rPr lang="en-US" dirty="0" smtClean="0"/>
              <a:t>Drugs: Doxycycline, minocycline </a:t>
            </a:r>
            <a:r>
              <a:rPr lang="en-US" dirty="0"/>
              <a:t>tetracycline, Tygacil (Tigecycline)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MOA: protein synthesis inhibitor at 30S ribosome </a:t>
            </a:r>
            <a:r>
              <a:rPr lang="en-US" dirty="0" smtClean="0">
                <a:sym typeface="Wingdings"/>
              </a:rPr>
              <a:t> bacteriostatic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Treat: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DOC for tick borne diseases</a:t>
            </a:r>
            <a:r>
              <a:rPr lang="en-US" dirty="0" smtClean="0"/>
              <a:t>: Rickettsia</a:t>
            </a:r>
          </a:p>
          <a:p>
            <a:r>
              <a:rPr lang="en-US" dirty="0"/>
              <a:t>	</a:t>
            </a:r>
            <a:r>
              <a:rPr lang="en-US" dirty="0" smtClean="0"/>
              <a:t>Spirochetes (</a:t>
            </a:r>
            <a:r>
              <a:rPr lang="en-US" dirty="0" err="1" smtClean="0"/>
              <a:t>helico</a:t>
            </a:r>
            <a:r>
              <a:rPr lang="en-US" dirty="0" smtClean="0"/>
              <a:t> pylori)</a:t>
            </a:r>
          </a:p>
          <a:p>
            <a:r>
              <a:rPr lang="en-US" dirty="0"/>
              <a:t>	</a:t>
            </a:r>
            <a:r>
              <a:rPr lang="en-US" dirty="0" smtClean="0"/>
              <a:t>Plasmodium (malaria)</a:t>
            </a:r>
          </a:p>
          <a:p>
            <a:r>
              <a:rPr lang="en-US" dirty="0"/>
              <a:t>	</a:t>
            </a:r>
            <a:r>
              <a:rPr lang="en-US" dirty="0" smtClean="0"/>
              <a:t>some community MRSA (soft tissue infections)</a:t>
            </a:r>
          </a:p>
          <a:p>
            <a:endParaRPr lang="en-US" dirty="0"/>
          </a:p>
          <a:p>
            <a:r>
              <a:rPr lang="en-US" dirty="0" smtClean="0"/>
              <a:t>ADR:</a:t>
            </a:r>
          </a:p>
          <a:p>
            <a:pPr marL="342900" indent="-342900">
              <a:buAutoNum type="arabicPeriod"/>
            </a:pPr>
            <a:r>
              <a:rPr lang="en-US" dirty="0" smtClean="0"/>
              <a:t>Photosensitivity/Phototoxicity</a:t>
            </a:r>
          </a:p>
          <a:p>
            <a:pPr marL="342900" indent="-342900">
              <a:buAutoNum type="arabicPeriod"/>
            </a:pPr>
            <a:r>
              <a:rPr lang="en-US" dirty="0" smtClean="0"/>
              <a:t>Discoloration of developing teeth </a:t>
            </a:r>
            <a:r>
              <a:rPr lang="en-US" dirty="0" smtClean="0">
                <a:sym typeface="Wingdings"/>
              </a:rPr>
              <a:t> contraindicated in &lt; 8 y/o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/>
              </a:rPr>
              <a:t>Contraindicated in pregnant women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Chelating with divalent and trivalent cations (Ca 2+)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25" y="5132597"/>
            <a:ext cx="2625231" cy="132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98" y="2056110"/>
            <a:ext cx="1759626" cy="1698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58698" y="3292867"/>
            <a:ext cx="1701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Rickettsia: </a:t>
            </a:r>
          </a:p>
          <a:p>
            <a:pPr algn="ctr"/>
            <a:r>
              <a:rPr lang="en-US" dirty="0" smtClean="0"/>
              <a:t>Rocky mountain </a:t>
            </a:r>
          </a:p>
          <a:p>
            <a:pPr algn="ctr"/>
            <a:r>
              <a:rPr lang="en-US" dirty="0" smtClean="0"/>
              <a:t>spotted fever</a:t>
            </a:r>
          </a:p>
        </p:txBody>
      </p:sp>
    </p:spTree>
    <p:extLst>
      <p:ext uri="{BB962C8B-B14F-4D97-AF65-F5344CB8AC3E}">
        <p14:creationId xmlns:p14="http://schemas.microsoft.com/office/powerpoint/2010/main" val="208049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92" y="239254"/>
            <a:ext cx="867000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Glycopeptide</a:t>
            </a:r>
          </a:p>
          <a:p>
            <a:endParaRPr lang="en-US" dirty="0"/>
          </a:p>
          <a:p>
            <a:r>
              <a:rPr lang="en-US" dirty="0" smtClean="0"/>
              <a:t>Drug: Vancomycin</a:t>
            </a:r>
          </a:p>
          <a:p>
            <a:endParaRPr lang="en-US" dirty="0" smtClean="0"/>
          </a:p>
          <a:p>
            <a:r>
              <a:rPr lang="en-US" dirty="0" smtClean="0"/>
              <a:t>MOA: inhibit cell wall synth</a:t>
            </a:r>
          </a:p>
          <a:p>
            <a:endParaRPr lang="en-US" dirty="0" smtClean="0"/>
          </a:p>
          <a:p>
            <a:r>
              <a:rPr lang="en-US" dirty="0" smtClean="0"/>
              <a:t>Treat: All gram (+) except those resistant to it: VRE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DOC: MRSA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DOC: PO used only for severe Clostridium difficile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VRE (vancomycin resistant enterococci): E. </a:t>
            </a:r>
            <a:r>
              <a:rPr lang="en-US" dirty="0" err="1" smtClean="0"/>
              <a:t>faeciUM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ADR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 Man syndrome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nephrotoxicity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Ototoxicity 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14" y="2979220"/>
            <a:ext cx="3810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1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56" y="530820"/>
            <a:ext cx="77123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Nitro imidazole</a:t>
            </a:r>
          </a:p>
          <a:p>
            <a:endParaRPr lang="en-US" dirty="0"/>
          </a:p>
          <a:p>
            <a:r>
              <a:rPr lang="en-US" dirty="0" smtClean="0"/>
              <a:t>Drug: Metronidazole</a:t>
            </a:r>
          </a:p>
          <a:p>
            <a:endParaRPr lang="en-US" dirty="0"/>
          </a:p>
          <a:p>
            <a:r>
              <a:rPr lang="en-US" dirty="0"/>
              <a:t>PK: 90% absorbed in all tissues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elim</a:t>
            </a:r>
            <a:r>
              <a:rPr lang="en-US" dirty="0">
                <a:sym typeface="Wingdings"/>
              </a:rPr>
              <a:t> hepatic, renal and </a:t>
            </a:r>
            <a:r>
              <a:rPr lang="en-US" dirty="0" err="1" smtClean="0">
                <a:sym typeface="Wingdings"/>
              </a:rPr>
              <a:t>recirculated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Treat</a:t>
            </a:r>
            <a:r>
              <a:rPr lang="en-US" dirty="0" smtClean="0">
                <a:solidFill>
                  <a:srgbClr val="FF0000"/>
                </a:solidFill>
              </a:rPr>
              <a:t>: Clean up </a:t>
            </a:r>
            <a:r>
              <a:rPr lang="en-US" dirty="0" smtClean="0"/>
              <a:t>organisms that the big drug classes, pen, </a:t>
            </a:r>
            <a:r>
              <a:rPr lang="en-US" dirty="0" err="1" smtClean="0"/>
              <a:t>ceph</a:t>
            </a:r>
            <a:r>
              <a:rPr lang="en-US" dirty="0" smtClean="0"/>
              <a:t>, </a:t>
            </a:r>
            <a:r>
              <a:rPr lang="en-US" dirty="0" err="1" smtClean="0"/>
              <a:t>fluor</a:t>
            </a:r>
            <a:r>
              <a:rPr lang="en-US" dirty="0" smtClean="0"/>
              <a:t>, macro miss</a:t>
            </a:r>
          </a:p>
          <a:p>
            <a:r>
              <a:rPr lang="en-US" dirty="0"/>
              <a:t>	</a:t>
            </a:r>
            <a:r>
              <a:rPr lang="en-US" dirty="0" smtClean="0"/>
              <a:t>parasitic </a:t>
            </a:r>
            <a:r>
              <a:rPr lang="en-US"/>
              <a:t>infections such as </a:t>
            </a:r>
            <a:r>
              <a:rPr lang="en-US"/>
              <a:t>Trichomoniasis </a:t>
            </a:r>
            <a:r>
              <a:rPr lang="en-US" smtClean="0"/>
              <a:t>Vaginalis (STD)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Abdominal Gram (+) anaerobes. DOC for C. difficile colitis</a:t>
            </a:r>
          </a:p>
          <a:p>
            <a:endParaRPr lang="en-US" dirty="0"/>
          </a:p>
          <a:p>
            <a:r>
              <a:rPr lang="en-US" dirty="0" smtClean="0"/>
              <a:t>ADR</a:t>
            </a:r>
          </a:p>
          <a:p>
            <a:pPr marL="342900" indent="-342900">
              <a:buAutoNum type="arabicPeriod"/>
            </a:pPr>
            <a:r>
              <a:rPr lang="en-US" dirty="0" smtClean="0"/>
              <a:t>D-D with warfarin</a:t>
            </a:r>
          </a:p>
          <a:p>
            <a:pPr marL="342900" indent="-342900">
              <a:buAutoNum type="arabicPeriod"/>
            </a:pPr>
            <a:r>
              <a:rPr lang="en-US" dirty="0" smtClean="0"/>
              <a:t>Disulfiram reaction, with pts taking alcohol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51" y="30709"/>
            <a:ext cx="3103190" cy="3103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836" y="362047"/>
            <a:ext cx="8283863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Lincosamide</a:t>
            </a:r>
          </a:p>
          <a:p>
            <a:endParaRPr lang="en-US" dirty="0" smtClean="0"/>
          </a:p>
          <a:p>
            <a:r>
              <a:rPr lang="en-US" dirty="0" smtClean="0"/>
              <a:t>MOA: protein synthesis inhibitor 50S</a:t>
            </a:r>
          </a:p>
          <a:p>
            <a:endParaRPr lang="en-US" dirty="0"/>
          </a:p>
          <a:p>
            <a:r>
              <a:rPr lang="en-US" dirty="0" smtClean="0"/>
              <a:t>PK: high distribution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Drug: Clindamycin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Mix of Vancomycin + Metronidazole</a:t>
            </a:r>
          </a:p>
          <a:p>
            <a:pPr>
              <a:defRPr/>
            </a:pPr>
            <a:r>
              <a:rPr lang="en-US" dirty="0"/>
              <a:t>Vancomycin</a:t>
            </a:r>
            <a:r>
              <a:rPr lang="en-US" dirty="0" smtClean="0"/>
              <a:t>: </a:t>
            </a:r>
            <a:r>
              <a:rPr lang="en-US" dirty="0"/>
              <a:t>MRSA</a:t>
            </a:r>
          </a:p>
          <a:p>
            <a:pPr>
              <a:defRPr/>
            </a:pPr>
            <a:r>
              <a:rPr lang="en-US" dirty="0"/>
              <a:t>Metronidazole: Abdominal Gram + anaerobes. DOC for C. </a:t>
            </a:r>
            <a:r>
              <a:rPr lang="en-US" dirty="0" smtClean="0"/>
              <a:t>difficile </a:t>
            </a:r>
            <a:r>
              <a:rPr lang="en-US" dirty="0"/>
              <a:t>colitis</a:t>
            </a:r>
          </a:p>
          <a:p>
            <a:endParaRPr lang="en-US" dirty="0" smtClean="0"/>
          </a:p>
          <a:p>
            <a:r>
              <a:rPr lang="en-US" dirty="0" smtClean="0"/>
              <a:t>Treat: “</a:t>
            </a:r>
            <a:r>
              <a:rPr lang="en-US" dirty="0" smtClean="0">
                <a:solidFill>
                  <a:srgbClr val="FF0000"/>
                </a:solidFill>
              </a:rPr>
              <a:t>clean up</a:t>
            </a:r>
            <a:r>
              <a:rPr lang="en-US" dirty="0" smtClean="0"/>
              <a:t>” all of the </a:t>
            </a:r>
            <a:r>
              <a:rPr lang="en-US" b="1" dirty="0" smtClean="0">
                <a:solidFill>
                  <a:srgbClr val="FF0000"/>
                </a:solidFill>
              </a:rPr>
              <a:t>anaerobes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DOC skin and soft tissue MRSA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Used topically in the </a:t>
            </a:r>
            <a:r>
              <a:rPr lang="en-US" dirty="0" smtClean="0">
                <a:solidFill>
                  <a:srgbClr val="FF0000"/>
                </a:solidFill>
              </a:rPr>
              <a:t>treatment of acne</a:t>
            </a:r>
            <a:r>
              <a:rPr lang="en-US" dirty="0" smtClean="0"/>
              <a:t> (Propionibacterium acnes)</a:t>
            </a:r>
          </a:p>
          <a:p>
            <a:r>
              <a:rPr lang="en-US" dirty="0"/>
              <a:t>	</a:t>
            </a:r>
            <a:r>
              <a:rPr lang="en-US" dirty="0" smtClean="0"/>
              <a:t>Gram positive anaerobes</a:t>
            </a:r>
          </a:p>
          <a:p>
            <a:r>
              <a:rPr lang="en-US" dirty="0"/>
              <a:t>	</a:t>
            </a:r>
            <a:r>
              <a:rPr lang="en-US" dirty="0" smtClean="0"/>
              <a:t>Plasmodium Species (malaria)</a:t>
            </a:r>
          </a:p>
          <a:p>
            <a:endParaRPr lang="en-US" dirty="0"/>
          </a:p>
          <a:p>
            <a:r>
              <a:rPr lang="en-US" dirty="0" smtClean="0"/>
              <a:t>ADR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Diarrhea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high risk getting C. difficile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6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14" y="558787"/>
            <a:ext cx="891008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Cyclic </a:t>
            </a:r>
            <a:r>
              <a:rPr lang="en-US" dirty="0" err="1" smtClean="0"/>
              <a:t>Lipopeptide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Drug: Daptomycin (</a:t>
            </a:r>
            <a:r>
              <a:rPr lang="en-US" dirty="0"/>
              <a:t>IV only)</a:t>
            </a:r>
          </a:p>
          <a:p>
            <a:endParaRPr lang="en-US" dirty="0" smtClean="0"/>
          </a:p>
          <a:p>
            <a:r>
              <a:rPr lang="en-US" dirty="0" smtClean="0"/>
              <a:t>PK: </a:t>
            </a:r>
            <a:r>
              <a:rPr lang="en-US" dirty="0" err="1" smtClean="0">
                <a:solidFill>
                  <a:srgbClr val="FF0000"/>
                </a:solidFill>
              </a:rPr>
              <a:t>elim</a:t>
            </a:r>
            <a:r>
              <a:rPr lang="en-US" dirty="0" smtClean="0">
                <a:solidFill>
                  <a:srgbClr val="FF0000"/>
                </a:solidFill>
              </a:rPr>
              <a:t> renally. Check renal function </a:t>
            </a:r>
          </a:p>
          <a:p>
            <a:r>
              <a:rPr lang="en-US" dirty="0"/>
              <a:t>	</a:t>
            </a:r>
            <a:r>
              <a:rPr lang="en-US" dirty="0" smtClean="0"/>
              <a:t>even though it penetrates lung tissue well </a:t>
            </a:r>
            <a:r>
              <a:rPr lang="en-US" dirty="0" smtClean="0">
                <a:sym typeface="Wingdings"/>
              </a:rPr>
              <a:t> it does not work b/c of surfactants in lungs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MOA: weakens cell allowing ions to leak out of organism </a:t>
            </a:r>
            <a:r>
              <a:rPr lang="en-US" dirty="0" smtClean="0">
                <a:sym typeface="Wingdings"/>
              </a:rPr>
              <a:t> death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Treat: Toxicity is time dependent.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skin and soft tissue MRSA,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Streptococci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Right sided staphylococcal endocarditis</a:t>
            </a:r>
          </a:p>
          <a:p>
            <a:r>
              <a:rPr lang="en-US" dirty="0"/>
              <a:t>	</a:t>
            </a:r>
            <a:r>
              <a:rPr lang="en-US" dirty="0" smtClean="0"/>
              <a:t>moderate for VRE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ADR: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rhabdo (check CK, creatine)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34554"/>
            <a:ext cx="3810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3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43" y="262752"/>
            <a:ext cx="8321775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Oxazolidine</a:t>
            </a:r>
          </a:p>
          <a:p>
            <a:endParaRPr lang="en-US" dirty="0" smtClean="0"/>
          </a:p>
          <a:p>
            <a:r>
              <a:rPr lang="en-US" dirty="0" smtClean="0"/>
              <a:t>Drug: Linezolid </a:t>
            </a:r>
          </a:p>
          <a:p>
            <a:endParaRPr lang="en-US" dirty="0"/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resistant Gram (+) </a:t>
            </a:r>
            <a:r>
              <a:rPr lang="en-US" dirty="0" smtClean="0"/>
              <a:t>use for pts with &lt; 2 weeks therapy</a:t>
            </a:r>
          </a:p>
          <a:p>
            <a:r>
              <a:rPr lang="en-US" dirty="0">
                <a:solidFill>
                  <a:srgbClr val="FF0000"/>
                </a:solidFill>
              </a:rPr>
              <a:t>	VRE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MRSA</a:t>
            </a:r>
            <a:r>
              <a:rPr lang="en-US" dirty="0" smtClean="0"/>
              <a:t> (excellent BA and broad gram + activity)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	Multidrug resistant S. pneumoniae</a:t>
            </a:r>
          </a:p>
          <a:p>
            <a:endParaRPr lang="en-US" dirty="0" smtClean="0"/>
          </a:p>
          <a:p>
            <a:r>
              <a:rPr lang="en-US" dirty="0" smtClean="0"/>
              <a:t>Pros</a:t>
            </a:r>
          </a:p>
          <a:p>
            <a:r>
              <a:rPr lang="en-US" dirty="0"/>
              <a:t>	</a:t>
            </a:r>
            <a:r>
              <a:rPr lang="en-US" dirty="0" smtClean="0"/>
              <a:t>Broad gram + activity</a:t>
            </a:r>
          </a:p>
          <a:p>
            <a:r>
              <a:rPr lang="en-US" dirty="0"/>
              <a:t>	</a:t>
            </a:r>
            <a:r>
              <a:rPr lang="en-US" dirty="0" smtClean="0"/>
              <a:t>high bioavailability</a:t>
            </a:r>
          </a:p>
          <a:p>
            <a:r>
              <a:rPr lang="en-US" dirty="0"/>
              <a:t>	</a:t>
            </a:r>
            <a:r>
              <a:rPr lang="en-US" dirty="0" smtClean="0"/>
              <a:t>eliminates renally </a:t>
            </a:r>
            <a:r>
              <a:rPr lang="en-US" dirty="0"/>
              <a:t>and </a:t>
            </a:r>
            <a:r>
              <a:rPr lang="en-US" dirty="0" smtClean="0"/>
              <a:t>hepatically </a:t>
            </a:r>
            <a:r>
              <a:rPr lang="en-US" dirty="0" smtClean="0">
                <a:sym typeface="Wingdings"/>
              </a:rPr>
              <a:t> no need to dose adjust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r>
              <a:rPr lang="en-US" dirty="0"/>
              <a:t>	</a:t>
            </a:r>
            <a:r>
              <a:rPr lang="en-US" dirty="0" smtClean="0"/>
              <a:t>$$$$$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ADR: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&gt; 2 weeks, Linezolid will inhibit mitochondria in humans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peripheral neuropathy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If &gt; 2 weeks  Bone marrow suppression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D-D interaction. Inhibit MAO-I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Serotonin Syndrome</a:t>
            </a:r>
          </a:p>
        </p:txBody>
      </p:sp>
    </p:spTree>
    <p:extLst>
      <p:ext uri="{BB962C8B-B14F-4D97-AF65-F5344CB8AC3E}">
        <p14:creationId xmlns:p14="http://schemas.microsoft.com/office/powerpoint/2010/main" val="86717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55" y="436030"/>
            <a:ext cx="64866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Streptogramin</a:t>
            </a:r>
          </a:p>
          <a:p>
            <a:endParaRPr lang="en-US" dirty="0" smtClean="0"/>
          </a:p>
          <a:p>
            <a:r>
              <a:rPr lang="en-US" dirty="0" smtClean="0"/>
              <a:t>MOA: protein synthesis 50S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given together = bacteriocidal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Drug: Quinupristin/dalfopristin  (Synercid)</a:t>
            </a:r>
          </a:p>
          <a:p>
            <a:endParaRPr lang="en-US" dirty="0"/>
          </a:p>
          <a:p>
            <a:r>
              <a:rPr lang="en-US" dirty="0" smtClean="0"/>
              <a:t>Treat: Used to be used in VRE (no so much b/c of newer agents)</a:t>
            </a:r>
          </a:p>
          <a:p>
            <a:r>
              <a:rPr lang="en-US" dirty="0"/>
              <a:t>	</a:t>
            </a:r>
            <a:r>
              <a:rPr lang="en-US" dirty="0" smtClean="0"/>
              <a:t>MRSA not tolerant to other drugs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Enterococus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faeciUM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(not faecalis) </a:t>
            </a:r>
            <a:r>
              <a:rPr lang="en-US" dirty="0"/>
              <a:t>not </a:t>
            </a:r>
            <a:r>
              <a:rPr lang="en-US" dirty="0" smtClean="0"/>
              <a:t>tolerant </a:t>
            </a:r>
            <a:r>
              <a:rPr lang="en-US" dirty="0"/>
              <a:t>to other </a:t>
            </a:r>
            <a:r>
              <a:rPr lang="en-US" dirty="0" smtClean="0"/>
              <a:t>drugs</a:t>
            </a:r>
          </a:p>
          <a:p>
            <a:endParaRPr lang="en-US" dirty="0"/>
          </a:p>
          <a:p>
            <a:r>
              <a:rPr lang="en-US" dirty="0" smtClean="0"/>
              <a:t>Mix with D5W not NS</a:t>
            </a:r>
          </a:p>
          <a:p>
            <a:endParaRPr lang="en-US" dirty="0"/>
          </a:p>
          <a:p>
            <a:r>
              <a:rPr lang="en-US" dirty="0" smtClean="0"/>
              <a:t>ADR:</a:t>
            </a:r>
          </a:p>
          <a:p>
            <a:r>
              <a:rPr lang="en-US" dirty="0"/>
              <a:t>	</a:t>
            </a:r>
            <a:r>
              <a:rPr lang="en-US" dirty="0" smtClean="0"/>
              <a:t>50% chance of myalgia (that’s why it’s not used often)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arthralgia: Painful </a:t>
            </a:r>
            <a:r>
              <a:rPr lang="en-US" dirty="0">
                <a:solidFill>
                  <a:srgbClr val="FF0000"/>
                </a:solidFill>
              </a:rPr>
              <a:t>inflammation and stiffness of the joints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84" y="36804"/>
            <a:ext cx="780213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Fluoroquinolones</a:t>
            </a:r>
          </a:p>
          <a:p>
            <a:endParaRPr lang="en-US" sz="1600" dirty="0"/>
          </a:p>
          <a:p>
            <a:r>
              <a:rPr lang="en-US" sz="1600" dirty="0" smtClean="0"/>
              <a:t>Drug: Ciprofloxacin, levofloxacin, moxifloxacin, gemifloxacin</a:t>
            </a:r>
          </a:p>
          <a:p>
            <a:r>
              <a:rPr lang="en-US" sz="1600" dirty="0" smtClean="0"/>
              <a:t>PK: well BA, distribution is high such as CNS and heart (check ADR)</a:t>
            </a:r>
          </a:p>
          <a:p>
            <a:r>
              <a:rPr lang="en-US" sz="1600" dirty="0" smtClean="0"/>
              <a:t>Treat: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Ciprofloxacin: </a:t>
            </a:r>
            <a:r>
              <a:rPr lang="en-US" sz="1600" dirty="0" smtClean="0">
                <a:solidFill>
                  <a:srgbClr val="FF0000"/>
                </a:solidFill>
              </a:rPr>
              <a:t>enteric GNR (pseudomonas) </a:t>
            </a:r>
            <a:r>
              <a:rPr lang="en-US" sz="1600" dirty="0" smtClean="0"/>
              <a:t>– E. coli, proteus, </a:t>
            </a:r>
            <a:r>
              <a:rPr lang="en-US" sz="1600" dirty="0" err="1" smtClean="0"/>
              <a:t>klebsiella</a:t>
            </a:r>
            <a:r>
              <a:rPr lang="en-US" sz="1600" dirty="0" smtClean="0"/>
              <a:t>	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Moxi</a:t>
            </a:r>
            <a:r>
              <a:rPr lang="en-US" sz="1600" dirty="0" smtClean="0"/>
              <a:t>, </a:t>
            </a:r>
            <a:r>
              <a:rPr lang="en-US" sz="1600" dirty="0" err="1" smtClean="0"/>
              <a:t>Gemi</a:t>
            </a:r>
            <a:r>
              <a:rPr lang="en-US" sz="1600" dirty="0" smtClean="0"/>
              <a:t>: </a:t>
            </a:r>
            <a:r>
              <a:rPr lang="en-US" sz="1600" u="sng" dirty="0" smtClean="0">
                <a:solidFill>
                  <a:srgbClr val="FF0000"/>
                </a:solidFill>
              </a:rPr>
              <a:t>DOC for</a:t>
            </a:r>
            <a:r>
              <a:rPr lang="en-US" sz="1600" i="1" u="sng" dirty="0">
                <a:solidFill>
                  <a:srgbClr val="FF0000"/>
                </a:solidFill>
              </a:rPr>
              <a:t> </a:t>
            </a:r>
            <a:r>
              <a:rPr lang="en-US" sz="1600" i="1" u="sng" dirty="0" smtClean="0">
                <a:solidFill>
                  <a:srgbClr val="FF0000"/>
                </a:solidFill>
              </a:rPr>
              <a:t>Strep. Pneumoniae</a:t>
            </a:r>
            <a:r>
              <a:rPr lang="en-US" sz="1600" u="sng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/>
              <a:t>enteric GNR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Levo: </a:t>
            </a:r>
            <a:r>
              <a:rPr lang="en-US" sz="1600" dirty="0" smtClean="0">
                <a:solidFill>
                  <a:srgbClr val="FF0000"/>
                </a:solidFill>
              </a:rPr>
              <a:t>GNR (Pseudomonas) + Strep Pneumoniae</a:t>
            </a:r>
          </a:p>
          <a:p>
            <a:r>
              <a:rPr lang="en-US" sz="1600" dirty="0" smtClean="0"/>
              <a:t>ADR</a:t>
            </a:r>
          </a:p>
          <a:p>
            <a:pPr marL="800100" lvl="1" indent="-342900">
              <a:buFontTx/>
              <a:buAutoNum type="arabicPeriod"/>
            </a:pPr>
            <a:r>
              <a:rPr lang="en-US" sz="1600" u="sng" dirty="0">
                <a:solidFill>
                  <a:srgbClr val="FF0000"/>
                </a:solidFill>
              </a:rPr>
              <a:t>Review dosing in pts with renal dysfunction (except moxifloxacin which is hepatic)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Prolonged </a:t>
            </a:r>
            <a:r>
              <a:rPr lang="en-US" sz="1600" dirty="0">
                <a:solidFill>
                  <a:srgbClr val="FF0000"/>
                </a:solidFill>
              </a:rPr>
              <a:t>QT (especially moxifloxacin)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CNS </a:t>
            </a:r>
            <a:r>
              <a:rPr lang="en-US" sz="1600" dirty="0">
                <a:solidFill>
                  <a:srgbClr val="FF0000"/>
                </a:solidFill>
              </a:rPr>
              <a:t>adverse reactions such as dizziness, confusions and </a:t>
            </a:r>
            <a:r>
              <a:rPr lang="en-US" sz="1600" dirty="0" smtClean="0">
                <a:solidFill>
                  <a:srgbClr val="FF0000"/>
                </a:solidFill>
              </a:rPr>
              <a:t>insomnia, seizures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Contraindicated </a:t>
            </a:r>
            <a:r>
              <a:rPr lang="en-US" sz="1600" dirty="0">
                <a:solidFill>
                  <a:srgbClr val="FF0000"/>
                </a:solidFill>
              </a:rPr>
              <a:t>in pregnant women 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Contraindicated in children b/c of cartilage damage</a:t>
            </a:r>
            <a:endParaRPr lang="en-US" sz="160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Chelating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 smtClean="0"/>
              <a:t>Photosensitivity</a:t>
            </a:r>
            <a:endParaRPr lang="en-US" sz="1600" dirty="0"/>
          </a:p>
          <a:p>
            <a:pPr marL="800100" lvl="1" indent="-342900">
              <a:buAutoNum type="arabicPeriod"/>
            </a:pP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60815"/>
              </p:ext>
            </p:extLst>
          </p:nvPr>
        </p:nvGraphicFramePr>
        <p:xfrm>
          <a:off x="202484" y="4069817"/>
          <a:ext cx="854115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454"/>
                <a:gridCol w="1288535"/>
                <a:gridCol w="1270128"/>
                <a:gridCol w="1270128"/>
                <a:gridCol w="1214905"/>
              </a:tblGrid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Cipro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Moxi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Gemi</a:t>
                      </a:r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Systemic Gram (–) infection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Intra abdominal infection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dose gonorrhea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NOT MOXI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Pseudomonas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CAP, sinusitis, AECB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  <a:tr h="29325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Skin</a:t>
                      </a:r>
                      <a:r>
                        <a:rPr lang="en-US" sz="1600" baseline="0" dirty="0" smtClean="0"/>
                        <a:t> infection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520" y="91531"/>
            <a:ext cx="1914199" cy="12964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26539" y="1387966"/>
            <a:ext cx="231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FLUoroquiolone</a:t>
            </a:r>
            <a:r>
              <a:rPr lang="en-US" sz="1200" dirty="0" smtClean="0"/>
              <a:t> = FLU = </a:t>
            </a:r>
            <a:r>
              <a:rPr lang="en-US" sz="1200" dirty="0" err="1" smtClean="0"/>
              <a:t>pnehumo</a:t>
            </a:r>
            <a:endParaRPr lang="en-US" sz="1200" dirty="0" smtClean="0"/>
          </a:p>
          <a:p>
            <a:pPr algn="ctr"/>
            <a:r>
              <a:rPr lang="en-US" sz="1200" dirty="0" err="1" smtClean="0"/>
              <a:t>exCept</a:t>
            </a:r>
            <a:r>
              <a:rPr lang="en-US" sz="1200" dirty="0" smtClean="0"/>
              <a:t> Cipro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160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85" y="4163201"/>
            <a:ext cx="2975679" cy="2618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967" y="279732"/>
            <a:ext cx="865366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Aminoglycoside: </a:t>
            </a:r>
            <a:r>
              <a:rPr lang="en-US" u="sng" dirty="0">
                <a:hlinkClick r:id="rId4"/>
              </a:rPr>
              <a:t>http://www.gentamicin.com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endParaRPr lang="en-US" dirty="0"/>
          </a:p>
          <a:p>
            <a:r>
              <a:rPr lang="en-US" dirty="0" smtClean="0"/>
              <a:t>Drugs: Gentamicin, tobramycin, </a:t>
            </a:r>
            <a:r>
              <a:rPr lang="en-US" dirty="0" smtClean="0">
                <a:solidFill>
                  <a:srgbClr val="FF0000"/>
                </a:solidFill>
              </a:rPr>
              <a:t>amikacin</a:t>
            </a:r>
            <a:r>
              <a:rPr lang="en-US" dirty="0" smtClean="0"/>
              <a:t>, </a:t>
            </a:r>
            <a:r>
              <a:rPr lang="en-US" dirty="0"/>
              <a:t>neomycin, Streptomycin </a:t>
            </a:r>
            <a:r>
              <a:rPr lang="en-US" dirty="0" smtClean="0"/>
              <a:t>(topically in neosporin)</a:t>
            </a:r>
          </a:p>
          <a:p>
            <a:endParaRPr lang="en-US" dirty="0" smtClean="0"/>
          </a:p>
          <a:p>
            <a:r>
              <a:rPr lang="en-US" dirty="0" smtClean="0"/>
              <a:t>MOA: protein synthesis inhibitors of mRNA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bactericidal </a:t>
            </a:r>
          </a:p>
          <a:p>
            <a:endParaRPr lang="en-US" i="1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PK: bad distribution. IV only (does not get absorbed PO)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eliminated renally. Check ADR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Treat: 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Gram negative</a:t>
            </a:r>
            <a:r>
              <a:rPr lang="en-US" dirty="0" smtClean="0">
                <a:solidFill>
                  <a:srgbClr val="FF0000"/>
                </a:solidFill>
              </a:rPr>
              <a:t>: Pseudomonas</a:t>
            </a:r>
            <a:r>
              <a:rPr lang="en-US" dirty="0" smtClean="0"/>
              <a:t>, Acinetobacter, E. coli and </a:t>
            </a:r>
            <a:r>
              <a:rPr lang="en-US" dirty="0" err="1" smtClean="0"/>
              <a:t>Klebisella</a:t>
            </a:r>
            <a:r>
              <a:rPr lang="en-US" dirty="0" smtClean="0"/>
              <a:t> </a:t>
            </a:r>
            <a:r>
              <a:rPr lang="en-US" dirty="0" err="1" smtClean="0"/>
              <a:t>domonas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Treat Pseudomonas potency   Amikacin &gt; Tobramycin &gt; Gentamicin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	febrile neutropenia, sepsis, exacerbation of cystic fibrosis and ventilator pneumonia</a:t>
            </a:r>
          </a:p>
          <a:p>
            <a:endParaRPr lang="en-US" dirty="0" smtClean="0"/>
          </a:p>
          <a:p>
            <a:r>
              <a:rPr lang="en-US" dirty="0" smtClean="0"/>
              <a:t>ADR:</a:t>
            </a:r>
          </a:p>
          <a:p>
            <a:pPr marL="342900" indent="-342900">
              <a:buAutoNum type="arabicPeriod"/>
            </a:pPr>
            <a:r>
              <a:rPr lang="en-US" dirty="0" smtClean="0"/>
              <a:t>Narrow therapeutic index</a:t>
            </a:r>
          </a:p>
          <a:p>
            <a:pPr marL="342900" indent="-342900">
              <a:buAutoNum type="arabicPeriod"/>
            </a:pPr>
            <a:r>
              <a:rPr lang="en-US" b="1" u="sng" dirty="0" smtClean="0">
                <a:solidFill>
                  <a:srgbClr val="FF0000"/>
                </a:solidFill>
              </a:rPr>
              <a:t>Nephrotoxicity. Monitor trough concentrations </a:t>
            </a:r>
          </a:p>
          <a:p>
            <a:pPr marL="342900" indent="-342900">
              <a:buAutoNum type="arabicPeriod"/>
            </a:pPr>
            <a:r>
              <a:rPr lang="en-US" b="1" u="sng" dirty="0" smtClean="0">
                <a:solidFill>
                  <a:srgbClr val="FF0000"/>
                </a:solidFill>
              </a:rPr>
              <a:t>Ototoxicity (monitor hearing and balance)</a:t>
            </a:r>
          </a:p>
          <a:p>
            <a:pPr marL="342900" indent="-342900">
              <a:buAutoNum type="arabicPeriod"/>
            </a:pPr>
            <a:r>
              <a:rPr lang="en-US" dirty="0" smtClean="0"/>
              <a:t>Pregnancy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1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9906</TotalTime>
  <Words>526</Words>
  <Application>Microsoft Macintosh PowerPoint</Application>
  <PresentationFormat>On-screen Show (4:3)</PresentationFormat>
  <Paragraphs>296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211</cp:revision>
  <dcterms:created xsi:type="dcterms:W3CDTF">2012-06-17T21:52:03Z</dcterms:created>
  <dcterms:modified xsi:type="dcterms:W3CDTF">2012-10-08T18:01:05Z</dcterms:modified>
</cp:coreProperties>
</file>