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9144000" cy="6858000" type="screen4x3"/>
  <p:notesSz cx="6950075" cy="9167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2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BB5B1699-3274-4FFC-B319-05F0EFED9D95}" type="datetimeFigureOut">
              <a:rPr lang="en-US" smtClean="0"/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864906EB-6110-44A0-A54B-B1454099B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56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A15B-B911-504F-BF75-92CBD1AE8A59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7C35-A55F-4E4A-9E6E-C067E46D1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5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A15B-B911-504F-BF75-92CBD1AE8A59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7C35-A55F-4E4A-9E6E-C067E46D1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4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A15B-B911-504F-BF75-92CBD1AE8A59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7C35-A55F-4E4A-9E6E-C067E46D1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A15B-B911-504F-BF75-92CBD1AE8A59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7C35-A55F-4E4A-9E6E-C067E46D1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A15B-B911-504F-BF75-92CBD1AE8A59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7C35-A55F-4E4A-9E6E-C067E46D1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A15B-B911-504F-BF75-92CBD1AE8A59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7C35-A55F-4E4A-9E6E-C067E46D1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A15B-B911-504F-BF75-92CBD1AE8A59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7C35-A55F-4E4A-9E6E-C067E46D1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A15B-B911-504F-BF75-92CBD1AE8A59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7C35-A55F-4E4A-9E6E-C067E46D1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9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A15B-B911-504F-BF75-92CBD1AE8A59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7C35-A55F-4E4A-9E6E-C067E46D1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A15B-B911-504F-BF75-92CBD1AE8A59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7C35-A55F-4E4A-9E6E-C067E46D1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3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A15B-B911-504F-BF75-92CBD1AE8A59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7C35-A55F-4E4A-9E6E-C067E46D1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4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A15B-B911-504F-BF75-92CBD1AE8A59}" type="datetimeFigureOut">
              <a:rPr lang="en-US" smtClean="0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7C35-A55F-4E4A-9E6E-C067E46D1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9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69" y="415292"/>
            <a:ext cx="834073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Mycobacterial</a:t>
            </a:r>
          </a:p>
          <a:p>
            <a:endParaRPr lang="en-US" b="1" dirty="0"/>
          </a:p>
          <a:p>
            <a:r>
              <a:rPr lang="en-US" b="1" dirty="0" smtClean="0"/>
              <a:t>Mycobacterium </a:t>
            </a:r>
            <a:r>
              <a:rPr lang="en-US" b="1" dirty="0"/>
              <a:t>tuberculosis: </a:t>
            </a:r>
            <a:endParaRPr lang="en-US" b="1" dirty="0" smtClean="0"/>
          </a:p>
          <a:p>
            <a:r>
              <a:rPr lang="en-US" dirty="0" smtClean="0"/>
              <a:t>Primarily </a:t>
            </a:r>
            <a:r>
              <a:rPr lang="en-US" dirty="0"/>
              <a:t>a pathogen of the mammalian respiratory </a:t>
            </a:r>
            <a:r>
              <a:rPr lang="en-US" dirty="0" smtClean="0"/>
              <a:t>system b/c </a:t>
            </a:r>
            <a:r>
              <a:rPr lang="en-US" dirty="0"/>
              <a:t>highly aerobic and requires high levels of oxygen. </a:t>
            </a:r>
          </a:p>
          <a:p>
            <a:r>
              <a:rPr lang="en-US" dirty="0" smtClean="0"/>
              <a:t>TB has </a:t>
            </a:r>
            <a:r>
              <a:rPr lang="en-US" dirty="0"/>
              <a:t>an unusual, waxy coating on its cell surface (primarily mycolic acid), which makes the cells impervious to Gram staining, so acid-fast detection techniques are used, instead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Mycobacterium kansasii</a:t>
            </a:r>
          </a:p>
          <a:p>
            <a:r>
              <a:rPr lang="en-US" dirty="0"/>
              <a:t>The most common presentation of M kansasii infection is a chronic pulmonary infection that resembles pulmonary </a:t>
            </a:r>
            <a:r>
              <a:rPr lang="en-US" dirty="0" smtClean="0"/>
              <a:t>tuberculosis especially in AIDS victims</a:t>
            </a:r>
          </a:p>
          <a:p>
            <a:endParaRPr lang="en-US" dirty="0" smtClean="0"/>
          </a:p>
          <a:p>
            <a:r>
              <a:rPr lang="en-US" b="1" dirty="0" smtClean="0"/>
              <a:t>Mycobacterium avium-intracellulare  (MAC)</a:t>
            </a:r>
          </a:p>
          <a:p>
            <a:r>
              <a:rPr lang="en-US" dirty="0"/>
              <a:t>MAC is primarily a pulmonary pathogen that affects individuals who are immune compromised (</a:t>
            </a:r>
            <a:r>
              <a:rPr lang="en-US" dirty="0" err="1"/>
              <a:t>eg</a:t>
            </a:r>
            <a:r>
              <a:rPr lang="en-US" dirty="0"/>
              <a:t>, from AIDS, hairy cell leukemia, immunosuppressive chemotherapy).</a:t>
            </a:r>
          </a:p>
        </p:txBody>
      </p:sp>
    </p:spTree>
    <p:extLst>
      <p:ext uri="{BB962C8B-B14F-4D97-AF65-F5344CB8AC3E}">
        <p14:creationId xmlns:p14="http://schemas.microsoft.com/office/powerpoint/2010/main" val="29426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685" y="548797"/>
            <a:ext cx="816806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Antimycobacterial Facts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Replicate slowly</a:t>
            </a:r>
          </a:p>
          <a:p>
            <a:pPr marL="342900" indent="-342900">
              <a:buAutoNum type="arabicPeriod"/>
            </a:pPr>
            <a:r>
              <a:rPr lang="en-US" dirty="0" smtClean="0"/>
              <a:t>Can exist in dormant state</a:t>
            </a:r>
          </a:p>
          <a:p>
            <a:pPr marL="342900" indent="-342900">
              <a:buAutoNum type="arabicPeriod"/>
            </a:pPr>
            <a:r>
              <a:rPr lang="en-US" dirty="0" smtClean="0"/>
              <a:t>Intracellular organisms</a:t>
            </a:r>
          </a:p>
          <a:p>
            <a:pPr marL="342900" indent="-342900">
              <a:buAutoNum type="arabicPeriod"/>
            </a:pPr>
            <a:r>
              <a:rPr lang="en-US" dirty="0" smtClean="0"/>
              <a:t>Outermost layer consists of mycolic acid, a waxy phospholipid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Treatment: </a:t>
            </a:r>
          </a:p>
          <a:p>
            <a:r>
              <a:rPr lang="en-US" dirty="0"/>
              <a:t>	</a:t>
            </a:r>
            <a:r>
              <a:rPr lang="en-US" dirty="0" smtClean="0"/>
              <a:t>2 months:         rifampin</a:t>
            </a:r>
            <a:r>
              <a:rPr lang="en-US" smtClean="0"/>
              <a:t>, </a:t>
            </a:r>
            <a:r>
              <a:rPr lang="en-US" smtClean="0"/>
              <a:t>isoniazid </a:t>
            </a:r>
            <a:r>
              <a:rPr lang="en-US" dirty="0"/>
              <a:t>and ethambutol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4 months:         isoniazid </a:t>
            </a:r>
            <a:r>
              <a:rPr lang="en-US" dirty="0"/>
              <a:t>and rifampin</a:t>
            </a:r>
          </a:p>
        </p:txBody>
      </p:sp>
    </p:spTree>
    <p:extLst>
      <p:ext uri="{BB962C8B-B14F-4D97-AF65-F5344CB8AC3E}">
        <p14:creationId xmlns:p14="http://schemas.microsoft.com/office/powerpoint/2010/main" val="151304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98" y="219519"/>
            <a:ext cx="8011288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Rifamycin</a:t>
            </a:r>
            <a:endParaRPr lang="en-US" b="1" u="sng" dirty="0"/>
          </a:p>
          <a:p>
            <a:r>
              <a:rPr lang="en-US" dirty="0" smtClean="0"/>
              <a:t>Drug: rifampin, rifabutin</a:t>
            </a:r>
          </a:p>
          <a:p>
            <a:r>
              <a:rPr lang="en-US" dirty="0" smtClean="0"/>
              <a:t>MOA: inhibit transcription of DNA to mRNA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Treat: DOC for TB and </a:t>
            </a:r>
            <a:r>
              <a:rPr lang="en-US" dirty="0">
                <a:solidFill>
                  <a:srgbClr val="FF0000"/>
                </a:solidFill>
              </a:rPr>
              <a:t>Mycobacterium </a:t>
            </a:r>
            <a:r>
              <a:rPr lang="en-US" dirty="0" smtClean="0">
                <a:solidFill>
                  <a:srgbClr val="FF0000"/>
                </a:solidFill>
              </a:rPr>
              <a:t>avium. Also used </a:t>
            </a:r>
            <a:r>
              <a:rPr lang="en-US" smtClean="0">
                <a:solidFill>
                  <a:srgbClr val="FF0000"/>
                </a:solidFill>
              </a:rPr>
              <a:t>as add-on </a:t>
            </a:r>
            <a:r>
              <a:rPr lang="en-US" dirty="0" smtClean="0">
                <a:solidFill>
                  <a:srgbClr val="FF0000"/>
                </a:solidFill>
              </a:rPr>
              <a:t>to treat staph</a:t>
            </a:r>
            <a:endParaRPr lang="en-US" dirty="0"/>
          </a:p>
          <a:p>
            <a:r>
              <a:rPr lang="en-US" dirty="0" smtClean="0"/>
              <a:t>ADR: Yellow urine and orange contacts</a:t>
            </a:r>
          </a:p>
          <a:p>
            <a:endParaRPr lang="en-US" dirty="0"/>
          </a:p>
          <a:p>
            <a:r>
              <a:rPr lang="en-US" b="1" u="sng" dirty="0"/>
              <a:t>Isoniazid</a:t>
            </a:r>
          </a:p>
          <a:p>
            <a:r>
              <a:rPr lang="en-US" dirty="0"/>
              <a:t>Drug: Isoniazid</a:t>
            </a:r>
          </a:p>
          <a:p>
            <a:r>
              <a:rPr lang="en-US" dirty="0"/>
              <a:t>MOA: prevent synthesis of mycolic acid</a:t>
            </a:r>
          </a:p>
          <a:p>
            <a:r>
              <a:rPr lang="en-US" dirty="0"/>
              <a:t>Treat: </a:t>
            </a:r>
            <a:r>
              <a:rPr lang="en-US" dirty="0">
                <a:solidFill>
                  <a:srgbClr val="FF0000"/>
                </a:solidFill>
              </a:rPr>
              <a:t>DOC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TB</a:t>
            </a:r>
            <a:r>
              <a:rPr lang="en-US" dirty="0"/>
              <a:t> and M. kansasii</a:t>
            </a:r>
          </a:p>
          <a:p>
            <a:r>
              <a:rPr lang="en-US" dirty="0" smtClean="0"/>
              <a:t>ADR: Peripheral </a:t>
            </a:r>
            <a:r>
              <a:rPr lang="en-US" dirty="0"/>
              <a:t>neuropathy </a:t>
            </a:r>
            <a:r>
              <a:rPr lang="en-US" dirty="0">
                <a:sym typeface="Wingdings"/>
              </a:rPr>
              <a:t> treat with </a:t>
            </a:r>
            <a:r>
              <a:rPr lang="en-US" dirty="0" err="1">
                <a:sym typeface="Wingdings"/>
              </a:rPr>
              <a:t>Vit</a:t>
            </a:r>
            <a:r>
              <a:rPr lang="en-US" dirty="0">
                <a:sym typeface="Wingdings"/>
              </a:rPr>
              <a:t> B6 (pyridoxine</a:t>
            </a:r>
            <a:r>
              <a:rPr lang="en-US" dirty="0" smtClean="0">
                <a:sym typeface="Wingdings"/>
              </a:rPr>
              <a:t>)</a:t>
            </a:r>
          </a:p>
          <a:p>
            <a:endParaRPr lang="en-US" dirty="0" smtClean="0">
              <a:sym typeface="Wingdings"/>
            </a:endParaRPr>
          </a:p>
          <a:p>
            <a:r>
              <a:rPr lang="en-US" b="1" u="sng" dirty="0" smtClean="0">
                <a:sym typeface="Wingdings"/>
              </a:rPr>
              <a:t>Pyrazinamide</a:t>
            </a:r>
          </a:p>
          <a:p>
            <a:r>
              <a:rPr lang="en-US" dirty="0" smtClean="0">
                <a:sym typeface="Wingdings"/>
              </a:rPr>
              <a:t>Drug: pyrazinamide</a:t>
            </a:r>
          </a:p>
          <a:p>
            <a:r>
              <a:rPr lang="en-US" dirty="0" smtClean="0">
                <a:sym typeface="Wingdings"/>
              </a:rPr>
              <a:t>MOA: inhibit fatty acid synthesis</a:t>
            </a:r>
          </a:p>
          <a:p>
            <a:r>
              <a:rPr lang="en-US" dirty="0" smtClean="0">
                <a:sym typeface="Wingdings"/>
              </a:rPr>
              <a:t>Treat: only initial phase of active TB</a:t>
            </a:r>
          </a:p>
          <a:p>
            <a:r>
              <a:rPr lang="en-US" dirty="0" smtClean="0">
                <a:sym typeface="Wingdings"/>
              </a:rPr>
              <a:t>ADR: hepatotoxicity (don’t use with rifampin)</a:t>
            </a:r>
          </a:p>
          <a:p>
            <a:endParaRPr lang="en-US" dirty="0">
              <a:sym typeface="Wingdings"/>
            </a:endParaRPr>
          </a:p>
          <a:p>
            <a:r>
              <a:rPr lang="en-US" b="1" u="sng" dirty="0" smtClean="0">
                <a:sym typeface="Wingdings"/>
              </a:rPr>
              <a:t>Ethambutol</a:t>
            </a:r>
          </a:p>
          <a:p>
            <a:r>
              <a:rPr lang="en-US" dirty="0" smtClean="0">
                <a:sym typeface="Wingdings"/>
              </a:rPr>
              <a:t>Drug: Ethambutol</a:t>
            </a:r>
          </a:p>
          <a:p>
            <a:r>
              <a:rPr lang="en-US" dirty="0" smtClean="0">
                <a:sym typeface="Wingdings"/>
              </a:rPr>
              <a:t>MOA: inhibit arabin galactan, a component of the cell wall</a:t>
            </a:r>
          </a:p>
          <a:p>
            <a:r>
              <a:rPr lang="en-US" dirty="0" smtClean="0">
                <a:sym typeface="Wingdings"/>
              </a:rPr>
              <a:t>Treat: TB, M avium, M kansasii</a:t>
            </a:r>
          </a:p>
          <a:p>
            <a:r>
              <a:rPr lang="en-US" dirty="0" smtClean="0">
                <a:sym typeface="Wingdings"/>
              </a:rPr>
              <a:t>ADR: optic neuritis (reversible)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7358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u="sng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270</Words>
  <Application>Microsoft Macintosh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28</cp:revision>
  <dcterms:created xsi:type="dcterms:W3CDTF">2012-07-06T16:57:35Z</dcterms:created>
  <dcterms:modified xsi:type="dcterms:W3CDTF">2012-09-17T17:56:58Z</dcterms:modified>
</cp:coreProperties>
</file>