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9144000" cy="6858000" type="screen4x3"/>
  <p:notesSz cx="6950075" cy="9167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fld id="{A68F6D4B-9A44-4422-BDF8-B2F71207EB25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r">
              <a:defRPr sz="1200"/>
            </a:lvl1pPr>
          </a:lstStyle>
          <a:p>
            <a:fld id="{BAECFC1A-80B9-488D-81EC-FDE29CC6FC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7C5C-0CDD-1347-82B9-669E5A9FCFB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23E3-2415-5B4D-845B-B60B25B6B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191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7C5C-0CDD-1347-82B9-669E5A9FCFB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23E3-2415-5B4D-845B-B60B25B6B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595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7C5C-0CDD-1347-82B9-669E5A9FCFB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23E3-2415-5B4D-845B-B60B25B6B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88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7C5C-0CDD-1347-82B9-669E5A9FCFB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23E3-2415-5B4D-845B-B60B25B6B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845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7C5C-0CDD-1347-82B9-669E5A9FCFB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23E3-2415-5B4D-845B-B60B25B6B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615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7C5C-0CDD-1347-82B9-669E5A9FCFB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23E3-2415-5B4D-845B-B60B25B6B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07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7C5C-0CDD-1347-82B9-669E5A9FCFB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23E3-2415-5B4D-845B-B60B25B6B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835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7C5C-0CDD-1347-82B9-669E5A9FCFB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23E3-2415-5B4D-845B-B60B25B6B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26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7C5C-0CDD-1347-82B9-669E5A9FCFB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23E3-2415-5B4D-845B-B60B25B6B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417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7C5C-0CDD-1347-82B9-669E5A9FCFB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23E3-2415-5B4D-845B-B60B25B6B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304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7C5C-0CDD-1347-82B9-669E5A9FCFB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23E3-2415-5B4D-845B-B60B25B6B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560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07C5C-0CDD-1347-82B9-669E5A9FCFB3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023E3-2415-5B4D-845B-B60B25B6B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70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5286065"/>
              </p:ext>
            </p:extLst>
          </p:nvPr>
        </p:nvGraphicFramePr>
        <p:xfrm>
          <a:off x="332496" y="480101"/>
          <a:ext cx="8588096" cy="168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6112"/>
                <a:gridCol w="67019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Yeast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Solitary form that reproduce by budding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Candida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Candida albicans in normal GI and skin flora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. May cause oral or genital infections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Fourth leading cause of nosocomial blood stream infections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Candida 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krusei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: resistant to fluconazole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Candida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glabrata: urogenital tract, and of the bloodstream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Cryptococcus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Inhalation of Cryptococcus neoformans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 meningitis in pts with AIDS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8563947"/>
              </p:ext>
            </p:extLst>
          </p:nvPr>
        </p:nvGraphicFramePr>
        <p:xfrm>
          <a:off x="332496" y="2306435"/>
          <a:ext cx="858809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6112"/>
                <a:gridCol w="67019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Dimorphic Fungi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Mould at room temp, yeast at body temp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Histoplasma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Histoplasma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capsulatum: lungs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Blastomyces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Inhaled </a:t>
                      </a:r>
                      <a:r>
                        <a:rPr lang="en-US" sz="1400" dirty="0" smtClean="0">
                          <a:sym typeface="Wingdings"/>
                        </a:rPr>
                        <a:t> more</a:t>
                      </a:r>
                      <a:r>
                        <a:rPr lang="en-US" sz="1400" baseline="0" dirty="0" smtClean="0">
                          <a:sym typeface="Wingdings"/>
                        </a:rPr>
                        <a:t> common in dogs than in humans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Coccidioides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Coccidioides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immitis (valley fever),</a:t>
                      </a:r>
                      <a:r>
                        <a:rPr lang="en-US" sz="1400" baseline="0" dirty="0" smtClean="0"/>
                        <a:t> in the desert </a:t>
                      </a:r>
                      <a:r>
                        <a:rPr lang="en-US" sz="1400" baseline="0" dirty="0" smtClean="0">
                          <a:sym typeface="Wingdings"/>
                        </a:rPr>
                        <a:t> inhalation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Paracoccidioides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inhalation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8927252"/>
              </p:ext>
            </p:extLst>
          </p:nvPr>
        </p:nvGraphicFramePr>
        <p:xfrm>
          <a:off x="332495" y="4282102"/>
          <a:ext cx="8588097" cy="221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2262"/>
                <a:gridCol w="66858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Molds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Multicellular hyphae that reproduce by making spores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Aspergillus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Aspergillus fumigatus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cause of sinusitis 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dirty="0" smtClean="0"/>
                        <a:t>Aspergillus flavus produces aflatoxin which is both a toxin and a carcinogen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Aspergillus niger is as the major source of citric acid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Fusarium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Fusarium solani in nails, cornea and maybe bloodstream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Scedosporium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Opportunistic infection </a:t>
                      </a:r>
                      <a:r>
                        <a:rPr lang="en-US" sz="1400" dirty="0" smtClean="0">
                          <a:sym typeface="Wingdings"/>
                        </a:rPr>
                        <a:t> if resistant are often</a:t>
                      </a:r>
                      <a:r>
                        <a:rPr lang="en-US" sz="1400" baseline="0" dirty="0" smtClean="0">
                          <a:sym typeface="Wingdings"/>
                        </a:rPr>
                        <a:t> fatal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Zygomycetes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Resistant </a:t>
                      </a:r>
                      <a:r>
                        <a:rPr lang="en-US" sz="1400" dirty="0" smtClean="0">
                          <a:sym typeface="Wingdings"/>
                        </a:rPr>
                        <a:t> </a:t>
                      </a:r>
                      <a:r>
                        <a:rPr lang="en-US" sz="1400" dirty="0" smtClean="0"/>
                        <a:t>Opportunistic infection </a:t>
                      </a:r>
                      <a:r>
                        <a:rPr lang="en-US" sz="1400" dirty="0" smtClean="0">
                          <a:sym typeface="Wingdings"/>
                        </a:rPr>
                        <a:t> GI, skin, nasal  thrombosis and or skin necrosis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949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4395" y="595837"/>
            <a:ext cx="77918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Polyene</a:t>
            </a:r>
            <a:endParaRPr lang="en-US" b="1" u="sng" dirty="0"/>
          </a:p>
          <a:p>
            <a:r>
              <a:rPr lang="en-US" dirty="0" smtClean="0"/>
              <a:t>Drug: Amphotericin B</a:t>
            </a:r>
          </a:p>
          <a:p>
            <a:r>
              <a:rPr lang="en-US" dirty="0"/>
              <a:t>	</a:t>
            </a:r>
            <a:r>
              <a:rPr lang="en-US" dirty="0" smtClean="0"/>
              <a:t>Amphotericin B Colloidal Dispersion (ABCD)</a:t>
            </a:r>
          </a:p>
          <a:p>
            <a:r>
              <a:rPr lang="en-US" dirty="0"/>
              <a:t>	</a:t>
            </a:r>
            <a:r>
              <a:rPr lang="en-US" dirty="0" smtClean="0"/>
              <a:t>Liposomal Amphotericin B (</a:t>
            </a:r>
            <a:r>
              <a:rPr lang="en-US" dirty="0" err="1" smtClean="0"/>
              <a:t>LAmB</a:t>
            </a:r>
            <a:r>
              <a:rPr lang="en-US" dirty="0" smtClean="0"/>
              <a:t>)	</a:t>
            </a:r>
          </a:p>
          <a:p>
            <a:r>
              <a:rPr lang="en-US" dirty="0"/>
              <a:t>	</a:t>
            </a:r>
            <a:r>
              <a:rPr lang="en-US" dirty="0" smtClean="0"/>
              <a:t>nystatin (topical)</a:t>
            </a:r>
          </a:p>
          <a:p>
            <a:r>
              <a:rPr lang="en-US" dirty="0" smtClean="0"/>
              <a:t>Treat: Candida, Aspergillus, </a:t>
            </a:r>
            <a:r>
              <a:rPr lang="en-US" dirty="0" smtClean="0">
                <a:solidFill>
                  <a:srgbClr val="FF0000"/>
                </a:solidFill>
              </a:rPr>
              <a:t>cryptococcus neoformans (cryptococcal meningitis)</a:t>
            </a:r>
          </a:p>
          <a:p>
            <a:r>
              <a:rPr lang="en-US" dirty="0" smtClean="0"/>
              <a:t>ADR: Nephrotoxicity </a:t>
            </a:r>
            <a:r>
              <a:rPr lang="en-US" dirty="0" smtClean="0">
                <a:sym typeface="Wingdings"/>
              </a:rPr>
              <a:t> prevent by bolus of NS</a:t>
            </a:r>
          </a:p>
          <a:p>
            <a:endParaRPr lang="en-US" dirty="0">
              <a:sym typeface="Wingdings"/>
            </a:endParaRPr>
          </a:p>
          <a:p>
            <a:r>
              <a:rPr lang="en-US" b="1" u="sng" dirty="0" smtClean="0">
                <a:sym typeface="Wingdings"/>
              </a:rPr>
              <a:t>Antimetabolites</a:t>
            </a:r>
          </a:p>
          <a:p>
            <a:r>
              <a:rPr lang="en-US" dirty="0" smtClean="0">
                <a:sym typeface="Wingdings"/>
              </a:rPr>
              <a:t>Drug: flucytosine </a:t>
            </a:r>
          </a:p>
          <a:p>
            <a:r>
              <a:rPr lang="en-US" dirty="0" smtClean="0">
                <a:sym typeface="Wingdings"/>
              </a:rPr>
              <a:t>Treat: Combo with Amphotericin B to treat Cryptococcus neoformans</a:t>
            </a:r>
          </a:p>
        </p:txBody>
      </p:sp>
    </p:spTree>
    <p:extLst>
      <p:ext uri="{BB962C8B-B14F-4D97-AF65-F5344CB8AC3E}">
        <p14:creationId xmlns:p14="http://schemas.microsoft.com/office/powerpoint/2010/main" xmlns="" val="145373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75" y="-47045"/>
            <a:ext cx="8356198" cy="723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Azoles</a:t>
            </a:r>
            <a:endParaRPr lang="en-US" sz="1600" b="1" u="sng" dirty="0"/>
          </a:p>
          <a:p>
            <a:r>
              <a:rPr lang="en-US" sz="1600" dirty="0" smtClean="0"/>
              <a:t>MOA: inhibit CYP decreasing ergosterol production </a:t>
            </a:r>
            <a:r>
              <a:rPr lang="en-US" sz="1600" dirty="0" smtClean="0">
                <a:sym typeface="Wingdings"/>
              </a:rPr>
              <a:t> D-D interaction</a:t>
            </a:r>
          </a:p>
          <a:p>
            <a:endParaRPr lang="en-US" sz="1600" dirty="0">
              <a:sym typeface="Wingdings"/>
            </a:endParaRPr>
          </a:p>
          <a:p>
            <a:r>
              <a:rPr lang="en-US" sz="1600" b="1" dirty="0" smtClean="0"/>
              <a:t>1. Fluconazole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Treat: </a:t>
            </a:r>
            <a:r>
              <a:rPr lang="en-US" sz="1600" dirty="0" smtClean="0">
                <a:solidFill>
                  <a:srgbClr val="FF0000"/>
                </a:solidFill>
              </a:rPr>
              <a:t>DOC Candida (poor against candida </a:t>
            </a:r>
            <a:r>
              <a:rPr lang="en-US" sz="1600" dirty="0" err="1" smtClean="0">
                <a:solidFill>
                  <a:srgbClr val="FF0000"/>
                </a:solidFill>
              </a:rPr>
              <a:t>krusei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Cryptococcus neoformans</a:t>
            </a:r>
          </a:p>
          <a:p>
            <a:r>
              <a:rPr lang="en-US" sz="1600" dirty="0" smtClean="0"/>
              <a:t>	</a:t>
            </a:r>
            <a:r>
              <a:rPr lang="en-US" sz="1600" dirty="0"/>
              <a:t>	</a:t>
            </a:r>
            <a:r>
              <a:rPr lang="en-US" sz="1600" dirty="0" smtClean="0"/>
              <a:t>Coccidioides immitis (valley fever)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ADR: adjust to renal</a:t>
            </a:r>
          </a:p>
          <a:p>
            <a:endParaRPr lang="en-US" sz="1600" dirty="0"/>
          </a:p>
          <a:p>
            <a:r>
              <a:rPr lang="en-US" sz="1600" b="1" dirty="0" smtClean="0"/>
              <a:t>2. Itraconazole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Treat: </a:t>
            </a:r>
            <a:r>
              <a:rPr lang="en-US" sz="1600" dirty="0" smtClean="0">
                <a:solidFill>
                  <a:srgbClr val="FF0000"/>
                </a:solidFill>
              </a:rPr>
              <a:t>DOC for dimorphic fungal infections like histoplasmosis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Candida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Cryptococcus neoformans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Aspergillus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Capsules with full meal, solution on empty stomach</a:t>
            </a:r>
          </a:p>
          <a:p>
            <a:endParaRPr lang="en-US" sz="1600" dirty="0"/>
          </a:p>
          <a:p>
            <a:r>
              <a:rPr lang="en-US" sz="1600" b="1" dirty="0" smtClean="0"/>
              <a:t>3. Voriconazole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Treat: </a:t>
            </a:r>
            <a:r>
              <a:rPr lang="en-US" sz="1600" dirty="0" smtClean="0">
                <a:solidFill>
                  <a:srgbClr val="FF0000"/>
                </a:solidFill>
              </a:rPr>
              <a:t>DOC for invasive Aspergillus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Candida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Cryptococcus neoformans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ADR: visual effects (flashing)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Contra in pts with CrCl &lt; 50 ml/min</a:t>
            </a:r>
          </a:p>
          <a:p>
            <a:endParaRPr lang="en-US" sz="1600" dirty="0"/>
          </a:p>
          <a:p>
            <a:r>
              <a:rPr lang="en-US" sz="1600" b="1" dirty="0" smtClean="0"/>
              <a:t>4. Posaconazole</a:t>
            </a:r>
          </a:p>
          <a:p>
            <a:r>
              <a:rPr lang="en-US" sz="1600" dirty="0"/>
              <a:t>	 </a:t>
            </a:r>
            <a:r>
              <a:rPr lang="en-US" sz="1600" dirty="0" smtClean="0"/>
              <a:t>Treat: prophylaxis in high risk pts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DOC Zygomycetes</a:t>
            </a:r>
            <a:r>
              <a:rPr lang="en-US" sz="1600" dirty="0" smtClean="0"/>
              <a:t>	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only for prophylaxis of </a:t>
            </a:r>
            <a:r>
              <a:rPr lang="en-US" sz="1600" dirty="0" err="1" smtClean="0">
                <a:solidFill>
                  <a:srgbClr val="FF0000"/>
                </a:solidFill>
              </a:rPr>
              <a:t>funal</a:t>
            </a:r>
            <a:r>
              <a:rPr lang="en-US" sz="1600" dirty="0" smtClean="0">
                <a:solidFill>
                  <a:srgbClr val="FF0000"/>
                </a:solidFill>
              </a:rPr>
              <a:t> infections in neutropenic patients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	oropharyngeal candidiasis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/>
              <a:t>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00691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809" y="360638"/>
            <a:ext cx="8560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Echinocandin (new)</a:t>
            </a:r>
          </a:p>
          <a:p>
            <a:endParaRPr lang="en-US" dirty="0" smtClean="0"/>
          </a:p>
          <a:p>
            <a:r>
              <a:rPr lang="en-US" dirty="0" smtClean="0"/>
              <a:t>Drug: </a:t>
            </a:r>
          </a:p>
          <a:p>
            <a:r>
              <a:rPr lang="en-US" dirty="0"/>
              <a:t>	</a:t>
            </a:r>
            <a:r>
              <a:rPr lang="en-US" dirty="0" smtClean="0"/>
              <a:t>Caspofungin</a:t>
            </a:r>
          </a:p>
          <a:p>
            <a:r>
              <a:rPr lang="en-US" dirty="0"/>
              <a:t>	</a:t>
            </a:r>
            <a:r>
              <a:rPr lang="en-US" dirty="0" err="1" smtClean="0"/>
              <a:t>Micafungin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anidulafungin</a:t>
            </a:r>
          </a:p>
          <a:p>
            <a:endParaRPr lang="en-US" dirty="0"/>
          </a:p>
          <a:p>
            <a:r>
              <a:rPr lang="en-US" dirty="0" smtClean="0"/>
              <a:t>Treat: </a:t>
            </a:r>
            <a:r>
              <a:rPr lang="en-US" dirty="0" smtClean="0">
                <a:solidFill>
                  <a:srgbClr val="FF0000"/>
                </a:solidFill>
              </a:rPr>
              <a:t>DOC for invasive Candidiasis, especially in pts who are unstable</a:t>
            </a:r>
          </a:p>
          <a:p>
            <a:r>
              <a:rPr lang="en-US" dirty="0"/>
              <a:t>	</a:t>
            </a:r>
            <a:r>
              <a:rPr lang="en-US" dirty="0" smtClean="0"/>
              <a:t>Aspergillus</a:t>
            </a:r>
          </a:p>
          <a:p>
            <a:endParaRPr lang="en-US" dirty="0" smtClean="0"/>
          </a:p>
          <a:p>
            <a:r>
              <a:rPr lang="en-US" dirty="0" smtClean="0"/>
              <a:t>Pros: Safe, new MOA, well </a:t>
            </a:r>
            <a:r>
              <a:rPr lang="en-US" dirty="0" err="1" smtClean="0"/>
              <a:t>tollerated</a:t>
            </a:r>
            <a:r>
              <a:rPr lang="en-US" dirty="0" smtClean="0"/>
              <a:t>, excellent </a:t>
            </a:r>
            <a:r>
              <a:rPr lang="en-US" dirty="0" err="1" smtClean="0"/>
              <a:t>acvitiy</a:t>
            </a:r>
            <a:endParaRPr lang="en-US" dirty="0" smtClean="0"/>
          </a:p>
          <a:p>
            <a:r>
              <a:rPr lang="en-US" dirty="0" smtClean="0"/>
              <a:t>Cons: no 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430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195</Words>
  <Application>Microsoft Office PowerPoint</Application>
  <PresentationFormat>On-screen Show (4:3)</PresentationFormat>
  <Paragraphs>83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Sony Owner</cp:lastModifiedBy>
  <cp:revision>35</cp:revision>
  <dcterms:created xsi:type="dcterms:W3CDTF">2012-07-07T20:04:24Z</dcterms:created>
  <dcterms:modified xsi:type="dcterms:W3CDTF">2012-07-13T15:39:34Z</dcterms:modified>
</cp:coreProperties>
</file>