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6"/>
  </p:handoutMasterIdLst>
  <p:sldIdLst>
    <p:sldId id="257" r:id="rId2"/>
    <p:sldId id="256" r:id="rId3"/>
    <p:sldId id="258" r:id="rId4"/>
    <p:sldId id="259" r:id="rId5"/>
  </p:sldIdLst>
  <p:sldSz cx="9144000" cy="6858000" type="screen4x3"/>
  <p:notesSz cx="6950075" cy="9167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fld id="{9680127E-3322-4E0F-929A-7E8395646E1F}" type="datetimeFigureOut">
              <a:rPr lang="en-US" smtClean="0"/>
              <a:t>7/13/2012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 anchor="b"/>
          <a:lstStyle>
            <a:lvl1pPr algn="r">
              <a:defRPr sz="1200"/>
            </a:lvl1pPr>
          </a:lstStyle>
          <a:p>
            <a:fld id="{43E188F2-BF58-4BF0-B93C-28435202B1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3573-7B4C-4244-BF60-9E94911FB364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289D-E3EF-9244-8E7A-6A1A0016F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139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3573-7B4C-4244-BF60-9E94911FB364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289D-E3EF-9244-8E7A-6A1A0016F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397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3573-7B4C-4244-BF60-9E94911FB364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289D-E3EF-9244-8E7A-6A1A0016F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895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3573-7B4C-4244-BF60-9E94911FB364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289D-E3EF-9244-8E7A-6A1A0016F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572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3573-7B4C-4244-BF60-9E94911FB364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289D-E3EF-9244-8E7A-6A1A0016F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893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3573-7B4C-4244-BF60-9E94911FB364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289D-E3EF-9244-8E7A-6A1A0016F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285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3573-7B4C-4244-BF60-9E94911FB364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289D-E3EF-9244-8E7A-6A1A0016F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178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3573-7B4C-4244-BF60-9E94911FB364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289D-E3EF-9244-8E7A-6A1A0016F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78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3573-7B4C-4244-BF60-9E94911FB364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289D-E3EF-9244-8E7A-6A1A0016F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371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3573-7B4C-4244-BF60-9E94911FB364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289D-E3EF-9244-8E7A-6A1A0016F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680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3573-7B4C-4244-BF60-9E94911FB364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289D-E3EF-9244-8E7A-6A1A0016F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392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C3573-7B4C-4244-BF60-9E94911FB364}" type="datetimeFigureOut">
              <a:rPr lang="en-US" smtClean="0"/>
              <a:pPr/>
              <a:t>7/13/2012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0289D-E3EF-9244-8E7A-6A1A0016F4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61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9000" y="361851"/>
            <a:ext cx="831210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Viruses</a:t>
            </a:r>
          </a:p>
          <a:p>
            <a:endParaRPr lang="en-US" dirty="0"/>
          </a:p>
          <a:p>
            <a:r>
              <a:rPr lang="en-US" dirty="0" smtClean="0"/>
              <a:t>Herpes Simplex Virus (HSV-1): cold sores</a:t>
            </a:r>
          </a:p>
          <a:p>
            <a:r>
              <a:rPr lang="en-US" dirty="0" smtClean="0"/>
              <a:t>Herpes Simplex Virus (HSV-2): genital</a:t>
            </a:r>
          </a:p>
          <a:p>
            <a:r>
              <a:rPr lang="en-US" dirty="0" smtClean="0"/>
              <a:t>VZV: Varicella-zoster virus: chicken pox in children and shingles in adults</a:t>
            </a:r>
          </a:p>
          <a:p>
            <a:endParaRPr lang="en-US" dirty="0"/>
          </a:p>
          <a:p>
            <a:r>
              <a:rPr lang="en-US" dirty="0" smtClean="0"/>
              <a:t>Cytomegalovirus (CMV): flu like symptoms at early age (up to late teens)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CMV + during pregnancy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 passed placenta  retardation</a:t>
            </a:r>
          </a:p>
          <a:p>
            <a:endParaRPr lang="en-US" dirty="0">
              <a:solidFill>
                <a:srgbClr val="FF0000"/>
              </a:solidFill>
              <a:sym typeface="Wingdings"/>
            </a:endParaRPr>
          </a:p>
          <a:p>
            <a:r>
              <a:rPr lang="en-US" dirty="0" smtClean="0"/>
              <a:t>Epstein–Barr virus: flu like symptoms at early age </a:t>
            </a:r>
          </a:p>
          <a:p>
            <a:r>
              <a:rPr lang="en-US" dirty="0"/>
              <a:t>	</a:t>
            </a:r>
            <a:r>
              <a:rPr lang="en-US" dirty="0" smtClean="0"/>
              <a:t>immunocompromised </a:t>
            </a:r>
            <a:r>
              <a:rPr lang="en-US" dirty="0" smtClean="0">
                <a:sym typeface="Wingdings"/>
              </a:rPr>
              <a:t> changes cell to cancer cells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/>
              <a:t>Influenza A and B cause the annual influenza epidemics that have up to 20% of the population sniffling, aching, coughing, and running high fevers. Type C also causes flu; however, type C flu symptoms are much less severe.</a:t>
            </a:r>
          </a:p>
        </p:txBody>
      </p:sp>
    </p:spTree>
    <p:extLst>
      <p:ext uri="{BB962C8B-B14F-4D97-AF65-F5344CB8AC3E}">
        <p14:creationId xmlns:p14="http://schemas.microsoft.com/office/powerpoint/2010/main" xmlns="" val="377745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2198" y="329278"/>
            <a:ext cx="86070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Anti-Herpes Simplex Virus Agents  &amp;</a:t>
            </a:r>
            <a:r>
              <a:rPr lang="en-US" b="1" u="sng" dirty="0"/>
              <a:t> </a:t>
            </a:r>
            <a:r>
              <a:rPr lang="en-US" b="1" u="sng" dirty="0" smtClean="0"/>
              <a:t> Varicella-Zoster Virus Agents</a:t>
            </a:r>
          </a:p>
          <a:p>
            <a:r>
              <a:rPr lang="en-US" dirty="0" smtClean="0"/>
              <a:t>Drugs: A</a:t>
            </a:r>
            <a:r>
              <a:rPr lang="en-US" dirty="0" smtClean="0">
                <a:solidFill>
                  <a:srgbClr val="FF0000"/>
                </a:solidFill>
              </a:rPr>
              <a:t>cyc</a:t>
            </a:r>
            <a:r>
              <a:rPr lang="en-US" dirty="0" smtClean="0"/>
              <a:t>lovir, Vala</a:t>
            </a:r>
            <a:r>
              <a:rPr lang="en-US" dirty="0" smtClean="0">
                <a:solidFill>
                  <a:srgbClr val="FF0000"/>
                </a:solidFill>
              </a:rPr>
              <a:t>cyc</a:t>
            </a:r>
            <a:r>
              <a:rPr lang="en-US" dirty="0" smtClean="0"/>
              <a:t>lovir</a:t>
            </a:r>
          </a:p>
          <a:p>
            <a:r>
              <a:rPr lang="en-US" dirty="0" smtClean="0"/>
              <a:t>Treat: Acyclovir is DOC for HSV</a:t>
            </a:r>
          </a:p>
          <a:p>
            <a:r>
              <a:rPr lang="en-US" dirty="0"/>
              <a:t>	</a:t>
            </a:r>
            <a:r>
              <a:rPr lang="en-US" dirty="0" smtClean="0"/>
              <a:t>Herpes Simplex Virus (HSV-1): cold sores</a:t>
            </a:r>
          </a:p>
          <a:p>
            <a:r>
              <a:rPr lang="en-US" dirty="0"/>
              <a:t>	</a:t>
            </a:r>
            <a:r>
              <a:rPr lang="en-US" dirty="0" smtClean="0"/>
              <a:t>Herpes Simplex Virus (HSV-2): genital</a:t>
            </a:r>
          </a:p>
          <a:p>
            <a:endParaRPr lang="en-US" dirty="0"/>
          </a:p>
          <a:p>
            <a:r>
              <a:rPr lang="en-US" b="1" u="sng" dirty="0" smtClean="0"/>
              <a:t>Anti-</a:t>
            </a:r>
            <a:r>
              <a:rPr lang="en-US" b="1" u="sng" dirty="0" err="1" smtClean="0"/>
              <a:t>CytomeGAlovirus</a:t>
            </a:r>
            <a:r>
              <a:rPr lang="en-US" b="1" u="sng" dirty="0" smtClean="0"/>
              <a:t> Agents</a:t>
            </a:r>
          </a:p>
          <a:p>
            <a:r>
              <a:rPr lang="en-US" dirty="0" smtClean="0"/>
              <a:t>Drugs: </a:t>
            </a:r>
            <a:r>
              <a:rPr lang="en-US" dirty="0" err="1" smtClean="0"/>
              <a:t>GANciclovir</a:t>
            </a:r>
            <a:r>
              <a:rPr lang="en-US" dirty="0" smtClean="0"/>
              <a:t>, </a:t>
            </a:r>
            <a:r>
              <a:rPr lang="en-US" i="1" dirty="0" err="1" smtClean="0"/>
              <a:t>ValGANciclovir</a:t>
            </a:r>
            <a:endParaRPr lang="en-US" i="1" dirty="0" smtClean="0"/>
          </a:p>
          <a:p>
            <a:r>
              <a:rPr lang="en-US" dirty="0" smtClean="0"/>
              <a:t>Treat: </a:t>
            </a:r>
            <a:r>
              <a:rPr lang="en-US" dirty="0" smtClean="0">
                <a:solidFill>
                  <a:srgbClr val="FF0000"/>
                </a:solidFill>
              </a:rPr>
              <a:t>CMV</a:t>
            </a:r>
            <a:r>
              <a:rPr lang="en-US" dirty="0" smtClean="0"/>
              <a:t>, HSV-1, HSV-2, VZV, EBV</a:t>
            </a:r>
          </a:p>
          <a:p>
            <a:endParaRPr lang="en-US" dirty="0"/>
          </a:p>
          <a:p>
            <a:r>
              <a:rPr lang="en-US" b="1" dirty="0" err="1" smtClean="0"/>
              <a:t>Neur</a:t>
            </a:r>
            <a:r>
              <a:rPr lang="en-US" b="1" u="sng" dirty="0" err="1" smtClean="0"/>
              <a:t>A</a:t>
            </a:r>
            <a:r>
              <a:rPr lang="en-US" b="1" dirty="0" err="1" smtClean="0"/>
              <a:t>MIdase</a:t>
            </a:r>
            <a:r>
              <a:rPr lang="en-US" b="1" dirty="0" smtClean="0"/>
              <a:t> Inhibitors</a:t>
            </a:r>
          </a:p>
          <a:p>
            <a:r>
              <a:rPr lang="en-US" dirty="0" smtClean="0"/>
              <a:t>Drug: </a:t>
            </a:r>
            <a:r>
              <a:rPr lang="en-US" dirty="0" err="1" smtClean="0"/>
              <a:t>oseltAMIvir</a:t>
            </a:r>
            <a:r>
              <a:rPr lang="en-US" dirty="0" smtClean="0"/>
              <a:t>, </a:t>
            </a:r>
            <a:r>
              <a:rPr lang="en-US" dirty="0" err="1" smtClean="0"/>
              <a:t>zanAMIvir</a:t>
            </a:r>
            <a:endParaRPr lang="en-US" dirty="0" smtClean="0"/>
          </a:p>
          <a:p>
            <a:r>
              <a:rPr lang="en-US" dirty="0" smtClean="0"/>
              <a:t>Treat: Influenza A and B (no substitutes for vaccinations)</a:t>
            </a:r>
          </a:p>
          <a:p>
            <a:r>
              <a:rPr lang="en-US" dirty="0" smtClean="0"/>
              <a:t>ADR: cough and bronchospasm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3975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483" y="94076"/>
            <a:ext cx="85443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Anti-retroviral Drugs (HIV)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HIV naïve patients: NRTI + NRTI + ___     Tenofovir + Emtricitabine + Efavirenz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HIV experienced:    NRTI + NRTI + NITI</a:t>
            </a:r>
          </a:p>
          <a:p>
            <a:endParaRPr lang="en-US" sz="1400" b="1" u="sng" dirty="0"/>
          </a:p>
          <a:p>
            <a:r>
              <a:rPr lang="en-US" sz="1400" b="1" u="sng" dirty="0" smtClean="0"/>
              <a:t>Nucleoside and nucleotide reverse transcriptase inhibitors (NRTI)</a:t>
            </a:r>
          </a:p>
          <a:p>
            <a:r>
              <a:rPr lang="en-US" sz="1400" dirty="0" smtClean="0"/>
              <a:t>Drug: Tenofovir, emtricitabine, abacavir, </a:t>
            </a:r>
            <a:r>
              <a:rPr lang="en-US" sz="1400" dirty="0" err="1" smtClean="0"/>
              <a:t>lamiVUdine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2</a:t>
            </a:r>
            <a:r>
              <a:rPr lang="en-US" sz="1400" baseline="30000" dirty="0" smtClean="0"/>
              <a:t>nd</a:t>
            </a:r>
            <a:r>
              <a:rPr lang="en-US" sz="1400" dirty="0" smtClean="0"/>
              <a:t> line: didanosine, </a:t>
            </a:r>
            <a:r>
              <a:rPr lang="en-US" sz="1400" dirty="0" err="1" smtClean="0"/>
              <a:t>staVUdine</a:t>
            </a:r>
            <a:r>
              <a:rPr lang="en-US" sz="1400" dirty="0" smtClean="0"/>
              <a:t>, </a:t>
            </a:r>
            <a:r>
              <a:rPr lang="en-US" sz="1400" dirty="0" err="1" smtClean="0"/>
              <a:t>zidoVUdine</a:t>
            </a:r>
            <a:r>
              <a:rPr lang="en-US" sz="1400" dirty="0" smtClean="0"/>
              <a:t> (b/c of toxicity)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54611592"/>
              </p:ext>
            </p:extLst>
          </p:nvPr>
        </p:nvGraphicFramePr>
        <p:xfrm>
          <a:off x="329229" y="1726263"/>
          <a:ext cx="6027971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5759"/>
                <a:gridCol w="1034453"/>
                <a:gridCol w="934128"/>
                <a:gridCol w="1022251"/>
                <a:gridCol w="881380"/>
              </a:tblGrid>
              <a:tr h="1592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Didanosine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Stavudine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Zidovudine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Tenofovir</a:t>
                      </a:r>
                      <a:endParaRPr lang="en-US" sz="1400" dirty="0"/>
                    </a:p>
                  </a:txBody>
                  <a:tcPr/>
                </a:tc>
              </a:tr>
              <a:tr h="1592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Peripheral neuropathy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1592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1592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Bone marrow suppression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                    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1592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Nephrotoxicity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9229" y="3622058"/>
            <a:ext cx="455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/>
              <a:t>Non-nucleoside Reverse Transcriptase Inhibitors (NNRTIs)</a:t>
            </a:r>
          </a:p>
          <a:p>
            <a:r>
              <a:rPr lang="en-US" sz="1400" dirty="0" smtClean="0"/>
              <a:t>Drug: </a:t>
            </a:r>
            <a:r>
              <a:rPr lang="en-US" sz="1400" dirty="0" err="1" smtClean="0"/>
              <a:t>EfaVIRenz</a:t>
            </a:r>
            <a:r>
              <a:rPr lang="en-US" sz="1400" dirty="0" smtClean="0"/>
              <a:t>, </a:t>
            </a:r>
            <a:r>
              <a:rPr lang="en-US" sz="1400" dirty="0" err="1" smtClean="0"/>
              <a:t>neVIRapine</a:t>
            </a:r>
            <a:r>
              <a:rPr lang="en-US" sz="1400" dirty="0" smtClean="0"/>
              <a:t>, </a:t>
            </a:r>
            <a:r>
              <a:rPr lang="en-US" sz="1400" dirty="0" err="1" smtClean="0"/>
              <a:t>etraViRine</a:t>
            </a:r>
            <a:r>
              <a:rPr lang="en-US" sz="1400" dirty="0" smtClean="0"/>
              <a:t>  (VIR in the middle)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4100759"/>
              </p:ext>
            </p:extLst>
          </p:nvPr>
        </p:nvGraphicFramePr>
        <p:xfrm>
          <a:off x="329229" y="4194455"/>
          <a:ext cx="6027972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432"/>
                <a:gridCol w="436537"/>
                <a:gridCol w="1074291"/>
                <a:gridCol w="1242356"/>
                <a:gridCol w="1242356"/>
              </a:tblGrid>
              <a:tr h="18736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Efavirenz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Nevirapine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Delavirdine</a:t>
                      </a:r>
                      <a:endParaRPr lang="en-US" sz="1400" dirty="0"/>
                    </a:p>
                  </a:txBody>
                  <a:tcPr/>
                </a:tc>
              </a:tr>
              <a:tr h="18736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Metabolic INDUCERS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18736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Metabolic INHIBITORS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18736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hepatotoxicity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2618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CNS</a:t>
                      </a:r>
                    </a:p>
                    <a:p>
                      <a:r>
                        <a:rPr lang="en-US" sz="1400" dirty="0" smtClean="0"/>
                        <a:t>(dizzy,</a:t>
                      </a:r>
                      <a:r>
                        <a:rPr lang="en-US" sz="1400" baseline="0" dirty="0" smtClean="0"/>
                        <a:t> depression)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18736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Rash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18736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Hypersensitivity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8131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7363" y="548797"/>
            <a:ext cx="5801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Protease Inhibitors (PI)</a:t>
            </a:r>
          </a:p>
          <a:p>
            <a:r>
              <a:rPr lang="en-US" dirty="0" smtClean="0"/>
              <a:t>Drugs: </a:t>
            </a:r>
            <a:r>
              <a:rPr lang="en-US" dirty="0" err="1" smtClean="0"/>
              <a:t>AtazanAVIR</a:t>
            </a:r>
            <a:r>
              <a:rPr lang="en-US" dirty="0" smtClean="0"/>
              <a:t>, </a:t>
            </a:r>
            <a:r>
              <a:rPr lang="en-US" dirty="0" err="1" smtClean="0"/>
              <a:t>darunAVIR</a:t>
            </a:r>
            <a:r>
              <a:rPr lang="en-US" dirty="0" smtClean="0"/>
              <a:t>, </a:t>
            </a:r>
            <a:r>
              <a:rPr lang="en-US" dirty="0" err="1" smtClean="0"/>
              <a:t>fosamprenAVIR</a:t>
            </a:r>
            <a:r>
              <a:rPr lang="en-US" dirty="0" smtClean="0"/>
              <a:t>, </a:t>
            </a:r>
            <a:r>
              <a:rPr lang="en-US" dirty="0" err="1" smtClean="0"/>
              <a:t>saquinAVIR</a:t>
            </a: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ritonAVIR</a:t>
            </a:r>
            <a:r>
              <a:rPr lang="en-US" dirty="0" smtClean="0">
                <a:solidFill>
                  <a:srgbClr val="FF0000"/>
                </a:solidFill>
              </a:rPr>
              <a:t>: inhibits drug metabolizing enzymes</a:t>
            </a:r>
          </a:p>
          <a:p>
            <a:r>
              <a:rPr lang="en-US" dirty="0" smtClean="0"/>
              <a:t>ADR: lipohypertrophy </a:t>
            </a:r>
            <a:r>
              <a:rPr lang="en-US" dirty="0" smtClean="0">
                <a:sym typeface="Wingdings"/>
              </a:rPr>
              <a:t> CV risks  MI or stroke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3484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188</Words>
  <Application>Microsoft Office PowerPoint</Application>
  <PresentationFormat>On-screen Show (4:3)</PresentationFormat>
  <Paragraphs>75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Sony Owner</cp:lastModifiedBy>
  <cp:revision>54</cp:revision>
  <dcterms:created xsi:type="dcterms:W3CDTF">2012-07-07T21:09:59Z</dcterms:created>
  <dcterms:modified xsi:type="dcterms:W3CDTF">2012-07-13T15:40:07Z</dcterms:modified>
</cp:coreProperties>
</file>