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19B5E44-C8C3-7D4E-A6AF-44B08902C157}">
          <p14:sldIdLst>
            <p14:sldId id="257"/>
            <p14:sldId id="258"/>
            <p14:sldId id="259"/>
            <p14:sldId id="260"/>
          </p14:sldIdLst>
        </p14:section>
        <p14:section name="Drugs" id="{83012B0A-10C4-3E4E-8106-8E3F700A3B58}">
          <p14:sldIdLst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249" autoAdjust="0"/>
  </p:normalViewPr>
  <p:slideViewPr>
    <p:cSldViewPr snapToGrid="0" snapToObjects="1">
      <p:cViewPr varScale="1">
        <p:scale>
          <a:sx n="72" d="100"/>
          <a:sy n="72" d="100"/>
        </p:scale>
        <p:origin x="-21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45157-7BCC-4B4F-9F9E-6CCDE504D270}" type="datetimeFigureOut">
              <a:rPr lang="en-US" smtClean="0"/>
              <a:t>9/12/12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FC1A9-6682-7B40-BEB6-664E5B736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606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Catalase: catalyzes the decomposition of hydrogen peroxide to water and oxygen.</a:t>
            </a:r>
          </a:p>
          <a:p>
            <a:r>
              <a:rPr lang="en-US" dirty="0" smtClean="0"/>
              <a:t>Positive = form bubbles</a:t>
            </a:r>
          </a:p>
          <a:p>
            <a:r>
              <a:rPr lang="en-US" dirty="0" smtClean="0"/>
              <a:t>Coagulase + </a:t>
            </a:r>
            <a:r>
              <a:rPr lang="en-US" dirty="0" smtClean="0">
                <a:sym typeface="Wingdings"/>
              </a:rPr>
              <a:t> staph a.  Forms fibrin clot</a:t>
            </a:r>
          </a:p>
          <a:p>
            <a:endParaRPr lang="en-US" dirty="0" smtClean="0">
              <a:sym typeface="Wingdings"/>
            </a:endParaRPr>
          </a:p>
          <a:p>
            <a:r>
              <a:rPr lang="el-GR" sz="1200" dirty="0" smtClean="0">
                <a:cs typeface="Arial" charset="0"/>
              </a:rPr>
              <a:t>α</a:t>
            </a:r>
            <a:r>
              <a:rPr lang="en-US" sz="1200" dirty="0" smtClean="0">
                <a:cs typeface="Arial" charset="0"/>
              </a:rPr>
              <a:t>-hemolysis: </a:t>
            </a:r>
            <a:r>
              <a:rPr lang="en-US" sz="1200" dirty="0" smtClean="0">
                <a:cs typeface="+mn-cs"/>
              </a:rPr>
              <a:t>little</a:t>
            </a:r>
            <a:r>
              <a:rPr lang="en-US" sz="1200" baseline="0" dirty="0" smtClean="0">
                <a:cs typeface="+mn-cs"/>
              </a:rPr>
              <a:t> hemolyzed</a:t>
            </a:r>
            <a:endParaRPr lang="en-US" sz="1200" dirty="0" smtClean="0"/>
          </a:p>
          <a:p>
            <a:r>
              <a:rPr lang="el-GR" sz="1200" dirty="0" smtClean="0"/>
              <a:t>β </a:t>
            </a:r>
            <a:r>
              <a:rPr lang="el-GR" sz="1200" dirty="0" smtClean="0">
                <a:cs typeface="Arial" charset="0"/>
              </a:rPr>
              <a:t>–</a:t>
            </a:r>
            <a:r>
              <a:rPr lang="en-US" sz="1200" dirty="0" smtClean="0">
                <a:cs typeface="Arial" charset="0"/>
              </a:rPr>
              <a:t>hemolysis: fully hemolyzed</a:t>
            </a:r>
            <a:endParaRPr lang="en-US" sz="1200" dirty="0" smtClean="0"/>
          </a:p>
          <a:p>
            <a:r>
              <a:rPr lang="el-GR" sz="1200" dirty="0" smtClean="0">
                <a:cs typeface="Arial" charset="0"/>
              </a:rPr>
              <a:t>γ</a:t>
            </a:r>
            <a:r>
              <a:rPr lang="en-US" sz="1200" dirty="0" smtClean="0">
                <a:cs typeface="Arial" charset="0"/>
              </a:rPr>
              <a:t>-hemolysis: </a:t>
            </a:r>
            <a:r>
              <a:rPr lang="en-US" sz="1200" dirty="0" smtClean="0"/>
              <a:t>no hemolysis </a:t>
            </a:r>
          </a:p>
          <a:p>
            <a:endParaRPr lang="en-US" dirty="0" smtClean="0"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1BC16-9143-214C-94E9-6E421F25D70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39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Fastidious organisms:</a:t>
            </a:r>
            <a:r>
              <a:rPr lang="en-US" baseline="0" dirty="0" smtClean="0"/>
              <a:t> organisms that live under specific 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1BC16-9143-214C-94E9-6E421F25D70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28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Ex: </a:t>
            </a:r>
          </a:p>
          <a:p>
            <a:r>
              <a:rPr lang="en-US" dirty="0" smtClean="0"/>
              <a:t>WBC = 100</a:t>
            </a:r>
          </a:p>
          <a:p>
            <a:r>
              <a:rPr lang="en-US" dirty="0" smtClean="0"/>
              <a:t>PMN = 25%</a:t>
            </a:r>
          </a:p>
          <a:p>
            <a:r>
              <a:rPr lang="en-US" dirty="0" smtClean="0"/>
              <a:t>Bands = 25%</a:t>
            </a:r>
          </a:p>
          <a:p>
            <a:r>
              <a:rPr lang="en-US" dirty="0" smtClean="0"/>
              <a:t>Then</a:t>
            </a:r>
            <a:r>
              <a:rPr lang="en-US" baseline="0" dirty="0" smtClean="0"/>
              <a:t> ANC = 50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FC1A9-6682-7B40-BEB6-664E5B7367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003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Catalase: catalyzes the decomposition of hydrogen peroxide to water and oxygen.</a:t>
            </a:r>
          </a:p>
          <a:p>
            <a:r>
              <a:rPr lang="en-US" dirty="0" smtClean="0"/>
              <a:t>Positive = form bubbles</a:t>
            </a:r>
          </a:p>
          <a:p>
            <a:r>
              <a:rPr lang="en-US" dirty="0" smtClean="0"/>
              <a:t>Coagulase + </a:t>
            </a:r>
            <a:r>
              <a:rPr lang="en-US" dirty="0" smtClean="0">
                <a:sym typeface="Wingdings"/>
              </a:rPr>
              <a:t> staph a.  Forms fibrin clot</a:t>
            </a:r>
          </a:p>
          <a:p>
            <a:endParaRPr lang="en-US" dirty="0" smtClean="0">
              <a:sym typeface="Wingdings"/>
            </a:endParaRPr>
          </a:p>
          <a:p>
            <a:r>
              <a:rPr lang="el-GR" sz="1200" dirty="0" smtClean="0">
                <a:cs typeface="Arial" charset="0"/>
              </a:rPr>
              <a:t>α</a:t>
            </a:r>
            <a:r>
              <a:rPr lang="en-US" sz="1200" dirty="0" smtClean="0">
                <a:cs typeface="Arial" charset="0"/>
              </a:rPr>
              <a:t>-hemolysis: </a:t>
            </a:r>
            <a:r>
              <a:rPr lang="en-US" sz="1200" dirty="0" smtClean="0">
                <a:cs typeface="+mn-cs"/>
              </a:rPr>
              <a:t>little</a:t>
            </a:r>
            <a:r>
              <a:rPr lang="en-US" sz="1200" baseline="0" dirty="0" smtClean="0">
                <a:cs typeface="+mn-cs"/>
              </a:rPr>
              <a:t> hemolyzed</a:t>
            </a:r>
            <a:endParaRPr lang="en-US" sz="1200" dirty="0" smtClean="0"/>
          </a:p>
          <a:p>
            <a:r>
              <a:rPr lang="el-GR" sz="1200" dirty="0" smtClean="0"/>
              <a:t>β </a:t>
            </a:r>
            <a:r>
              <a:rPr lang="el-GR" sz="1200" dirty="0" smtClean="0">
                <a:cs typeface="Arial" charset="0"/>
              </a:rPr>
              <a:t>–</a:t>
            </a:r>
            <a:r>
              <a:rPr lang="en-US" sz="1200" dirty="0" smtClean="0">
                <a:cs typeface="Arial" charset="0"/>
              </a:rPr>
              <a:t>hemolysis: fully hemolyzed</a:t>
            </a:r>
            <a:endParaRPr lang="en-US" sz="1200" dirty="0" smtClean="0"/>
          </a:p>
          <a:p>
            <a:r>
              <a:rPr lang="el-GR" sz="1200" dirty="0" smtClean="0">
                <a:cs typeface="Arial" charset="0"/>
              </a:rPr>
              <a:t>γ</a:t>
            </a:r>
            <a:r>
              <a:rPr lang="en-US" sz="1200" dirty="0" smtClean="0">
                <a:cs typeface="Arial" charset="0"/>
              </a:rPr>
              <a:t>-hemolysis: </a:t>
            </a:r>
            <a:r>
              <a:rPr lang="en-US" sz="1200" dirty="0" smtClean="0"/>
              <a:t>no hemolysis </a:t>
            </a:r>
          </a:p>
          <a:p>
            <a:endParaRPr lang="en-US" dirty="0" smtClean="0"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1BC16-9143-214C-94E9-6E421F25D70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39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Fastidious organisms:</a:t>
            </a:r>
            <a:r>
              <a:rPr lang="en-US" baseline="0" dirty="0" smtClean="0"/>
              <a:t> organisms that live under specific 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1BC16-9143-214C-94E9-6E421F25D70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28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8D7A-B758-4740-A9D4-D9CCCA87F699}" type="datetimeFigureOut">
              <a:rPr lang="en-US" smtClean="0"/>
              <a:t>9/12/12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CFF9-83FC-9443-86DF-CC1A5FD4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30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8D7A-B758-4740-A9D4-D9CCCA87F699}" type="datetimeFigureOut">
              <a:rPr lang="en-US" smtClean="0"/>
              <a:t>9/12/12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CFF9-83FC-9443-86DF-CC1A5FD4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99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8D7A-B758-4740-A9D4-D9CCCA87F699}" type="datetimeFigureOut">
              <a:rPr lang="en-US" smtClean="0"/>
              <a:t>9/12/12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CFF9-83FC-9443-86DF-CC1A5FD4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8D7A-B758-4740-A9D4-D9CCCA87F699}" type="datetimeFigureOut">
              <a:rPr lang="en-US" smtClean="0"/>
              <a:t>9/12/12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CFF9-83FC-9443-86DF-CC1A5FD4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42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8D7A-B758-4740-A9D4-D9CCCA87F699}" type="datetimeFigureOut">
              <a:rPr lang="en-US" smtClean="0"/>
              <a:t>9/12/12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CFF9-83FC-9443-86DF-CC1A5FD4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59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8D7A-B758-4740-A9D4-D9CCCA87F699}" type="datetimeFigureOut">
              <a:rPr lang="en-US" smtClean="0"/>
              <a:t>9/12/12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CFF9-83FC-9443-86DF-CC1A5FD4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43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8D7A-B758-4740-A9D4-D9CCCA87F699}" type="datetimeFigureOut">
              <a:rPr lang="en-US" smtClean="0"/>
              <a:t>9/12/12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CFF9-83FC-9443-86DF-CC1A5FD4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60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8D7A-B758-4740-A9D4-D9CCCA87F699}" type="datetimeFigureOut">
              <a:rPr lang="en-US" smtClean="0"/>
              <a:t>9/12/12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CFF9-83FC-9443-86DF-CC1A5FD4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70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8D7A-B758-4740-A9D4-D9CCCA87F699}" type="datetimeFigureOut">
              <a:rPr lang="en-US" smtClean="0"/>
              <a:t>9/12/12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CFF9-83FC-9443-86DF-CC1A5FD4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26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8D7A-B758-4740-A9D4-D9CCCA87F699}" type="datetimeFigureOut">
              <a:rPr lang="en-US" smtClean="0"/>
              <a:t>9/12/12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CFF9-83FC-9443-86DF-CC1A5FD4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11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8D7A-B758-4740-A9D4-D9CCCA87F699}" type="datetimeFigureOut">
              <a:rPr lang="en-US" smtClean="0"/>
              <a:t>9/12/12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CFF9-83FC-9443-86DF-CC1A5FD4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00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78D7A-B758-4740-A9D4-D9CCCA87F699}" type="datetimeFigureOut">
              <a:rPr lang="en-US" smtClean="0"/>
              <a:t>9/12/12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ACFF9-83FC-9443-86DF-CC1A5FD4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844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34844" y="501177"/>
            <a:ext cx="3237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Gram Positive</a:t>
            </a:r>
          </a:p>
          <a:p>
            <a:pPr algn="ctr"/>
            <a:r>
              <a:rPr lang="en-US" sz="1400" dirty="0" smtClean="0"/>
              <a:t>Stain purple stays purple after decolorizer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789583" y="1555765"/>
            <a:ext cx="863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Cocci</a:t>
            </a:r>
          </a:p>
          <a:p>
            <a:pPr algn="ctr"/>
            <a:r>
              <a:rPr lang="en-US" sz="1400" dirty="0" smtClean="0"/>
              <a:t>(spheres)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70893" y="1602805"/>
            <a:ext cx="615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Bacilli</a:t>
            </a:r>
          </a:p>
          <a:p>
            <a:pPr algn="ctr"/>
            <a:r>
              <a:rPr lang="en-US" sz="1400" dirty="0" smtClean="0"/>
              <a:t>(rods)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57873" y="2484413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Aerobic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5083" y="2487944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Anaerobic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15740" y="2497220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Anaerobic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08215" y="2484413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Aerobic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62581" y="5449164"/>
            <a:ext cx="1863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Peptococcus: gut flora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90882" y="4832868"/>
            <a:ext cx="15781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</a:rPr>
              <a:t>Lactobacillus (milk)</a:t>
            </a:r>
          </a:p>
          <a:p>
            <a:r>
              <a:rPr lang="en-US" sz="1400" dirty="0" smtClean="0"/>
              <a:t>Clostridium diff</a:t>
            </a:r>
          </a:p>
          <a:p>
            <a:r>
              <a:rPr lang="en-US" sz="1400" dirty="0" smtClean="0">
                <a:solidFill>
                  <a:srgbClr val="7F7F7F"/>
                </a:solidFill>
              </a:rPr>
              <a:t>Actinomyces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57759" y="4801470"/>
            <a:ext cx="14498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</a:rPr>
              <a:t>Lactobacillus</a:t>
            </a:r>
          </a:p>
          <a:p>
            <a:r>
              <a:rPr lang="en-US" sz="1400" dirty="0" smtClean="0"/>
              <a:t>Listeria</a:t>
            </a:r>
          </a:p>
          <a:p>
            <a:r>
              <a:rPr lang="en-US" sz="1400" dirty="0" smtClean="0">
                <a:solidFill>
                  <a:srgbClr val="7F7F7F"/>
                </a:solidFill>
              </a:rPr>
              <a:t>Corynebacterium</a:t>
            </a:r>
          </a:p>
          <a:p>
            <a:r>
              <a:rPr lang="en-US" sz="1400" dirty="0" smtClean="0">
                <a:solidFill>
                  <a:srgbClr val="7F7F7F"/>
                </a:solidFill>
              </a:rPr>
              <a:t>Gardnerella</a:t>
            </a:r>
          </a:p>
        </p:txBody>
      </p:sp>
      <p:cxnSp>
        <p:nvCxnSpPr>
          <p:cNvPr id="15" name="Straight Connector 14"/>
          <p:cNvCxnSpPr>
            <a:stCxn id="6" idx="2"/>
            <a:endCxn id="9" idx="0"/>
          </p:cNvCxnSpPr>
          <p:nvPr/>
        </p:nvCxnSpPr>
        <p:spPr>
          <a:xfrm flipH="1">
            <a:off x="6379970" y="2126025"/>
            <a:ext cx="998603" cy="3711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2"/>
            <a:endCxn id="10" idx="0"/>
          </p:cNvCxnSpPr>
          <p:nvPr/>
        </p:nvCxnSpPr>
        <p:spPr>
          <a:xfrm>
            <a:off x="7378573" y="2126025"/>
            <a:ext cx="904104" cy="3583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2"/>
            <a:endCxn id="12" idx="0"/>
          </p:cNvCxnSpPr>
          <p:nvPr/>
        </p:nvCxnSpPr>
        <p:spPr>
          <a:xfrm>
            <a:off x="6379970" y="2804997"/>
            <a:ext cx="0" cy="20278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2"/>
            <a:endCxn id="13" idx="0"/>
          </p:cNvCxnSpPr>
          <p:nvPr/>
        </p:nvCxnSpPr>
        <p:spPr>
          <a:xfrm>
            <a:off x="8282677" y="2792190"/>
            <a:ext cx="0" cy="2009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5" idx="2"/>
            <a:endCxn id="8" idx="0"/>
          </p:cNvCxnSpPr>
          <p:nvPr/>
        </p:nvCxnSpPr>
        <p:spPr>
          <a:xfrm flipH="1">
            <a:off x="869313" y="2078985"/>
            <a:ext cx="1352214" cy="4089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5" idx="2"/>
            <a:endCxn id="7" idx="0"/>
          </p:cNvCxnSpPr>
          <p:nvPr/>
        </p:nvCxnSpPr>
        <p:spPr>
          <a:xfrm>
            <a:off x="2221527" y="2078985"/>
            <a:ext cx="1310808" cy="4054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2"/>
            <a:endCxn id="11" idx="0"/>
          </p:cNvCxnSpPr>
          <p:nvPr/>
        </p:nvCxnSpPr>
        <p:spPr>
          <a:xfrm>
            <a:off x="869313" y="2795721"/>
            <a:ext cx="0" cy="26534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188828" y="3631918"/>
            <a:ext cx="929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Catalase +</a:t>
            </a:r>
          </a:p>
          <a:p>
            <a:pPr algn="ctr"/>
            <a:r>
              <a:rPr lang="en-US" sz="1400" dirty="0" smtClean="0"/>
              <a:t>clumps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906796" y="3631918"/>
            <a:ext cx="929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Catalase –</a:t>
            </a:r>
          </a:p>
          <a:p>
            <a:pPr algn="ctr"/>
            <a:r>
              <a:rPr lang="en-US" sz="1400" dirty="0" smtClean="0"/>
              <a:t>chains</a:t>
            </a:r>
          </a:p>
        </p:txBody>
      </p:sp>
      <p:cxnSp>
        <p:nvCxnSpPr>
          <p:cNvPr id="39" name="Straight Connector 38"/>
          <p:cNvCxnSpPr>
            <a:stCxn id="7" idx="2"/>
            <a:endCxn id="36" idx="0"/>
          </p:cNvCxnSpPr>
          <p:nvPr/>
        </p:nvCxnSpPr>
        <p:spPr>
          <a:xfrm flipH="1">
            <a:off x="2653471" y="2792190"/>
            <a:ext cx="878864" cy="8397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7" idx="2"/>
            <a:endCxn id="37" idx="0"/>
          </p:cNvCxnSpPr>
          <p:nvPr/>
        </p:nvCxnSpPr>
        <p:spPr>
          <a:xfrm>
            <a:off x="3532335" y="2792190"/>
            <a:ext cx="839104" cy="8397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424242" y="4911267"/>
            <a:ext cx="2470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Coagulase +: Staph aureus</a:t>
            </a:r>
          </a:p>
          <a:p>
            <a:r>
              <a:rPr lang="en-US" sz="1400" dirty="0" smtClean="0"/>
              <a:t>Coagulase - : Staph epidermidis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195444" y="5386245"/>
            <a:ext cx="23519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>
                <a:cs typeface="Arial" charset="0"/>
              </a:rPr>
              <a:t>α</a:t>
            </a:r>
            <a:r>
              <a:rPr lang="en-US" sz="1400" dirty="0">
                <a:cs typeface="Arial" charset="0"/>
              </a:rPr>
              <a:t>-</a:t>
            </a:r>
            <a:r>
              <a:rPr lang="en-US" sz="1400" dirty="0" smtClean="0">
                <a:cs typeface="Arial" charset="0"/>
              </a:rPr>
              <a:t>hemolysis: </a:t>
            </a:r>
            <a:r>
              <a:rPr lang="en-US" sz="1400" dirty="0" smtClean="0"/>
              <a:t>Strep pnuemo</a:t>
            </a:r>
          </a:p>
          <a:p>
            <a:r>
              <a:rPr lang="el-GR" sz="1400" dirty="0"/>
              <a:t>β </a:t>
            </a:r>
            <a:r>
              <a:rPr lang="el-GR" sz="1400" dirty="0" smtClean="0">
                <a:cs typeface="Arial" charset="0"/>
              </a:rPr>
              <a:t>–</a:t>
            </a:r>
            <a:r>
              <a:rPr lang="en-US" sz="1400" dirty="0" smtClean="0">
                <a:cs typeface="Arial" charset="0"/>
              </a:rPr>
              <a:t>hemolysis: Strep pyogenes</a:t>
            </a:r>
            <a:endParaRPr lang="en-US" sz="1400" dirty="0" smtClean="0"/>
          </a:p>
          <a:p>
            <a:r>
              <a:rPr lang="el-GR" sz="1400" dirty="0">
                <a:cs typeface="Arial" charset="0"/>
              </a:rPr>
              <a:t>γ</a:t>
            </a:r>
            <a:r>
              <a:rPr lang="en-US" sz="1400" dirty="0">
                <a:cs typeface="Arial" charset="0"/>
              </a:rPr>
              <a:t>-</a:t>
            </a:r>
            <a:r>
              <a:rPr lang="en-US" sz="1400" dirty="0" smtClean="0">
                <a:cs typeface="Arial" charset="0"/>
              </a:rPr>
              <a:t>hemolysis: </a:t>
            </a:r>
            <a:r>
              <a:rPr lang="en-US" sz="1400" dirty="0" smtClean="0"/>
              <a:t>Enterococcus</a:t>
            </a:r>
          </a:p>
        </p:txBody>
      </p:sp>
      <p:cxnSp>
        <p:nvCxnSpPr>
          <p:cNvPr id="45" name="Straight Arrow Connector 44"/>
          <p:cNvCxnSpPr>
            <a:stCxn id="36" idx="2"/>
            <a:endCxn id="42" idx="0"/>
          </p:cNvCxnSpPr>
          <p:nvPr/>
        </p:nvCxnSpPr>
        <p:spPr>
          <a:xfrm>
            <a:off x="2653471" y="4155138"/>
            <a:ext cx="6158" cy="7561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2"/>
            <a:endCxn id="43" idx="0"/>
          </p:cNvCxnSpPr>
          <p:nvPr/>
        </p:nvCxnSpPr>
        <p:spPr>
          <a:xfrm>
            <a:off x="4371439" y="4155138"/>
            <a:ext cx="0" cy="12311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" idx="2"/>
            <a:endCxn id="5" idx="0"/>
          </p:cNvCxnSpPr>
          <p:nvPr/>
        </p:nvCxnSpPr>
        <p:spPr>
          <a:xfrm flipH="1">
            <a:off x="2221527" y="1024397"/>
            <a:ext cx="2431841" cy="5313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" idx="2"/>
            <a:endCxn id="6" idx="0"/>
          </p:cNvCxnSpPr>
          <p:nvPr/>
        </p:nvCxnSpPr>
        <p:spPr>
          <a:xfrm>
            <a:off x="4653368" y="1024397"/>
            <a:ext cx="2725205" cy="5784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396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480" y="-71726"/>
            <a:ext cx="525015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Gram Negative</a:t>
            </a:r>
          </a:p>
          <a:p>
            <a:pPr algn="ctr"/>
            <a:r>
              <a:rPr lang="en-US" sz="1600" dirty="0" smtClean="0"/>
              <a:t>Stain purple </a:t>
            </a:r>
            <a:r>
              <a:rPr lang="en-US" sz="1600" dirty="0" smtClean="0">
                <a:sym typeface="Wingdings"/>
              </a:rPr>
              <a:t> washes off during decolorizer  stained pink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188123" y="999404"/>
            <a:ext cx="88067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Cocci</a:t>
            </a:r>
          </a:p>
          <a:p>
            <a:pPr algn="ctr"/>
            <a:r>
              <a:rPr lang="en-US" sz="1600" dirty="0" smtClean="0"/>
              <a:t>(sphere)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899081"/>
            <a:ext cx="130476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Neisseria gon</a:t>
            </a:r>
          </a:p>
          <a:p>
            <a:r>
              <a:rPr lang="en-US" sz="1600" dirty="0" smtClean="0"/>
              <a:t>Moraxella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84740" y="905324"/>
            <a:ext cx="67688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Bacilli</a:t>
            </a:r>
          </a:p>
          <a:p>
            <a:pPr algn="ctr"/>
            <a:r>
              <a:rPr lang="en-US" sz="1600" dirty="0" smtClean="0"/>
              <a:t>(rods)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01845" y="1844406"/>
            <a:ext cx="1032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Anaerobic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33021" y="1745671"/>
            <a:ext cx="8268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Aerobic</a:t>
            </a:r>
          </a:p>
        </p:txBody>
      </p:sp>
      <p:cxnSp>
        <p:nvCxnSpPr>
          <p:cNvPr id="9" name="Straight Connector 8"/>
          <p:cNvCxnSpPr>
            <a:stCxn id="2" idx="2"/>
            <a:endCxn id="4" idx="0"/>
          </p:cNvCxnSpPr>
          <p:nvPr/>
        </p:nvCxnSpPr>
        <p:spPr>
          <a:xfrm flipH="1">
            <a:off x="628458" y="513050"/>
            <a:ext cx="2395100" cy="4863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2" idx="2"/>
            <a:endCxn id="6" idx="0"/>
          </p:cNvCxnSpPr>
          <p:nvPr/>
        </p:nvCxnSpPr>
        <p:spPr>
          <a:xfrm>
            <a:off x="3023558" y="513050"/>
            <a:ext cx="2199626" cy="3922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>
            <a:off x="628458" y="1584180"/>
            <a:ext cx="23924" cy="33149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03724" y="4870050"/>
            <a:ext cx="1429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Bacteroides</a:t>
            </a:r>
          </a:p>
          <a:p>
            <a:r>
              <a:rPr lang="en-US" sz="1600" dirty="0" smtClean="0"/>
              <a:t>Prevotella</a:t>
            </a:r>
          </a:p>
          <a:p>
            <a:r>
              <a:rPr lang="en-US" sz="1600" dirty="0" smtClean="0"/>
              <a:t>Fusobacterium</a:t>
            </a:r>
          </a:p>
        </p:txBody>
      </p:sp>
      <p:cxnSp>
        <p:nvCxnSpPr>
          <p:cNvPr id="19" name="Straight Connector 18"/>
          <p:cNvCxnSpPr>
            <a:stCxn id="6" idx="2"/>
            <a:endCxn id="7" idx="0"/>
          </p:cNvCxnSpPr>
          <p:nvPr/>
        </p:nvCxnSpPr>
        <p:spPr>
          <a:xfrm flipH="1">
            <a:off x="2218323" y="1490100"/>
            <a:ext cx="3004861" cy="3543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2"/>
            <a:endCxn id="16" idx="0"/>
          </p:cNvCxnSpPr>
          <p:nvPr/>
        </p:nvCxnSpPr>
        <p:spPr>
          <a:xfrm>
            <a:off x="2218323" y="2182960"/>
            <a:ext cx="0" cy="26870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6" idx="2"/>
            <a:endCxn id="8" idx="0"/>
          </p:cNvCxnSpPr>
          <p:nvPr/>
        </p:nvCxnSpPr>
        <p:spPr>
          <a:xfrm>
            <a:off x="5223184" y="1490100"/>
            <a:ext cx="1423272" cy="2555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77460" y="2808702"/>
            <a:ext cx="10385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Fastidious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organisms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300905" y="4916217"/>
            <a:ext cx="17916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HACEK</a:t>
            </a: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H: Haemophilus</a:t>
            </a: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A: Actinobacillus</a:t>
            </a: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C: Cardiobacterium</a:t>
            </a: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E: Eikenella</a:t>
            </a: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K: Kingella</a:t>
            </a:r>
          </a:p>
        </p:txBody>
      </p:sp>
      <p:cxnSp>
        <p:nvCxnSpPr>
          <p:cNvPr id="39" name="Straight Arrow Connector 38"/>
          <p:cNvCxnSpPr>
            <a:stCxn id="35" idx="2"/>
            <a:endCxn id="36" idx="0"/>
          </p:cNvCxnSpPr>
          <p:nvPr/>
        </p:nvCxnSpPr>
        <p:spPr>
          <a:xfrm>
            <a:off x="8196743" y="3393478"/>
            <a:ext cx="0" cy="15227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345674" y="2814521"/>
            <a:ext cx="13029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Rapid growth</a:t>
            </a:r>
          </a:p>
          <a:p>
            <a:pPr algn="ctr"/>
            <a:r>
              <a:rPr lang="en-US" sz="1600" dirty="0" smtClean="0"/>
              <a:t>organisms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258681" y="3878432"/>
            <a:ext cx="11489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Fermenters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413460" y="3875229"/>
            <a:ext cx="1512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Non fermenters</a:t>
            </a:r>
          </a:p>
        </p:txBody>
      </p:sp>
      <p:cxnSp>
        <p:nvCxnSpPr>
          <p:cNvPr id="47" name="Straight Connector 46"/>
          <p:cNvCxnSpPr>
            <a:stCxn id="8" idx="2"/>
            <a:endCxn id="35" idx="0"/>
          </p:cNvCxnSpPr>
          <p:nvPr/>
        </p:nvCxnSpPr>
        <p:spPr>
          <a:xfrm>
            <a:off x="6646456" y="2084225"/>
            <a:ext cx="1550287" cy="7244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8" idx="2"/>
            <a:endCxn id="41" idx="0"/>
          </p:cNvCxnSpPr>
          <p:nvPr/>
        </p:nvCxnSpPr>
        <p:spPr>
          <a:xfrm flipH="1">
            <a:off x="4997155" y="2084225"/>
            <a:ext cx="1649301" cy="7302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221464" y="4839273"/>
            <a:ext cx="184026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E. Coli</a:t>
            </a:r>
          </a:p>
          <a:p>
            <a:r>
              <a:rPr lang="en-US" sz="1600" dirty="0" smtClean="0"/>
              <a:t>Enterobacter</a:t>
            </a:r>
          </a:p>
          <a:p>
            <a:r>
              <a:rPr lang="en-US" sz="1600" dirty="0" smtClean="0"/>
              <a:t>Salmonella</a:t>
            </a:r>
          </a:p>
          <a:p>
            <a:r>
              <a:rPr lang="en-US" sz="1600" dirty="0"/>
              <a:t>Shigella (</a:t>
            </a:r>
            <a:r>
              <a:rPr lang="en-US" sz="1600" dirty="0" smtClean="0"/>
              <a:t>Dysentery)</a:t>
            </a:r>
          </a:p>
          <a:p>
            <a:r>
              <a:rPr lang="en-US" sz="1600" dirty="0" smtClean="0"/>
              <a:t>Klebsiella</a:t>
            </a:r>
          </a:p>
          <a:p>
            <a:r>
              <a:rPr lang="en-US" sz="1600" dirty="0" smtClean="0"/>
              <a:t>Serratia</a:t>
            </a:r>
          </a:p>
          <a:p>
            <a:r>
              <a:rPr lang="en-US" sz="1600" dirty="0" smtClean="0"/>
              <a:t>Citrobacter</a:t>
            </a:r>
          </a:p>
          <a:p>
            <a:r>
              <a:rPr lang="en-US" sz="1600" dirty="0" smtClean="0"/>
              <a:t>Proteus</a:t>
            </a:r>
          </a:p>
        </p:txBody>
      </p:sp>
      <p:cxnSp>
        <p:nvCxnSpPr>
          <p:cNvPr id="54" name="Straight Connector 53"/>
          <p:cNvCxnSpPr>
            <a:stCxn id="41" idx="2"/>
            <a:endCxn id="42" idx="0"/>
          </p:cNvCxnSpPr>
          <p:nvPr/>
        </p:nvCxnSpPr>
        <p:spPr>
          <a:xfrm flipH="1">
            <a:off x="3833167" y="3399297"/>
            <a:ext cx="1163988" cy="4791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1" idx="2"/>
            <a:endCxn id="43" idx="0"/>
          </p:cNvCxnSpPr>
          <p:nvPr/>
        </p:nvCxnSpPr>
        <p:spPr>
          <a:xfrm>
            <a:off x="4997155" y="3399297"/>
            <a:ext cx="1172382" cy="4759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833167" y="4216986"/>
            <a:ext cx="0" cy="622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271294" y="4859860"/>
            <a:ext cx="17964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Pseudomonas</a:t>
            </a:r>
          </a:p>
          <a:p>
            <a:r>
              <a:rPr lang="en-US" sz="1600" i="1" dirty="0" smtClean="0"/>
              <a:t>Acinetobacter</a:t>
            </a:r>
          </a:p>
          <a:p>
            <a:r>
              <a:rPr lang="en-US" sz="1600" dirty="0" smtClean="0"/>
              <a:t>Stenotrophomonas</a:t>
            </a:r>
          </a:p>
          <a:p>
            <a:r>
              <a:rPr lang="en-US" sz="1600" dirty="0" smtClean="0"/>
              <a:t>Burkholderia</a:t>
            </a:r>
          </a:p>
        </p:txBody>
      </p:sp>
      <p:cxnSp>
        <p:nvCxnSpPr>
          <p:cNvPr id="64" name="Straight Arrow Connector 63"/>
          <p:cNvCxnSpPr>
            <a:stCxn id="43" idx="2"/>
            <a:endCxn id="60" idx="0"/>
          </p:cNvCxnSpPr>
          <p:nvPr/>
        </p:nvCxnSpPr>
        <p:spPr>
          <a:xfrm>
            <a:off x="6169537" y="4213783"/>
            <a:ext cx="0" cy="646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035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0946" y="887149"/>
            <a:ext cx="43534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ANC = WBC * (% PMN + % Bands)</a:t>
            </a:r>
          </a:p>
          <a:p>
            <a:endParaRPr lang="en-US" dirty="0"/>
          </a:p>
          <a:p>
            <a:r>
              <a:rPr lang="en-US" dirty="0" smtClean="0"/>
              <a:t>ANC: Absolute Neutrophil Count </a:t>
            </a:r>
          </a:p>
          <a:p>
            <a:r>
              <a:rPr lang="en-US" dirty="0" smtClean="0"/>
              <a:t>WBC: white blood count</a:t>
            </a:r>
          </a:p>
          <a:p>
            <a:r>
              <a:rPr lang="en-US" dirty="0" smtClean="0"/>
              <a:t>PMN: polymorphonuclear neutrophil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0945" y="2765814"/>
            <a:ext cx="86460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ANC &gt; 1000	normal</a:t>
            </a:r>
          </a:p>
          <a:p>
            <a:r>
              <a:rPr lang="en-US" dirty="0" smtClean="0"/>
              <a:t>ANC &lt; 1000	risk of infection</a:t>
            </a:r>
          </a:p>
          <a:p>
            <a:r>
              <a:rPr lang="en-US" dirty="0" smtClean="0"/>
              <a:t>ANC &lt; 500	neutropenic high risk of infection</a:t>
            </a:r>
          </a:p>
          <a:p>
            <a:r>
              <a:rPr lang="en-US" dirty="0" smtClean="0"/>
              <a:t>ANC &lt; 100	very high risk</a:t>
            </a:r>
          </a:p>
          <a:p>
            <a:endParaRPr lang="en-US" dirty="0"/>
          </a:p>
          <a:p>
            <a:r>
              <a:rPr lang="en-US" dirty="0" smtClean="0"/>
              <a:t>WBC &gt; 11,000 – 12,000 /mm^3 (leukocytosis)</a:t>
            </a:r>
          </a:p>
          <a:p>
            <a:endParaRPr lang="en-US" dirty="0"/>
          </a:p>
          <a:p>
            <a:r>
              <a:rPr lang="en-US" dirty="0" smtClean="0"/>
              <a:t>Neutrophils: A type of WBC involved in bacterial infection</a:t>
            </a:r>
          </a:p>
          <a:p>
            <a:r>
              <a:rPr lang="en-US" dirty="0"/>
              <a:t>	</a:t>
            </a:r>
            <a:r>
              <a:rPr lang="en-US" dirty="0" smtClean="0"/>
              <a:t>Segs: mature. 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Bands: immature. </a:t>
            </a:r>
          </a:p>
          <a:p>
            <a:endParaRPr lang="en-US" dirty="0"/>
          </a:p>
          <a:p>
            <a:r>
              <a:rPr lang="en-US" dirty="0" smtClean="0"/>
              <a:t>Eosinophil: a type of WBC responsible for combating parasites (also allergies)</a:t>
            </a:r>
          </a:p>
          <a:p>
            <a:endParaRPr lang="en-US" dirty="0"/>
          </a:p>
          <a:p>
            <a:r>
              <a:rPr lang="en-US" dirty="0" smtClean="0"/>
              <a:t>Lymphocytes: a type of WBC responsible for combating viral infections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0946" y="330506"/>
            <a:ext cx="2533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to Suspect Infection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6326" y="1722888"/>
            <a:ext cx="3437970" cy="257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41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8321" y="246976"/>
            <a:ext cx="694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Fungi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8448" y="1561809"/>
            <a:ext cx="69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Yeast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99005" y="1561809"/>
            <a:ext cx="1159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Dimorphic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62107" y="1561809"/>
            <a:ext cx="768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Molds</a:t>
            </a:r>
            <a:endParaRPr lang="en-US" dirty="0"/>
          </a:p>
        </p:txBody>
      </p:sp>
      <p:cxnSp>
        <p:nvCxnSpPr>
          <p:cNvPr id="9" name="Straight Connector 8"/>
          <p:cNvCxnSpPr>
            <a:stCxn id="4" idx="2"/>
          </p:cNvCxnSpPr>
          <p:nvPr/>
        </p:nvCxnSpPr>
        <p:spPr>
          <a:xfrm flipH="1">
            <a:off x="1000124" y="616308"/>
            <a:ext cx="3275652" cy="9455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2"/>
            <a:endCxn id="6" idx="0"/>
          </p:cNvCxnSpPr>
          <p:nvPr/>
        </p:nvCxnSpPr>
        <p:spPr>
          <a:xfrm>
            <a:off x="4275776" y="616308"/>
            <a:ext cx="2925" cy="9455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7" idx="0"/>
          </p:cNvCxnSpPr>
          <p:nvPr/>
        </p:nvCxnSpPr>
        <p:spPr>
          <a:xfrm>
            <a:off x="4275776" y="616308"/>
            <a:ext cx="3670473" cy="9455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2826" y="2822585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</a:t>
            </a:r>
            <a:r>
              <a:rPr lang="en-US" dirty="0" smtClean="0"/>
              <a:t>ryptococcus</a:t>
            </a:r>
          </a:p>
          <a:p>
            <a:pPr algn="ctr"/>
            <a:r>
              <a:rPr lang="en-US" b="1" dirty="0" smtClean="0"/>
              <a:t>C</a:t>
            </a:r>
            <a:r>
              <a:rPr lang="en-US" dirty="0" smtClean="0"/>
              <a:t>andida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608272" y="2910791"/>
            <a:ext cx="1342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H</a:t>
            </a:r>
            <a:r>
              <a:rPr lang="en-US" dirty="0" smtClean="0"/>
              <a:t>istoplasma</a:t>
            </a:r>
          </a:p>
          <a:p>
            <a:pPr algn="ctr"/>
            <a:r>
              <a:rPr lang="en-US" dirty="0" smtClean="0">
                <a:solidFill>
                  <a:srgbClr val="7F7F7F"/>
                </a:solidFill>
              </a:rPr>
              <a:t>Blastomyces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38363" y="2910791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Aspergillus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Zygomycetes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" name="Straight Arrow Connector 17"/>
          <p:cNvCxnSpPr>
            <a:stCxn id="5" idx="2"/>
            <a:endCxn id="14" idx="0"/>
          </p:cNvCxnSpPr>
          <p:nvPr/>
        </p:nvCxnSpPr>
        <p:spPr>
          <a:xfrm>
            <a:off x="1133536" y="1931141"/>
            <a:ext cx="0" cy="8914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15" idx="0"/>
          </p:cNvCxnSpPr>
          <p:nvPr/>
        </p:nvCxnSpPr>
        <p:spPr>
          <a:xfrm>
            <a:off x="4278701" y="1931141"/>
            <a:ext cx="901" cy="979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2"/>
            <a:endCxn id="16" idx="0"/>
          </p:cNvCxnSpPr>
          <p:nvPr/>
        </p:nvCxnSpPr>
        <p:spPr>
          <a:xfrm>
            <a:off x="7946249" y="1931141"/>
            <a:ext cx="0" cy="979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843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34844" y="-61475"/>
            <a:ext cx="3237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Gram Positive</a:t>
            </a:r>
          </a:p>
          <a:p>
            <a:pPr algn="ctr"/>
            <a:r>
              <a:rPr lang="en-US" sz="1400" dirty="0" smtClean="0"/>
              <a:t>Stain purple stays purple after decolorizer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789583" y="625389"/>
            <a:ext cx="863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Cocci</a:t>
            </a:r>
          </a:p>
          <a:p>
            <a:pPr algn="ctr"/>
            <a:r>
              <a:rPr lang="en-US" sz="1400" dirty="0" smtClean="0"/>
              <a:t>(spheres)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70893" y="672429"/>
            <a:ext cx="615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Bacilli</a:t>
            </a:r>
          </a:p>
          <a:p>
            <a:pPr algn="ctr"/>
            <a:r>
              <a:rPr lang="en-US" sz="1400" dirty="0" smtClean="0"/>
              <a:t>(rods)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57873" y="1248716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Aerobic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261523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Anaerobic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15740" y="1261523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Anaerobic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08215" y="1248716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Aerobic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104829" y="5327151"/>
            <a:ext cx="1102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Peptococcus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90882" y="3115957"/>
            <a:ext cx="173141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</a:rPr>
              <a:t>Lactobacillus (milk)</a:t>
            </a:r>
          </a:p>
          <a:p>
            <a:r>
              <a:rPr lang="en-US" sz="1400" dirty="0" smtClean="0"/>
              <a:t>Clostridium diff</a:t>
            </a:r>
          </a:p>
          <a:p>
            <a:r>
              <a:rPr lang="en-US" sz="1400" dirty="0" smtClean="0">
                <a:solidFill>
                  <a:srgbClr val="7F7F7F"/>
                </a:solidFill>
              </a:rPr>
              <a:t>Actinomyces</a:t>
            </a:r>
          </a:p>
          <a:p>
            <a:r>
              <a:rPr lang="en-US" sz="1400" u="sng" dirty="0" smtClean="0">
                <a:solidFill>
                  <a:srgbClr val="FF0000"/>
                </a:solidFill>
              </a:rPr>
              <a:t>Drugs clostridium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Metronidazole (DOC)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Vancomycin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Clindamycin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45979" y="3025891"/>
            <a:ext cx="14498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</a:rPr>
              <a:t>Lactobacillus</a:t>
            </a:r>
          </a:p>
          <a:p>
            <a:r>
              <a:rPr lang="en-US" sz="1400" dirty="0" smtClean="0"/>
              <a:t>Listeria</a:t>
            </a:r>
          </a:p>
          <a:p>
            <a:r>
              <a:rPr lang="en-US" sz="1400" dirty="0" smtClean="0">
                <a:solidFill>
                  <a:srgbClr val="7F7F7F"/>
                </a:solidFill>
              </a:rPr>
              <a:t>Corynebacterium</a:t>
            </a:r>
          </a:p>
          <a:p>
            <a:r>
              <a:rPr lang="en-US" sz="1400" dirty="0" smtClean="0">
                <a:solidFill>
                  <a:srgbClr val="7F7F7F"/>
                </a:solidFill>
              </a:rPr>
              <a:t>Gardnerella</a:t>
            </a:r>
          </a:p>
        </p:txBody>
      </p:sp>
      <p:cxnSp>
        <p:nvCxnSpPr>
          <p:cNvPr id="15" name="Straight Connector 14"/>
          <p:cNvCxnSpPr>
            <a:stCxn id="6" idx="2"/>
            <a:endCxn id="9" idx="0"/>
          </p:cNvCxnSpPr>
          <p:nvPr/>
        </p:nvCxnSpPr>
        <p:spPr>
          <a:xfrm flipH="1">
            <a:off x="6379970" y="1195649"/>
            <a:ext cx="998603" cy="658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2"/>
            <a:endCxn id="10" idx="0"/>
          </p:cNvCxnSpPr>
          <p:nvPr/>
        </p:nvCxnSpPr>
        <p:spPr>
          <a:xfrm>
            <a:off x="7378573" y="1195649"/>
            <a:ext cx="904104" cy="530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2"/>
          </p:cNvCxnSpPr>
          <p:nvPr/>
        </p:nvCxnSpPr>
        <p:spPr>
          <a:xfrm>
            <a:off x="6379970" y="1569300"/>
            <a:ext cx="0" cy="14943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2"/>
            <a:endCxn id="13" idx="0"/>
          </p:cNvCxnSpPr>
          <p:nvPr/>
        </p:nvCxnSpPr>
        <p:spPr>
          <a:xfrm flipH="1">
            <a:off x="8270897" y="1556493"/>
            <a:ext cx="11780" cy="14693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5" idx="2"/>
            <a:endCxn id="8" idx="0"/>
          </p:cNvCxnSpPr>
          <p:nvPr/>
        </p:nvCxnSpPr>
        <p:spPr>
          <a:xfrm flipH="1">
            <a:off x="464230" y="1148609"/>
            <a:ext cx="1757297" cy="1129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5" idx="2"/>
            <a:endCxn id="7" idx="0"/>
          </p:cNvCxnSpPr>
          <p:nvPr/>
        </p:nvCxnSpPr>
        <p:spPr>
          <a:xfrm>
            <a:off x="2221527" y="1148609"/>
            <a:ext cx="1310808" cy="1001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2"/>
            <a:endCxn id="11" idx="0"/>
          </p:cNvCxnSpPr>
          <p:nvPr/>
        </p:nvCxnSpPr>
        <p:spPr>
          <a:xfrm flipH="1">
            <a:off x="446602" y="1569300"/>
            <a:ext cx="17628" cy="37578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693045" y="1818546"/>
            <a:ext cx="929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Catalase +</a:t>
            </a:r>
          </a:p>
          <a:p>
            <a:pPr algn="ctr"/>
            <a:r>
              <a:rPr lang="en-US" sz="1400" dirty="0" smtClean="0"/>
              <a:t>clumps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327372" y="1856339"/>
            <a:ext cx="929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Catalase –</a:t>
            </a:r>
          </a:p>
          <a:p>
            <a:pPr algn="ctr"/>
            <a:r>
              <a:rPr lang="en-US" sz="1400" dirty="0" smtClean="0"/>
              <a:t>chains</a:t>
            </a:r>
          </a:p>
        </p:txBody>
      </p:sp>
      <p:cxnSp>
        <p:nvCxnSpPr>
          <p:cNvPr id="39" name="Straight Connector 38"/>
          <p:cNvCxnSpPr>
            <a:stCxn id="7" idx="2"/>
            <a:endCxn id="36" idx="0"/>
          </p:cNvCxnSpPr>
          <p:nvPr/>
        </p:nvCxnSpPr>
        <p:spPr>
          <a:xfrm flipH="1">
            <a:off x="2157688" y="1556493"/>
            <a:ext cx="1374647" cy="2620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7" idx="2"/>
            <a:endCxn id="37" idx="0"/>
          </p:cNvCxnSpPr>
          <p:nvPr/>
        </p:nvCxnSpPr>
        <p:spPr>
          <a:xfrm>
            <a:off x="3532335" y="1556493"/>
            <a:ext cx="1259680" cy="2998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69064" y="2748891"/>
            <a:ext cx="3366205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Coagulase +: Staph aureus</a:t>
            </a:r>
          </a:p>
          <a:p>
            <a:r>
              <a:rPr lang="en-US" sz="1400" dirty="0" smtClean="0"/>
              <a:t>Coagulase - : Staph epidermidis</a:t>
            </a:r>
          </a:p>
          <a:p>
            <a:r>
              <a:rPr lang="en-US" sz="1400" u="sng" dirty="0" smtClean="0">
                <a:solidFill>
                  <a:srgbClr val="FF0000"/>
                </a:solidFill>
              </a:rPr>
              <a:t>Drugs</a:t>
            </a:r>
            <a:r>
              <a:rPr lang="en-US" sz="1400" dirty="0" smtClean="0">
                <a:solidFill>
                  <a:srgbClr val="FF0000"/>
                </a:solidFill>
              </a:rPr>
              <a:t>: 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Penicillins: Nafcillin, oxacillin, </a:t>
            </a:r>
            <a:r>
              <a:rPr lang="en-US" sz="1400" dirty="0" err="1" smtClean="0">
                <a:solidFill>
                  <a:srgbClr val="FF0000"/>
                </a:solidFill>
              </a:rPr>
              <a:t>diclox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 smtClean="0">
                <a:solidFill>
                  <a:srgbClr val="FF0000"/>
                </a:solidFill>
              </a:rPr>
              <a:t>1</a:t>
            </a:r>
            <a:r>
              <a:rPr lang="en-US" sz="1400" baseline="30000" dirty="0" smtClean="0">
                <a:solidFill>
                  <a:srgbClr val="FF0000"/>
                </a:solidFill>
              </a:rPr>
              <a:t>st</a:t>
            </a:r>
            <a:r>
              <a:rPr lang="en-US" sz="1400" dirty="0" smtClean="0">
                <a:solidFill>
                  <a:srgbClr val="FF0000"/>
                </a:solidFill>
              </a:rPr>
              <a:t> gen </a:t>
            </a:r>
            <a:r>
              <a:rPr lang="en-US" sz="1400" dirty="0" err="1" smtClean="0">
                <a:solidFill>
                  <a:srgbClr val="FF0000"/>
                </a:solidFill>
              </a:rPr>
              <a:t>ceph</a:t>
            </a:r>
            <a:r>
              <a:rPr lang="en-US" sz="1400" dirty="0" smtClean="0">
                <a:solidFill>
                  <a:srgbClr val="FF0000"/>
                </a:solidFill>
              </a:rPr>
              <a:t>: cefazolin, cephalexin (surgery)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4</a:t>
            </a:r>
            <a:r>
              <a:rPr lang="en-US" sz="1400" baseline="30000" dirty="0" smtClean="0">
                <a:solidFill>
                  <a:srgbClr val="FF0000"/>
                </a:solidFill>
              </a:rPr>
              <a:t>th</a:t>
            </a:r>
            <a:r>
              <a:rPr lang="en-US" sz="1400" dirty="0" smtClean="0">
                <a:solidFill>
                  <a:srgbClr val="FF0000"/>
                </a:solidFill>
              </a:rPr>
              <a:t> gen </a:t>
            </a:r>
            <a:r>
              <a:rPr lang="en-US" sz="1400" dirty="0" err="1" smtClean="0">
                <a:solidFill>
                  <a:srgbClr val="FF0000"/>
                </a:solidFill>
              </a:rPr>
              <a:t>ceph</a:t>
            </a:r>
            <a:r>
              <a:rPr lang="en-US" sz="1400" dirty="0" smtClean="0">
                <a:solidFill>
                  <a:srgbClr val="FF0000"/>
                </a:solidFill>
              </a:rPr>
              <a:t>: cefepime</a:t>
            </a:r>
          </a:p>
          <a:p>
            <a:r>
              <a:rPr lang="en-US" sz="1400" dirty="0" err="1" smtClean="0">
                <a:solidFill>
                  <a:srgbClr val="FF0000"/>
                </a:solidFill>
              </a:rPr>
              <a:t>Carpenem</a:t>
            </a:r>
            <a:r>
              <a:rPr lang="en-US" sz="1400" dirty="0" smtClean="0">
                <a:solidFill>
                  <a:srgbClr val="FF0000"/>
                </a:solidFill>
              </a:rPr>
              <a:t>: imipenem, </a:t>
            </a:r>
            <a:r>
              <a:rPr lang="en-US" sz="1400" dirty="0" err="1" smtClean="0">
                <a:solidFill>
                  <a:srgbClr val="FF0000"/>
                </a:solidFill>
              </a:rPr>
              <a:t>mero</a:t>
            </a:r>
            <a:r>
              <a:rPr lang="en-US" sz="1400" dirty="0" smtClean="0">
                <a:solidFill>
                  <a:srgbClr val="FF0000"/>
                </a:solidFill>
              </a:rPr>
              <a:t>, </a:t>
            </a:r>
            <a:r>
              <a:rPr lang="en-US" sz="1400" dirty="0" err="1" smtClean="0">
                <a:solidFill>
                  <a:srgbClr val="FF0000"/>
                </a:solidFill>
              </a:rPr>
              <a:t>erta</a:t>
            </a:r>
            <a:r>
              <a:rPr lang="en-US" sz="1400" dirty="0" smtClean="0">
                <a:solidFill>
                  <a:srgbClr val="FF0000"/>
                </a:solidFill>
              </a:rPr>
              <a:t>, </a:t>
            </a:r>
            <a:r>
              <a:rPr lang="en-US" sz="1400" dirty="0" err="1" smtClean="0">
                <a:solidFill>
                  <a:srgbClr val="FF0000"/>
                </a:solidFill>
              </a:rPr>
              <a:t>dori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 smtClean="0">
                <a:solidFill>
                  <a:srgbClr val="FF0000"/>
                </a:solidFill>
              </a:rPr>
              <a:t>Vancomycin (MRSA)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Clindamycin (MRSA)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Daptomycin (MRSA)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Linezolid (MRSA)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157873" y="4384375"/>
            <a:ext cx="3229244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>
                <a:cs typeface="Arial" charset="0"/>
              </a:rPr>
              <a:t>α</a:t>
            </a:r>
            <a:r>
              <a:rPr lang="en-US" sz="1400" dirty="0">
                <a:cs typeface="Arial" charset="0"/>
              </a:rPr>
              <a:t>-</a:t>
            </a:r>
            <a:r>
              <a:rPr lang="en-US" sz="1400" dirty="0" smtClean="0">
                <a:cs typeface="Arial" charset="0"/>
              </a:rPr>
              <a:t>hemolysis: </a:t>
            </a:r>
            <a:r>
              <a:rPr lang="en-US" sz="1400" dirty="0" smtClean="0"/>
              <a:t>Strep pnuemo</a:t>
            </a:r>
          </a:p>
          <a:p>
            <a:r>
              <a:rPr lang="el-GR" sz="1400" dirty="0"/>
              <a:t>β </a:t>
            </a:r>
            <a:r>
              <a:rPr lang="el-GR" sz="1400" dirty="0" smtClean="0">
                <a:cs typeface="Arial" charset="0"/>
              </a:rPr>
              <a:t>–</a:t>
            </a:r>
            <a:r>
              <a:rPr lang="en-US" sz="1400" dirty="0" smtClean="0">
                <a:cs typeface="Arial" charset="0"/>
              </a:rPr>
              <a:t>hemolysis: Strep pyogenes</a:t>
            </a:r>
            <a:endParaRPr lang="en-US" sz="1400" dirty="0" smtClean="0"/>
          </a:p>
          <a:p>
            <a:r>
              <a:rPr lang="el-GR" sz="1400" dirty="0">
                <a:cs typeface="Arial" charset="0"/>
              </a:rPr>
              <a:t>γ</a:t>
            </a:r>
            <a:r>
              <a:rPr lang="en-US" sz="1400" dirty="0">
                <a:cs typeface="Arial" charset="0"/>
              </a:rPr>
              <a:t>-</a:t>
            </a:r>
            <a:r>
              <a:rPr lang="en-US" sz="1400" dirty="0" smtClean="0">
                <a:cs typeface="Arial" charset="0"/>
              </a:rPr>
              <a:t>hemolysis: </a:t>
            </a:r>
            <a:r>
              <a:rPr lang="en-US" sz="1400" dirty="0" smtClean="0"/>
              <a:t>Enterococcus</a:t>
            </a:r>
          </a:p>
          <a:p>
            <a:r>
              <a:rPr lang="en-US" sz="1400" u="sng" dirty="0" smtClean="0">
                <a:solidFill>
                  <a:srgbClr val="FF0000"/>
                </a:solidFill>
              </a:rPr>
              <a:t>Drugs</a:t>
            </a:r>
          </a:p>
          <a:p>
            <a:r>
              <a:rPr lang="en-US" sz="1400" dirty="0">
                <a:solidFill>
                  <a:srgbClr val="FF0000"/>
                </a:solidFill>
              </a:rPr>
              <a:t>Fluoroquinolones (DOC strep </a:t>
            </a:r>
            <a:r>
              <a:rPr lang="en-US" sz="1400" dirty="0" err="1">
                <a:solidFill>
                  <a:srgbClr val="FF0000"/>
                </a:solidFill>
              </a:rPr>
              <a:t>pneumo</a:t>
            </a:r>
            <a:r>
              <a:rPr lang="en-US" sz="1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Azithromycin (strep </a:t>
            </a:r>
            <a:r>
              <a:rPr lang="en-US" sz="1400" dirty="0" err="1" smtClean="0">
                <a:solidFill>
                  <a:srgbClr val="FF0000"/>
                </a:solidFill>
              </a:rPr>
              <a:t>pneumo</a:t>
            </a:r>
            <a:r>
              <a:rPr lang="en-US" sz="1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Amino penicillins: </a:t>
            </a:r>
            <a:r>
              <a:rPr lang="en-US" sz="1400" dirty="0" err="1" smtClean="0">
                <a:solidFill>
                  <a:srgbClr val="FF0000"/>
                </a:solidFill>
              </a:rPr>
              <a:t>amoxcillin</a:t>
            </a:r>
            <a:r>
              <a:rPr lang="en-US" sz="1400" dirty="0" smtClean="0">
                <a:solidFill>
                  <a:srgbClr val="FF0000"/>
                </a:solidFill>
              </a:rPr>
              <a:t> for </a:t>
            </a:r>
            <a:r>
              <a:rPr lang="en-US" sz="1400" dirty="0" err="1" smtClean="0">
                <a:solidFill>
                  <a:srgbClr val="FF0000"/>
                </a:solidFill>
              </a:rPr>
              <a:t>entero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 err="1">
                <a:solidFill>
                  <a:srgbClr val="FF0000"/>
                </a:solidFill>
              </a:rPr>
              <a:t>Carpenem</a:t>
            </a:r>
            <a:r>
              <a:rPr lang="en-US" sz="1400" dirty="0">
                <a:solidFill>
                  <a:srgbClr val="FF0000"/>
                </a:solidFill>
              </a:rPr>
              <a:t>: imipenem, </a:t>
            </a:r>
            <a:r>
              <a:rPr lang="en-US" sz="1400" dirty="0" err="1">
                <a:solidFill>
                  <a:srgbClr val="FF0000"/>
                </a:solidFill>
              </a:rPr>
              <a:t>mero</a:t>
            </a:r>
            <a:r>
              <a:rPr lang="en-US" sz="1400" dirty="0">
                <a:solidFill>
                  <a:srgbClr val="FF0000"/>
                </a:solidFill>
              </a:rPr>
              <a:t>, </a:t>
            </a:r>
            <a:r>
              <a:rPr lang="en-US" sz="1400" dirty="0" err="1">
                <a:solidFill>
                  <a:srgbClr val="FF0000"/>
                </a:solidFill>
              </a:rPr>
              <a:t>erta</a:t>
            </a:r>
            <a:r>
              <a:rPr lang="en-US" sz="1400" dirty="0">
                <a:solidFill>
                  <a:srgbClr val="FF0000"/>
                </a:solidFill>
              </a:rPr>
              <a:t>, </a:t>
            </a:r>
            <a:r>
              <a:rPr lang="en-US" sz="1400" dirty="0" err="1" smtClean="0">
                <a:solidFill>
                  <a:srgbClr val="FF0000"/>
                </a:solidFill>
              </a:rPr>
              <a:t>dori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 smtClean="0">
                <a:solidFill>
                  <a:srgbClr val="FF0000"/>
                </a:solidFill>
              </a:rPr>
              <a:t>Daptomycin (strep)</a:t>
            </a:r>
          </a:p>
          <a:p>
            <a:r>
              <a:rPr lang="en-US" sz="1400" dirty="0" err="1" smtClean="0">
                <a:solidFill>
                  <a:srgbClr val="FF0000"/>
                </a:solidFill>
              </a:rPr>
              <a:t>Lineozolid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(VRE)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Quinupristin/dalfopristin: Entero </a:t>
            </a:r>
            <a:r>
              <a:rPr lang="en-US" sz="1400" dirty="0" err="1" smtClean="0">
                <a:solidFill>
                  <a:srgbClr val="FF0000"/>
                </a:solidFill>
              </a:rPr>
              <a:t>faeciUM</a:t>
            </a:r>
            <a:endParaRPr lang="en-US" sz="1400" dirty="0" smtClean="0">
              <a:solidFill>
                <a:srgbClr val="FF0000"/>
              </a:solidFill>
            </a:endParaRPr>
          </a:p>
        </p:txBody>
      </p:sp>
      <p:cxnSp>
        <p:nvCxnSpPr>
          <p:cNvPr id="45" name="Straight Arrow Connector 44"/>
          <p:cNvCxnSpPr>
            <a:stCxn id="36" idx="2"/>
          </p:cNvCxnSpPr>
          <p:nvPr/>
        </p:nvCxnSpPr>
        <p:spPr>
          <a:xfrm>
            <a:off x="2157688" y="2341766"/>
            <a:ext cx="0" cy="4071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2"/>
          </p:cNvCxnSpPr>
          <p:nvPr/>
        </p:nvCxnSpPr>
        <p:spPr>
          <a:xfrm>
            <a:off x="4792015" y="2379559"/>
            <a:ext cx="0" cy="20048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" idx="2"/>
            <a:endCxn id="5" idx="0"/>
          </p:cNvCxnSpPr>
          <p:nvPr/>
        </p:nvCxnSpPr>
        <p:spPr>
          <a:xfrm flipH="1">
            <a:off x="2221527" y="461745"/>
            <a:ext cx="2431841" cy="1636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" idx="2"/>
            <a:endCxn id="6" idx="0"/>
          </p:cNvCxnSpPr>
          <p:nvPr/>
        </p:nvCxnSpPr>
        <p:spPr>
          <a:xfrm>
            <a:off x="4653368" y="461745"/>
            <a:ext cx="2725205" cy="2106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234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6373" y="-71726"/>
            <a:ext cx="461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Gram Negative</a:t>
            </a:r>
          </a:p>
          <a:p>
            <a:pPr algn="ctr"/>
            <a:r>
              <a:rPr lang="en-US" sz="1400" dirty="0" smtClean="0"/>
              <a:t>Stain purple </a:t>
            </a:r>
            <a:r>
              <a:rPr lang="en-US" sz="1400" dirty="0" smtClean="0">
                <a:sym typeface="Wingdings"/>
              </a:rPr>
              <a:t> washes off during decolorizer  stained pink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158951" y="739178"/>
            <a:ext cx="793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Cocci</a:t>
            </a:r>
          </a:p>
          <a:p>
            <a:pPr algn="ctr"/>
            <a:r>
              <a:rPr lang="en-US" sz="1400" dirty="0" smtClean="0"/>
              <a:t>(sphere)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6590" y="4576289"/>
            <a:ext cx="21029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Neisseria gon</a:t>
            </a:r>
          </a:p>
          <a:p>
            <a:r>
              <a:rPr lang="en-US" sz="1400" dirty="0" smtClean="0"/>
              <a:t>Moraxella</a:t>
            </a:r>
          </a:p>
          <a:p>
            <a:r>
              <a:rPr lang="en-US" sz="1400" u="sng" dirty="0" smtClean="0">
                <a:solidFill>
                  <a:srgbClr val="FF0000"/>
                </a:solidFill>
              </a:rPr>
              <a:t>Morax drugs</a:t>
            </a:r>
          </a:p>
          <a:p>
            <a:r>
              <a:rPr lang="en-US" sz="1400" dirty="0">
                <a:solidFill>
                  <a:srgbClr val="FF0000"/>
                </a:solidFill>
              </a:rPr>
              <a:t>Azithromycin (respiratory</a:t>
            </a:r>
            <a:r>
              <a:rPr lang="en-US" sz="1400" dirty="0" smtClean="0">
                <a:solidFill>
                  <a:srgbClr val="FF0000"/>
                </a:solidFill>
              </a:rPr>
              <a:t>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65752" y="722217"/>
            <a:ext cx="615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Bacilli</a:t>
            </a:r>
          </a:p>
          <a:p>
            <a:pPr algn="ctr"/>
            <a:r>
              <a:rPr lang="en-US" sz="1400" dirty="0" smtClean="0"/>
              <a:t>(rods)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52093" y="1584180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Anaerobic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83269" y="1485445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Aerobic</a:t>
            </a:r>
          </a:p>
        </p:txBody>
      </p:sp>
      <p:cxnSp>
        <p:nvCxnSpPr>
          <p:cNvPr id="9" name="Straight Connector 8"/>
          <p:cNvCxnSpPr>
            <a:stCxn id="2" idx="2"/>
            <a:endCxn id="4" idx="0"/>
          </p:cNvCxnSpPr>
          <p:nvPr/>
        </p:nvCxnSpPr>
        <p:spPr>
          <a:xfrm flipH="1">
            <a:off x="555786" y="451494"/>
            <a:ext cx="2118020" cy="2876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2" idx="2"/>
            <a:endCxn id="6" idx="0"/>
          </p:cNvCxnSpPr>
          <p:nvPr/>
        </p:nvCxnSpPr>
        <p:spPr>
          <a:xfrm>
            <a:off x="2673806" y="451494"/>
            <a:ext cx="2199626" cy="2707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</p:cNvCxnSpPr>
          <p:nvPr/>
        </p:nvCxnSpPr>
        <p:spPr>
          <a:xfrm>
            <a:off x="555786" y="1262398"/>
            <a:ext cx="0" cy="33138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53972" y="3871161"/>
            <a:ext cx="12736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Bacteroides</a:t>
            </a:r>
          </a:p>
          <a:p>
            <a:r>
              <a:rPr lang="en-US" sz="1400" dirty="0" smtClean="0"/>
              <a:t>Prevotella</a:t>
            </a:r>
          </a:p>
          <a:p>
            <a:r>
              <a:rPr lang="en-US" sz="1400" dirty="0" smtClean="0"/>
              <a:t>Fusobacterium</a:t>
            </a:r>
          </a:p>
        </p:txBody>
      </p:sp>
      <p:cxnSp>
        <p:nvCxnSpPr>
          <p:cNvPr id="19" name="Straight Connector 18"/>
          <p:cNvCxnSpPr>
            <a:stCxn id="6" idx="2"/>
            <a:endCxn id="7" idx="0"/>
          </p:cNvCxnSpPr>
          <p:nvPr/>
        </p:nvCxnSpPr>
        <p:spPr>
          <a:xfrm flipH="1">
            <a:off x="1816323" y="1245437"/>
            <a:ext cx="3057109" cy="3387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2"/>
            <a:endCxn id="16" idx="0"/>
          </p:cNvCxnSpPr>
          <p:nvPr/>
        </p:nvCxnSpPr>
        <p:spPr>
          <a:xfrm flipH="1">
            <a:off x="1790788" y="1891957"/>
            <a:ext cx="25535" cy="1979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6" idx="2"/>
            <a:endCxn id="8" idx="0"/>
          </p:cNvCxnSpPr>
          <p:nvPr/>
        </p:nvCxnSpPr>
        <p:spPr>
          <a:xfrm>
            <a:off x="4873432" y="1245437"/>
            <a:ext cx="1384299" cy="240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31131" y="1963700"/>
            <a:ext cx="931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Fastidious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organisms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126955" y="3671107"/>
            <a:ext cx="210293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HACEK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H: Haemophilus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A: Actinobacillus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C: Cardiobacterium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E: Eikenella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K: Kingella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400" u="sng" dirty="0" smtClean="0">
                <a:solidFill>
                  <a:srgbClr val="FF0000"/>
                </a:solidFill>
              </a:rPr>
              <a:t>Actino drugs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Carbapenem (on left)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Azithromycin (respiratory)</a:t>
            </a:r>
          </a:p>
        </p:txBody>
      </p:sp>
      <p:cxnSp>
        <p:nvCxnSpPr>
          <p:cNvPr id="39" name="Straight Arrow Connector 38"/>
          <p:cNvCxnSpPr>
            <a:stCxn id="35" idx="2"/>
          </p:cNvCxnSpPr>
          <p:nvPr/>
        </p:nvCxnSpPr>
        <p:spPr>
          <a:xfrm>
            <a:off x="7997045" y="2486920"/>
            <a:ext cx="0" cy="11841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065815" y="1969519"/>
            <a:ext cx="1163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Rapid growth</a:t>
            </a:r>
          </a:p>
          <a:p>
            <a:pPr algn="ctr"/>
            <a:r>
              <a:rPr lang="en-US" sz="1400" dirty="0" smtClean="0"/>
              <a:t>organisms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620386" y="3033430"/>
            <a:ext cx="1028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Fermenters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063708" y="3030227"/>
            <a:ext cx="1346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Non fermenters</a:t>
            </a:r>
          </a:p>
        </p:txBody>
      </p:sp>
      <p:cxnSp>
        <p:nvCxnSpPr>
          <p:cNvPr id="47" name="Straight Connector 46"/>
          <p:cNvCxnSpPr>
            <a:stCxn id="8" idx="2"/>
            <a:endCxn id="35" idx="0"/>
          </p:cNvCxnSpPr>
          <p:nvPr/>
        </p:nvCxnSpPr>
        <p:spPr>
          <a:xfrm>
            <a:off x="6257731" y="1793222"/>
            <a:ext cx="1739314" cy="1704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8" idx="2"/>
            <a:endCxn id="41" idx="0"/>
          </p:cNvCxnSpPr>
          <p:nvPr/>
        </p:nvCxnSpPr>
        <p:spPr>
          <a:xfrm flipH="1">
            <a:off x="4647402" y="1793222"/>
            <a:ext cx="1610329" cy="1762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583169" y="4147522"/>
            <a:ext cx="2271513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E. Coli (usually UTI)</a:t>
            </a:r>
          </a:p>
          <a:p>
            <a:r>
              <a:rPr lang="en-US" sz="1400" dirty="0" smtClean="0"/>
              <a:t>Enterobacter</a:t>
            </a:r>
          </a:p>
          <a:p>
            <a:r>
              <a:rPr lang="en-US" sz="1400" dirty="0" smtClean="0"/>
              <a:t>Salmonella</a:t>
            </a:r>
          </a:p>
          <a:p>
            <a:r>
              <a:rPr lang="en-US" sz="1400" dirty="0"/>
              <a:t>Shigella (</a:t>
            </a:r>
            <a:r>
              <a:rPr lang="en-US" sz="1400" dirty="0" smtClean="0"/>
              <a:t>Dysentery)</a:t>
            </a:r>
          </a:p>
          <a:p>
            <a:r>
              <a:rPr lang="en-US" sz="1400" dirty="0" smtClean="0"/>
              <a:t>Klebsiella</a:t>
            </a:r>
          </a:p>
          <a:p>
            <a:r>
              <a:rPr lang="en-US" sz="1400" dirty="0" smtClean="0"/>
              <a:t>Serratia</a:t>
            </a:r>
          </a:p>
          <a:p>
            <a:r>
              <a:rPr lang="en-US" sz="1400" dirty="0" smtClean="0"/>
              <a:t>Citrobacter</a:t>
            </a:r>
          </a:p>
          <a:p>
            <a:r>
              <a:rPr lang="en-US" sz="1400" dirty="0" smtClean="0"/>
              <a:t>Proteus</a:t>
            </a:r>
          </a:p>
          <a:p>
            <a:r>
              <a:rPr lang="en-US" sz="1400" u="sng" dirty="0" smtClean="0">
                <a:solidFill>
                  <a:srgbClr val="FF0000"/>
                </a:solidFill>
              </a:rPr>
              <a:t>Drugs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Fluoroquinolones</a:t>
            </a:r>
          </a:p>
          <a:p>
            <a:pPr>
              <a:defRPr/>
            </a:pPr>
            <a:r>
              <a:rPr lang="en-US" sz="1400" dirty="0">
                <a:solidFill>
                  <a:srgbClr val="FF0000"/>
                </a:solidFill>
              </a:rPr>
              <a:t>Folate antagonist: TMP/SMX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Nitrofurantoid</a:t>
            </a:r>
            <a:r>
              <a:rPr lang="en-US" sz="1400" dirty="0">
                <a:solidFill>
                  <a:srgbClr val="FF0000"/>
                </a:solidFill>
              </a:rPr>
              <a:t> (</a:t>
            </a:r>
            <a:r>
              <a:rPr lang="en-US" sz="1400" dirty="0" err="1">
                <a:solidFill>
                  <a:srgbClr val="FF0000"/>
                </a:solidFill>
              </a:rPr>
              <a:t>macrobid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</a:p>
          <a:p>
            <a:endParaRPr lang="en-US" sz="1400" dirty="0" smtClean="0">
              <a:solidFill>
                <a:srgbClr val="FF0000"/>
              </a:solidFill>
            </a:endParaRPr>
          </a:p>
        </p:txBody>
      </p:sp>
      <p:cxnSp>
        <p:nvCxnSpPr>
          <p:cNvPr id="54" name="Straight Connector 53"/>
          <p:cNvCxnSpPr>
            <a:stCxn id="41" idx="2"/>
            <a:endCxn id="42" idx="0"/>
          </p:cNvCxnSpPr>
          <p:nvPr/>
        </p:nvCxnSpPr>
        <p:spPr>
          <a:xfrm flipH="1">
            <a:off x="3134603" y="2492739"/>
            <a:ext cx="1512799" cy="5406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1" idx="2"/>
            <a:endCxn id="43" idx="0"/>
          </p:cNvCxnSpPr>
          <p:nvPr/>
        </p:nvCxnSpPr>
        <p:spPr>
          <a:xfrm>
            <a:off x="4647402" y="2492739"/>
            <a:ext cx="1089415" cy="5374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194872" y="3371984"/>
            <a:ext cx="0" cy="622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216486" y="3871161"/>
            <a:ext cx="4196982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Pseudomonas</a:t>
            </a:r>
            <a:endParaRPr lang="en-US" sz="1400" i="1" dirty="0" smtClean="0">
              <a:solidFill>
                <a:srgbClr val="FF0000"/>
              </a:solidFill>
            </a:endParaRPr>
          </a:p>
          <a:p>
            <a:r>
              <a:rPr lang="en-US" sz="1400" i="1" dirty="0" smtClean="0"/>
              <a:t>Acinetobacter</a:t>
            </a:r>
          </a:p>
          <a:p>
            <a:r>
              <a:rPr lang="en-US" sz="1400" dirty="0" smtClean="0"/>
              <a:t>Stenotrophomonas</a:t>
            </a:r>
          </a:p>
          <a:p>
            <a:r>
              <a:rPr lang="en-US" sz="1400" dirty="0" smtClean="0"/>
              <a:t>Burkholderia</a:t>
            </a:r>
          </a:p>
          <a:p>
            <a:r>
              <a:rPr lang="en-US" sz="1400" u="sng" dirty="0" smtClean="0">
                <a:solidFill>
                  <a:srgbClr val="FF0000"/>
                </a:solidFill>
              </a:rPr>
              <a:t>Pseudomonas drugs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Penicillins: piperacillin, ticarcillin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3</a:t>
            </a:r>
            <a:r>
              <a:rPr lang="en-US" sz="1400" baseline="30000" dirty="0" smtClean="0">
                <a:solidFill>
                  <a:srgbClr val="FF0000"/>
                </a:solidFill>
              </a:rPr>
              <a:t>rd</a:t>
            </a:r>
            <a:r>
              <a:rPr lang="en-US" sz="1400" dirty="0" smtClean="0">
                <a:solidFill>
                  <a:srgbClr val="FF0000"/>
                </a:solidFill>
              </a:rPr>
              <a:t> gen Ceftazidime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4</a:t>
            </a:r>
            <a:r>
              <a:rPr lang="en-US" sz="1400" baseline="30000" dirty="0" smtClean="0">
                <a:solidFill>
                  <a:srgbClr val="FF0000"/>
                </a:solidFill>
              </a:rPr>
              <a:t>th</a:t>
            </a:r>
            <a:r>
              <a:rPr lang="en-US" sz="1400" dirty="0" smtClean="0">
                <a:solidFill>
                  <a:srgbClr val="FF0000"/>
                </a:solidFill>
              </a:rPr>
              <a:t> gen Cefepime 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Carbapenem: imipenem, </a:t>
            </a:r>
            <a:r>
              <a:rPr lang="en-US" sz="1400" dirty="0" err="1" smtClean="0">
                <a:solidFill>
                  <a:srgbClr val="FF0000"/>
                </a:solidFill>
              </a:rPr>
              <a:t>mero</a:t>
            </a:r>
            <a:r>
              <a:rPr lang="en-US" sz="1400" dirty="0" smtClean="0">
                <a:solidFill>
                  <a:srgbClr val="FF0000"/>
                </a:solidFill>
              </a:rPr>
              <a:t>, </a:t>
            </a:r>
            <a:r>
              <a:rPr lang="en-US" sz="1400" dirty="0" err="1" smtClean="0">
                <a:solidFill>
                  <a:srgbClr val="FF0000"/>
                </a:solidFill>
              </a:rPr>
              <a:t>dori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 smtClean="0">
                <a:solidFill>
                  <a:srgbClr val="FF0000"/>
                </a:solidFill>
              </a:rPr>
              <a:t>Aminoglycosides: Amikacin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&gt; tobramycin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&gt; gentamycin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Colistin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64" name="Straight Arrow Connector 63"/>
          <p:cNvCxnSpPr>
            <a:stCxn id="43" idx="2"/>
          </p:cNvCxnSpPr>
          <p:nvPr/>
        </p:nvCxnSpPr>
        <p:spPr>
          <a:xfrm>
            <a:off x="5736817" y="3338004"/>
            <a:ext cx="0" cy="5331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769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75453" y="441089"/>
            <a:ext cx="1193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Spirochete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619505"/>
              </p:ext>
            </p:extLst>
          </p:nvPr>
        </p:nvGraphicFramePr>
        <p:xfrm>
          <a:off x="1524000" y="1397000"/>
          <a:ext cx="6096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Disease/Bug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Drug Class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Neurosyphilis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Penicillin G and Penicillin V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penicillin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Lyme disease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Ceftriaxone 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baseline="30000" dirty="0" smtClean="0">
                          <a:solidFill>
                            <a:srgbClr val="FF0000"/>
                          </a:solidFill>
                        </a:rPr>
                        <a:t>rd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 gen 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ceph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>
            <a:stCxn id="4" idx="2"/>
            <a:endCxn id="6" idx="0"/>
          </p:cNvCxnSpPr>
          <p:nvPr/>
        </p:nvCxnSpPr>
        <p:spPr>
          <a:xfrm>
            <a:off x="4572000" y="810421"/>
            <a:ext cx="0" cy="586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011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620</Words>
  <Application>Microsoft Macintosh PowerPoint</Application>
  <PresentationFormat>On-screen Show (4:3)</PresentationFormat>
  <Paragraphs>231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Do</dc:creator>
  <cp:lastModifiedBy>Leon Do</cp:lastModifiedBy>
  <cp:revision>33</cp:revision>
  <dcterms:created xsi:type="dcterms:W3CDTF">2012-08-27T17:26:05Z</dcterms:created>
  <dcterms:modified xsi:type="dcterms:W3CDTF">2012-09-12T20:11:47Z</dcterms:modified>
</cp:coreProperties>
</file>