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58" r:id="rId2"/>
    <p:sldId id="259" r:id="rId3"/>
    <p:sldId id="260" r:id="rId4"/>
    <p:sldId id="261" r:id="rId5"/>
    <p:sldId id="262" r:id="rId6"/>
    <p:sldId id="263" r:id="rId7"/>
  </p:sldIdLst>
  <p:sldSz cx="17373600" cy="13716000"/>
  <p:notesSz cx="6858000" cy="9144000"/>
  <p:defaultText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16" autoAdjust="0"/>
  </p:normalViewPr>
  <p:slideViewPr>
    <p:cSldViewPr snapToGrid="0" snapToObjects="1">
      <p:cViewPr varScale="1">
        <p:scale>
          <a:sx n="34" d="100"/>
          <a:sy n="34" d="100"/>
        </p:scale>
        <p:origin x="-304" y="-112"/>
      </p:cViewPr>
      <p:guideLst>
        <p:guide orient="horz" pos="4320"/>
        <p:guide pos="54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222E3-8CAA-A645-990D-308BF7738279}" type="datetimeFigureOut">
              <a:rPr lang="en-US" smtClean="0"/>
              <a:t>9/13/12</a:t>
            </a:fld>
            <a:endParaRPr lang="en-US"/>
          </a:p>
        </p:txBody>
      </p:sp>
      <p:sp>
        <p:nvSpPr>
          <p:cNvPr id="4" name="Slide Image Placeholder 3"/>
          <p:cNvSpPr>
            <a:spLocks noGrp="1" noRot="1" noChangeAspect="1"/>
          </p:cNvSpPr>
          <p:nvPr>
            <p:ph type="sldImg" idx="2"/>
          </p:nvPr>
        </p:nvSpPr>
        <p:spPr>
          <a:xfrm>
            <a:off x="1257300" y="685800"/>
            <a:ext cx="4343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68AA5-B98A-EC46-9B65-EABF354DB191}" type="slidenum">
              <a:rPr lang="en-US" smtClean="0"/>
              <a:t>‹#›</a:t>
            </a:fld>
            <a:endParaRPr lang="en-US"/>
          </a:p>
        </p:txBody>
      </p:sp>
    </p:spTree>
    <p:extLst>
      <p:ext uri="{BB962C8B-B14F-4D97-AF65-F5344CB8AC3E}">
        <p14:creationId xmlns:p14="http://schemas.microsoft.com/office/powerpoint/2010/main" val="2210304964"/>
      </p:ext>
    </p:extLst>
  </p:cSld>
  <p:clrMap bg1="lt1" tx1="dk1" bg2="lt2" tx2="dk2" accent1="accent1" accent2="accent2" accent3="accent3" accent4="accent4" accent5="accent5" accent6="accent6" hlink="hlink" folHlink="folHlink"/>
  <p:notesStyle>
    <a:lvl1pPr marL="0" algn="l" defTabSz="457146" rtl="0" eaLnBrk="1" latinLnBrk="0" hangingPunct="1">
      <a:defRPr sz="1200" kern="1200">
        <a:solidFill>
          <a:schemeClr val="tx1"/>
        </a:solidFill>
        <a:latin typeface="+mn-lt"/>
        <a:ea typeface="+mn-ea"/>
        <a:cs typeface="+mn-cs"/>
      </a:defRPr>
    </a:lvl1pPr>
    <a:lvl2pPr marL="457146" algn="l" defTabSz="457146" rtl="0" eaLnBrk="1" latinLnBrk="0" hangingPunct="1">
      <a:defRPr sz="1200" kern="1200">
        <a:solidFill>
          <a:schemeClr val="tx1"/>
        </a:solidFill>
        <a:latin typeface="+mn-lt"/>
        <a:ea typeface="+mn-ea"/>
        <a:cs typeface="+mn-cs"/>
      </a:defRPr>
    </a:lvl2pPr>
    <a:lvl3pPr marL="914293" algn="l" defTabSz="457146" rtl="0" eaLnBrk="1" latinLnBrk="0" hangingPunct="1">
      <a:defRPr sz="1200" kern="1200">
        <a:solidFill>
          <a:schemeClr val="tx1"/>
        </a:solidFill>
        <a:latin typeface="+mn-lt"/>
        <a:ea typeface="+mn-ea"/>
        <a:cs typeface="+mn-cs"/>
      </a:defRPr>
    </a:lvl3pPr>
    <a:lvl4pPr marL="1371440" algn="l" defTabSz="457146" rtl="0" eaLnBrk="1" latinLnBrk="0" hangingPunct="1">
      <a:defRPr sz="1200" kern="1200">
        <a:solidFill>
          <a:schemeClr val="tx1"/>
        </a:solidFill>
        <a:latin typeface="+mn-lt"/>
        <a:ea typeface="+mn-ea"/>
        <a:cs typeface="+mn-cs"/>
      </a:defRPr>
    </a:lvl4pPr>
    <a:lvl5pPr marL="1828586" algn="l" defTabSz="457146" rtl="0" eaLnBrk="1" latinLnBrk="0" hangingPunct="1">
      <a:defRPr sz="1200" kern="1200">
        <a:solidFill>
          <a:schemeClr val="tx1"/>
        </a:solidFill>
        <a:latin typeface="+mn-lt"/>
        <a:ea typeface="+mn-ea"/>
        <a:cs typeface="+mn-cs"/>
      </a:defRPr>
    </a:lvl5pPr>
    <a:lvl6pPr marL="2285733" algn="l" defTabSz="457146" rtl="0" eaLnBrk="1" latinLnBrk="0" hangingPunct="1">
      <a:defRPr sz="1200" kern="1200">
        <a:solidFill>
          <a:schemeClr val="tx1"/>
        </a:solidFill>
        <a:latin typeface="+mn-lt"/>
        <a:ea typeface="+mn-ea"/>
        <a:cs typeface="+mn-cs"/>
      </a:defRPr>
    </a:lvl6pPr>
    <a:lvl7pPr marL="2742879" algn="l" defTabSz="457146" rtl="0" eaLnBrk="1" latinLnBrk="0" hangingPunct="1">
      <a:defRPr sz="1200" kern="1200">
        <a:solidFill>
          <a:schemeClr val="tx1"/>
        </a:solidFill>
        <a:latin typeface="+mn-lt"/>
        <a:ea typeface="+mn-ea"/>
        <a:cs typeface="+mn-cs"/>
      </a:defRPr>
    </a:lvl7pPr>
    <a:lvl8pPr marL="3200026" algn="l" defTabSz="457146" rtl="0" eaLnBrk="1" latinLnBrk="0" hangingPunct="1">
      <a:defRPr sz="1200" kern="1200">
        <a:solidFill>
          <a:schemeClr val="tx1"/>
        </a:solidFill>
        <a:latin typeface="+mn-lt"/>
        <a:ea typeface="+mn-ea"/>
        <a:cs typeface="+mn-cs"/>
      </a:defRPr>
    </a:lvl8pPr>
    <a:lvl9pPr marL="3657172" algn="l" defTabSz="45714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685800"/>
            <a:ext cx="4343400" cy="3429000"/>
          </a:xfrm>
        </p:spPr>
      </p:sp>
      <p:sp>
        <p:nvSpPr>
          <p:cNvPr id="3" name="Notes Placeholder 2"/>
          <p:cNvSpPr>
            <a:spLocks noGrp="1"/>
          </p:cNvSpPr>
          <p:nvPr>
            <p:ph type="body" idx="1"/>
          </p:nvPr>
        </p:nvSpPr>
        <p:spPr/>
        <p:txBody>
          <a:bodyPr/>
          <a:lstStyle/>
          <a:p>
            <a:r>
              <a:rPr lang="en-US" dirty="0" smtClean="0"/>
              <a:t>UA (urine analysis)</a:t>
            </a:r>
          </a:p>
          <a:p>
            <a:r>
              <a:rPr lang="en-US" dirty="0" smtClean="0"/>
              <a:t>Leuk. Esterase</a:t>
            </a:r>
          </a:p>
          <a:p>
            <a:r>
              <a:rPr lang="en-US" dirty="0" smtClean="0"/>
              <a:t>Nitrite: positive/negative?</a:t>
            </a:r>
          </a:p>
          <a:p>
            <a:endParaRPr lang="en-US" dirty="0" smtClean="0"/>
          </a:p>
          <a:p>
            <a:pPr marL="0" marR="0" lvl="1" indent="0" algn="l" defTabSz="457146" rtl="0" eaLnBrk="1" fontAlgn="auto" latinLnBrk="0" hangingPunct="1">
              <a:lnSpc>
                <a:spcPct val="100000"/>
              </a:lnSpc>
              <a:spcBef>
                <a:spcPts val="0"/>
              </a:spcBef>
              <a:spcAft>
                <a:spcPts val="0"/>
              </a:spcAft>
              <a:buClrTx/>
              <a:buSzTx/>
              <a:buFontTx/>
              <a:buNone/>
              <a:tabLst/>
              <a:defRPr/>
            </a:pPr>
            <a:r>
              <a:rPr lang="en-US" dirty="0" smtClean="0">
                <a:latin typeface="Verdana" charset="0"/>
                <a:ea typeface="ＭＳ Ｐゴシック" charset="0"/>
              </a:rPr>
              <a:t>Prostatitis: PO FQ or TMP/SMX for 4-6 weeks</a:t>
            </a:r>
          </a:p>
          <a:p>
            <a:endParaRPr lang="en-US" dirty="0" smtClean="0"/>
          </a:p>
          <a:p>
            <a:r>
              <a:rPr lang="en-US" dirty="0" smtClean="0"/>
              <a:t>Ampicillin/Amoxicillin/Cephalexin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5868AA5-B98A-EC46-9B65-EABF354DB191}" type="slidenum">
              <a:rPr lang="en-US" smtClean="0"/>
              <a:t>1</a:t>
            </a:fld>
            <a:endParaRPr lang="en-US"/>
          </a:p>
        </p:txBody>
      </p:sp>
    </p:spTree>
    <p:extLst>
      <p:ext uri="{BB962C8B-B14F-4D97-AF65-F5344CB8AC3E}">
        <p14:creationId xmlns:p14="http://schemas.microsoft.com/office/powerpoint/2010/main" val="155101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685800"/>
            <a:ext cx="4343400" cy="3429000"/>
          </a:xfrm>
        </p:spPr>
      </p:sp>
      <p:sp>
        <p:nvSpPr>
          <p:cNvPr id="3" name="Notes Placeholder 2"/>
          <p:cNvSpPr>
            <a:spLocks noGrp="1"/>
          </p:cNvSpPr>
          <p:nvPr>
            <p:ph type="body" idx="1"/>
          </p:nvPr>
        </p:nvSpPr>
        <p:spPr/>
        <p:txBody>
          <a:bodyPr/>
          <a:lstStyle/>
          <a:p>
            <a:r>
              <a:rPr lang="en-US" dirty="0" smtClean="0"/>
              <a:t>Acute inpatient</a:t>
            </a:r>
            <a:r>
              <a:rPr lang="en-US" baseline="0" dirty="0" smtClean="0"/>
              <a:t> </a:t>
            </a:r>
            <a:r>
              <a:rPr lang="en-US" baseline="0" dirty="0" err="1" smtClean="0"/>
              <a:t>pyelonepritis</a:t>
            </a:r>
            <a:r>
              <a:rPr lang="en-US" baseline="0" dirty="0" smtClean="0"/>
              <a:t> (outside to hospital) </a:t>
            </a:r>
            <a:r>
              <a:rPr lang="en-US" baseline="0" dirty="0" smtClean="0">
                <a:sym typeface="Wingdings"/>
              </a:rPr>
              <a:t> </a:t>
            </a:r>
            <a:r>
              <a:rPr lang="en-US" baseline="0" dirty="0" err="1" smtClean="0">
                <a:sym typeface="Wingdings"/>
              </a:rPr>
              <a:t>ceftri</a:t>
            </a:r>
            <a:r>
              <a:rPr lang="en-US" baseline="0" dirty="0" smtClean="0">
                <a:sym typeface="Wingdings"/>
              </a:rPr>
              <a:t> for 7 days (slide 48)</a:t>
            </a:r>
          </a:p>
          <a:p>
            <a:r>
              <a:rPr lang="en-US" dirty="0" smtClean="0"/>
              <a:t>Acute inpatient </a:t>
            </a:r>
            <a:r>
              <a:rPr lang="en-US" dirty="0" err="1" smtClean="0"/>
              <a:t>pylenopritis</a:t>
            </a:r>
            <a:r>
              <a:rPr lang="en-US" dirty="0" smtClean="0"/>
              <a:t> for over 90 days in hospital</a:t>
            </a:r>
            <a:r>
              <a:rPr lang="en-US" baseline="0" dirty="0" smtClean="0"/>
              <a:t> </a:t>
            </a:r>
            <a:r>
              <a:rPr lang="en-US" baseline="0" dirty="0" smtClean="0">
                <a:sym typeface="Wingdings"/>
              </a:rPr>
              <a:t> slide 49</a:t>
            </a:r>
          </a:p>
          <a:p>
            <a:endParaRPr lang="en-US" baseline="0" dirty="0" smtClean="0">
              <a:sym typeface="Wingdings"/>
            </a:endParaRPr>
          </a:p>
          <a:p>
            <a:pPr eaLnBrk="1" hangingPunct="1">
              <a:defRPr/>
            </a:pPr>
            <a:r>
              <a:rPr lang="en-US" baseline="0" dirty="0" smtClean="0">
                <a:sym typeface="Wingdings"/>
              </a:rPr>
              <a:t>Acute uncomplicated cystitis: </a:t>
            </a:r>
            <a:r>
              <a:rPr lang="en-US" sz="2800" dirty="0" smtClean="0">
                <a:latin typeface="Verdana" charset="0"/>
                <a:ea typeface="ＭＳ Ｐゴシック" charset="0"/>
                <a:cs typeface="ＭＳ Ｐゴシック" charset="0"/>
              </a:rPr>
              <a:t>Urinary Analgesic</a:t>
            </a:r>
          </a:p>
          <a:p>
            <a:pPr lvl="1" eaLnBrk="1" hangingPunct="1">
              <a:defRPr/>
            </a:pPr>
            <a:r>
              <a:rPr lang="en-US" sz="2400" dirty="0" smtClean="0">
                <a:latin typeface="Verdana" charset="0"/>
                <a:ea typeface="ＭＳ Ｐゴシック" charset="0"/>
              </a:rPr>
              <a:t>Phenazopyridine 100-200 mg PO Q8H x 2 days</a:t>
            </a:r>
          </a:p>
          <a:p>
            <a:pPr lvl="1" eaLnBrk="1" hangingPunct="1">
              <a:defRPr/>
            </a:pPr>
            <a:r>
              <a:rPr lang="en-US" sz="2400" dirty="0" smtClean="0">
                <a:solidFill>
                  <a:srgbClr val="FF0000"/>
                </a:solidFill>
                <a:latin typeface="Verdana" charset="0"/>
                <a:ea typeface="ＭＳ Ｐゴシック" charset="0"/>
              </a:rPr>
              <a:t>Pain relief, not cure</a:t>
            </a:r>
          </a:p>
          <a:p>
            <a:pPr lvl="1" eaLnBrk="1" hangingPunct="1">
              <a:defRPr/>
            </a:pPr>
            <a:endParaRPr lang="en-US" sz="2400" dirty="0" smtClean="0">
              <a:solidFill>
                <a:srgbClr val="FF0000"/>
              </a:solidFill>
              <a:latin typeface="Verdana" charset="0"/>
              <a:ea typeface="ＭＳ Ｐゴシック" charset="0"/>
            </a:endParaRPr>
          </a:p>
          <a:p>
            <a:pPr lvl="1" eaLnBrk="1" hangingPunct="1">
              <a:defRPr/>
            </a:pPr>
            <a:r>
              <a:rPr lang="en-US" sz="1200" kern="1200" dirty="0" smtClean="0">
                <a:solidFill>
                  <a:schemeClr val="tx1"/>
                </a:solidFill>
                <a:latin typeface="+mn-lt"/>
                <a:ea typeface="+mn-ea"/>
                <a:cs typeface="+mn-cs"/>
              </a:rPr>
              <a:t>A relapse means that an existing, treated illness which was on the way to being cured has flared up again. True enough, this is often the result of a failure to follow the treatment properly: for example, once the condition improves and we think we’re better, it’s tempting to stop taking the medication. But it can also be the result of following the wrong treatment. A recurrent infection, on the other hand, is when an infection from which someone has fully recovered, reappears. Such a condition requires a thorough medical examination and further tests. This is the standard approach for women who suffer more than 4 bouts of cystitis a year caused by different strains of bacteria.</a:t>
            </a:r>
            <a:endParaRPr lang="en-US" sz="2400" dirty="0" smtClean="0">
              <a:solidFill>
                <a:srgbClr val="FF0000"/>
              </a:solidFill>
              <a:latin typeface="Verdana" charset="0"/>
              <a:ea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45868AA5-B98A-EC46-9B65-EABF354DB191}" type="slidenum">
              <a:rPr lang="en-US" smtClean="0"/>
              <a:t>2</a:t>
            </a:fld>
            <a:endParaRPr lang="en-US"/>
          </a:p>
        </p:txBody>
      </p:sp>
    </p:spTree>
    <p:extLst>
      <p:ext uri="{BB962C8B-B14F-4D97-AF65-F5344CB8AC3E}">
        <p14:creationId xmlns:p14="http://schemas.microsoft.com/office/powerpoint/2010/main" val="55019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TMP/SMX used for outpatient pyelonephritis</a:t>
            </a:r>
          </a:p>
          <a:p>
            <a:endParaRPr lang="en-US" dirty="0" smtClean="0"/>
          </a:p>
          <a:p>
            <a:r>
              <a:rPr lang="en-US" dirty="0" smtClean="0"/>
              <a:t>3</a:t>
            </a:r>
            <a:r>
              <a:rPr lang="en-US" baseline="30000" dirty="0" smtClean="0"/>
              <a:t>rd</a:t>
            </a:r>
            <a:r>
              <a:rPr lang="en-US" baseline="0" dirty="0" smtClean="0"/>
              <a:t> gen </a:t>
            </a:r>
            <a:r>
              <a:rPr lang="en-US" baseline="0" dirty="0" err="1" smtClean="0"/>
              <a:t>cef</a:t>
            </a:r>
            <a:endParaRPr lang="en-US" dirty="0"/>
          </a:p>
        </p:txBody>
      </p:sp>
      <p:sp>
        <p:nvSpPr>
          <p:cNvPr id="4" name="Slide Number Placeholder 3"/>
          <p:cNvSpPr>
            <a:spLocks noGrp="1"/>
          </p:cNvSpPr>
          <p:nvPr>
            <p:ph type="sldNum" sz="quarter" idx="10"/>
          </p:nvPr>
        </p:nvSpPr>
        <p:spPr/>
        <p:txBody>
          <a:bodyPr/>
          <a:lstStyle/>
          <a:p>
            <a:fld id="{45868AA5-B98A-EC46-9B65-EABF354DB191}" type="slidenum">
              <a:rPr lang="en-US" smtClean="0"/>
              <a:t>3</a:t>
            </a:fld>
            <a:endParaRPr lang="en-US"/>
          </a:p>
        </p:txBody>
      </p:sp>
    </p:spTree>
    <p:extLst>
      <p:ext uri="{BB962C8B-B14F-4D97-AF65-F5344CB8AC3E}">
        <p14:creationId xmlns:p14="http://schemas.microsoft.com/office/powerpoint/2010/main" val="3110753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3020" y="4260860"/>
            <a:ext cx="1476756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606040" y="7772400"/>
            <a:ext cx="12161520" cy="35052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57CD6F-2F14-9A43-9912-0DD364154D53}" type="datetimeFigureOut">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246329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7CD6F-2F14-9A43-9912-0DD364154D53}" type="datetimeFigureOut">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147453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95860" y="549287"/>
            <a:ext cx="390906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8680" y="549287"/>
            <a:ext cx="1143762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7CD6F-2F14-9A43-9912-0DD364154D53}" type="datetimeFigureOut">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37654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57CD6F-2F14-9A43-9912-0DD364154D53}" type="datetimeFigureOut">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224555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395" y="8813810"/>
            <a:ext cx="1476756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372395" y="5813428"/>
            <a:ext cx="14767560" cy="3000374"/>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57CD6F-2F14-9A43-9912-0DD364154D53}" type="datetimeFigureOut">
              <a:rPr lang="en-US" smtClean="0"/>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25888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8680" y="3200409"/>
            <a:ext cx="7673340" cy="90519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831580" y="3200409"/>
            <a:ext cx="7673340" cy="90519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57CD6F-2F14-9A43-9912-0DD364154D53}" type="datetimeFigureOut">
              <a:rPr lang="en-US" smtClean="0"/>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278979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68683" y="3070228"/>
            <a:ext cx="7676358" cy="1279525"/>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8683" y="4349753"/>
            <a:ext cx="7676358"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825560" y="3070228"/>
            <a:ext cx="7679373" cy="1279525"/>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825560" y="4349753"/>
            <a:ext cx="7679373" cy="7902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57CD6F-2F14-9A43-9912-0DD364154D53}" type="datetimeFigureOut">
              <a:rPr lang="en-US" smtClean="0"/>
              <a:t>9/13/12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18381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57CD6F-2F14-9A43-9912-0DD364154D53}" type="datetimeFigureOut">
              <a:rPr lang="en-US" smtClean="0"/>
              <a:t>9/13/12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427474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7CD6F-2F14-9A43-9912-0DD364154D53}" type="datetimeFigureOut">
              <a:rPr lang="en-US" smtClean="0"/>
              <a:t>9/13/12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249087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8694" y="546100"/>
            <a:ext cx="5715795"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792608" y="546107"/>
            <a:ext cx="9712325" cy="11706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68694" y="2870207"/>
            <a:ext cx="5715795" cy="9382126"/>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7CD6F-2F14-9A43-9912-0DD364154D53}" type="datetimeFigureOut">
              <a:rPr lang="en-US" smtClean="0"/>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35304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5348" y="9601202"/>
            <a:ext cx="10424160" cy="113347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405348" y="1225550"/>
            <a:ext cx="10424160" cy="82296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a:p>
        </p:txBody>
      </p:sp>
      <p:sp>
        <p:nvSpPr>
          <p:cNvPr id="4" name="Text Placeholder 3"/>
          <p:cNvSpPr>
            <a:spLocks noGrp="1"/>
          </p:cNvSpPr>
          <p:nvPr>
            <p:ph type="body" sz="half" idx="2"/>
          </p:nvPr>
        </p:nvSpPr>
        <p:spPr>
          <a:xfrm>
            <a:off x="3405348" y="10734678"/>
            <a:ext cx="10424160" cy="1609724"/>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7CD6F-2F14-9A43-9912-0DD364154D53}" type="datetimeFigureOut">
              <a:rPr lang="en-US" smtClean="0"/>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618EF-41E7-4741-AE55-45D4EF6D7022}" type="slidenum">
              <a:rPr lang="en-US" smtClean="0"/>
              <a:t>‹#›</a:t>
            </a:fld>
            <a:endParaRPr lang="en-US"/>
          </a:p>
        </p:txBody>
      </p:sp>
    </p:spTree>
    <p:extLst>
      <p:ext uri="{BB962C8B-B14F-4D97-AF65-F5344CB8AC3E}">
        <p14:creationId xmlns:p14="http://schemas.microsoft.com/office/powerpoint/2010/main" val="3012688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8680" y="549275"/>
            <a:ext cx="15636240" cy="2286000"/>
          </a:xfrm>
          <a:prstGeom prst="rect">
            <a:avLst/>
          </a:prstGeom>
        </p:spPr>
        <p:txBody>
          <a:bodyPr vert="horz" lIns="91429" tIns="45714" rIns="91429" bIns="4571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68680" y="3200409"/>
            <a:ext cx="15636240" cy="9051928"/>
          </a:xfrm>
          <a:prstGeom prst="rect">
            <a:avLst/>
          </a:prstGeom>
        </p:spPr>
        <p:txBody>
          <a:bodyPr vert="horz" lIns="91429" tIns="45714" rIns="91429"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68680" y="12712712"/>
            <a:ext cx="4053840" cy="730250"/>
          </a:xfrm>
          <a:prstGeom prst="rect">
            <a:avLst/>
          </a:prstGeom>
        </p:spPr>
        <p:txBody>
          <a:bodyPr vert="horz" lIns="91429" tIns="45714" rIns="91429" bIns="45714" rtlCol="0" anchor="ctr"/>
          <a:lstStyle>
            <a:lvl1pPr algn="l">
              <a:defRPr sz="1200">
                <a:solidFill>
                  <a:schemeClr val="tx1">
                    <a:tint val="75000"/>
                  </a:schemeClr>
                </a:solidFill>
              </a:defRPr>
            </a:lvl1pPr>
          </a:lstStyle>
          <a:p>
            <a:fld id="{4C57CD6F-2F14-9A43-9912-0DD364154D53}" type="datetimeFigureOut">
              <a:rPr lang="en-US" smtClean="0"/>
              <a:t>9/13/12</a:t>
            </a:fld>
            <a:endParaRPr lang="en-US"/>
          </a:p>
        </p:txBody>
      </p:sp>
      <p:sp>
        <p:nvSpPr>
          <p:cNvPr id="5" name="Footer Placeholder 4"/>
          <p:cNvSpPr>
            <a:spLocks noGrp="1"/>
          </p:cNvSpPr>
          <p:nvPr>
            <p:ph type="ftr" sz="quarter" idx="3"/>
          </p:nvPr>
        </p:nvSpPr>
        <p:spPr>
          <a:xfrm>
            <a:off x="5935980" y="12712712"/>
            <a:ext cx="5501640" cy="730250"/>
          </a:xfrm>
          <a:prstGeom prst="rect">
            <a:avLst/>
          </a:prstGeom>
        </p:spPr>
        <p:txBody>
          <a:bodyPr vert="horz" lIns="91429" tIns="45714" rIns="91429" bIns="4571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451080" y="12712712"/>
            <a:ext cx="4053840" cy="730250"/>
          </a:xfrm>
          <a:prstGeom prst="rect">
            <a:avLst/>
          </a:prstGeom>
        </p:spPr>
        <p:txBody>
          <a:bodyPr vert="horz" lIns="91429" tIns="45714" rIns="91429" bIns="45714" rtlCol="0" anchor="ctr"/>
          <a:lstStyle>
            <a:lvl1pPr algn="r">
              <a:defRPr sz="1200">
                <a:solidFill>
                  <a:schemeClr val="tx1">
                    <a:tint val="75000"/>
                  </a:schemeClr>
                </a:solidFill>
              </a:defRPr>
            </a:lvl1pPr>
          </a:lstStyle>
          <a:p>
            <a:fld id="{121618EF-41E7-4741-AE55-45D4EF6D7022}" type="slidenum">
              <a:rPr lang="en-US" smtClean="0"/>
              <a:t>‹#›</a:t>
            </a:fld>
            <a:endParaRPr lang="en-US"/>
          </a:p>
        </p:txBody>
      </p:sp>
    </p:spTree>
    <p:extLst>
      <p:ext uri="{BB962C8B-B14F-4D97-AF65-F5344CB8AC3E}">
        <p14:creationId xmlns:p14="http://schemas.microsoft.com/office/powerpoint/2010/main" val="1921331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146"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3" indent="-285717"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7"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13" indent="-228573" algn="l" defTabSz="457146" rtl="0" eaLnBrk="1" latinLnBrk="0" hangingPunct="1">
        <a:spcBef>
          <a:spcPct val="20000"/>
        </a:spcBef>
        <a:buFont typeface="Arial"/>
        <a:buChar char="–"/>
        <a:defRPr sz="2000" kern="1200">
          <a:solidFill>
            <a:schemeClr val="tx1"/>
          </a:solidFill>
          <a:latin typeface="+mn-lt"/>
          <a:ea typeface="+mn-ea"/>
          <a:cs typeface="+mn-cs"/>
        </a:defRPr>
      </a:lvl4pPr>
      <a:lvl5pPr marL="2057159" indent="-228573" algn="l" defTabSz="457146" rtl="0" eaLnBrk="1" latinLnBrk="0" hangingPunct="1">
        <a:spcBef>
          <a:spcPct val="20000"/>
        </a:spcBef>
        <a:buFont typeface="Arial"/>
        <a:buChar char="»"/>
        <a:defRPr sz="2000" kern="1200">
          <a:solidFill>
            <a:schemeClr val="tx1"/>
          </a:solidFill>
          <a:latin typeface="+mn-lt"/>
          <a:ea typeface="+mn-ea"/>
          <a:cs typeface="+mn-cs"/>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4624" y="95891"/>
            <a:ext cx="1693079" cy="646331"/>
          </a:xfrm>
          <a:prstGeom prst="rect">
            <a:avLst/>
          </a:prstGeom>
          <a:noFill/>
        </p:spPr>
        <p:txBody>
          <a:bodyPr wrap="none" rtlCol="0">
            <a:spAutoFit/>
          </a:bodyPr>
          <a:lstStyle/>
          <a:p>
            <a:pPr algn="ctr"/>
            <a:r>
              <a:rPr lang="en-US" dirty="0" smtClean="0"/>
              <a:t>Suspect UTI</a:t>
            </a:r>
          </a:p>
          <a:p>
            <a:pPr algn="ctr"/>
            <a:r>
              <a:rPr lang="en-US" dirty="0" smtClean="0"/>
              <a:t>Any Symptoms?</a:t>
            </a:r>
          </a:p>
        </p:txBody>
      </p:sp>
      <p:sp>
        <p:nvSpPr>
          <p:cNvPr id="5" name="TextBox 4"/>
          <p:cNvSpPr txBox="1"/>
          <p:nvPr/>
        </p:nvSpPr>
        <p:spPr>
          <a:xfrm>
            <a:off x="3371444" y="1440388"/>
            <a:ext cx="1080269" cy="646331"/>
          </a:xfrm>
          <a:prstGeom prst="rect">
            <a:avLst/>
          </a:prstGeom>
          <a:noFill/>
        </p:spPr>
        <p:txBody>
          <a:bodyPr wrap="none" rtlCol="0">
            <a:spAutoFit/>
          </a:bodyPr>
          <a:lstStyle/>
          <a:p>
            <a:pPr algn="ctr"/>
            <a:r>
              <a:rPr lang="en-US" dirty="0" smtClean="0"/>
              <a:t>Yes</a:t>
            </a:r>
          </a:p>
          <a:p>
            <a:pPr algn="ctr"/>
            <a:r>
              <a:rPr lang="en-US" dirty="0" smtClean="0"/>
              <a:t>Check UA</a:t>
            </a:r>
            <a:endParaRPr lang="en-US" dirty="0"/>
          </a:p>
        </p:txBody>
      </p:sp>
      <p:sp>
        <p:nvSpPr>
          <p:cNvPr id="6" name="TextBox 5"/>
          <p:cNvSpPr txBox="1"/>
          <p:nvPr/>
        </p:nvSpPr>
        <p:spPr>
          <a:xfrm>
            <a:off x="12746067" y="1226018"/>
            <a:ext cx="1080269" cy="646331"/>
          </a:xfrm>
          <a:prstGeom prst="rect">
            <a:avLst/>
          </a:prstGeom>
          <a:noFill/>
        </p:spPr>
        <p:txBody>
          <a:bodyPr wrap="none" rtlCol="0">
            <a:spAutoFit/>
          </a:bodyPr>
          <a:lstStyle/>
          <a:p>
            <a:pPr algn="ctr"/>
            <a:r>
              <a:rPr lang="en-US" dirty="0" smtClean="0"/>
              <a:t>No</a:t>
            </a:r>
          </a:p>
          <a:p>
            <a:pPr algn="ctr"/>
            <a:r>
              <a:rPr lang="en-US" dirty="0" smtClean="0"/>
              <a:t>Check UA</a:t>
            </a:r>
            <a:endParaRPr lang="en-US" dirty="0"/>
          </a:p>
        </p:txBody>
      </p:sp>
      <p:cxnSp>
        <p:nvCxnSpPr>
          <p:cNvPr id="8" name="Straight Connector 7"/>
          <p:cNvCxnSpPr>
            <a:stCxn id="2" idx="2"/>
            <a:endCxn id="6" idx="0"/>
          </p:cNvCxnSpPr>
          <p:nvPr/>
        </p:nvCxnSpPr>
        <p:spPr>
          <a:xfrm>
            <a:off x="9041164" y="742222"/>
            <a:ext cx="4245038" cy="4837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 idx="2"/>
            <a:endCxn id="5" idx="0"/>
          </p:cNvCxnSpPr>
          <p:nvPr/>
        </p:nvCxnSpPr>
        <p:spPr>
          <a:xfrm flipH="1">
            <a:off x="3911579" y="742222"/>
            <a:ext cx="5129585" cy="698166"/>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584804" y="2675261"/>
            <a:ext cx="1940367" cy="646331"/>
          </a:xfrm>
          <a:prstGeom prst="rect">
            <a:avLst/>
          </a:prstGeom>
          <a:noFill/>
        </p:spPr>
        <p:txBody>
          <a:bodyPr wrap="none" rtlCol="0">
            <a:spAutoFit/>
          </a:bodyPr>
          <a:lstStyle/>
          <a:p>
            <a:pPr algn="ctr"/>
            <a:r>
              <a:rPr lang="en-US" dirty="0" smtClean="0"/>
              <a:t>UA positive for</a:t>
            </a:r>
          </a:p>
          <a:p>
            <a:pPr algn="ctr"/>
            <a:r>
              <a:rPr lang="en-US" dirty="0"/>
              <a:t>leukocyte </a:t>
            </a:r>
            <a:r>
              <a:rPr lang="en-US" dirty="0" smtClean="0"/>
              <a:t>esterase</a:t>
            </a:r>
            <a:endParaRPr lang="en-US" dirty="0"/>
          </a:p>
        </p:txBody>
      </p:sp>
      <p:sp>
        <p:nvSpPr>
          <p:cNvPr id="16" name="Rectangle 15"/>
          <p:cNvSpPr/>
          <p:nvPr/>
        </p:nvSpPr>
        <p:spPr>
          <a:xfrm>
            <a:off x="-153920" y="2792141"/>
            <a:ext cx="3040369" cy="646331"/>
          </a:xfrm>
          <a:prstGeom prst="rect">
            <a:avLst/>
          </a:prstGeom>
        </p:spPr>
        <p:txBody>
          <a:bodyPr wrap="square">
            <a:spAutoFit/>
          </a:bodyPr>
          <a:lstStyle/>
          <a:p>
            <a:pPr algn="ctr"/>
            <a:r>
              <a:rPr lang="en-US" dirty="0"/>
              <a:t>UA </a:t>
            </a:r>
            <a:r>
              <a:rPr lang="en-US" dirty="0" smtClean="0"/>
              <a:t>Negative for</a:t>
            </a:r>
            <a:endParaRPr lang="en-US" dirty="0"/>
          </a:p>
          <a:p>
            <a:pPr algn="ctr"/>
            <a:r>
              <a:rPr lang="en-US" dirty="0"/>
              <a:t>leukocyte esterase</a:t>
            </a:r>
          </a:p>
        </p:txBody>
      </p:sp>
      <p:sp>
        <p:nvSpPr>
          <p:cNvPr id="17" name="TextBox 16"/>
          <p:cNvSpPr txBox="1"/>
          <p:nvPr/>
        </p:nvSpPr>
        <p:spPr>
          <a:xfrm>
            <a:off x="289929" y="4321668"/>
            <a:ext cx="2152670" cy="923330"/>
          </a:xfrm>
          <a:prstGeom prst="rect">
            <a:avLst/>
          </a:prstGeom>
          <a:noFill/>
        </p:spPr>
        <p:txBody>
          <a:bodyPr wrap="square" rtlCol="0">
            <a:spAutoFit/>
          </a:bodyPr>
          <a:lstStyle/>
          <a:p>
            <a:pPr algn="ctr"/>
            <a:r>
              <a:rPr lang="en-US" dirty="0" smtClean="0"/>
              <a:t>Not UTI</a:t>
            </a:r>
          </a:p>
          <a:p>
            <a:pPr algn="ctr"/>
            <a:r>
              <a:rPr lang="en-US" dirty="0" smtClean="0"/>
              <a:t>Check for infection elsewhere else</a:t>
            </a:r>
            <a:endParaRPr lang="en-US" dirty="0"/>
          </a:p>
        </p:txBody>
      </p:sp>
      <p:cxnSp>
        <p:nvCxnSpPr>
          <p:cNvPr id="22" name="Straight Connector 21"/>
          <p:cNvCxnSpPr>
            <a:stCxn id="5" idx="2"/>
            <a:endCxn id="16" idx="0"/>
          </p:cNvCxnSpPr>
          <p:nvPr/>
        </p:nvCxnSpPr>
        <p:spPr>
          <a:xfrm flipH="1">
            <a:off x="1366265" y="2086719"/>
            <a:ext cx="2545314" cy="705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5" idx="2"/>
            <a:endCxn id="15" idx="0"/>
          </p:cNvCxnSpPr>
          <p:nvPr/>
        </p:nvCxnSpPr>
        <p:spPr>
          <a:xfrm>
            <a:off x="3911579" y="2086719"/>
            <a:ext cx="3643409" cy="588542"/>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933136" y="4147077"/>
            <a:ext cx="1243700" cy="646331"/>
          </a:xfrm>
          <a:prstGeom prst="rect">
            <a:avLst/>
          </a:prstGeom>
          <a:noFill/>
        </p:spPr>
        <p:txBody>
          <a:bodyPr wrap="none" rtlCol="0">
            <a:spAutoFit/>
          </a:bodyPr>
          <a:lstStyle/>
          <a:p>
            <a:pPr algn="ctr"/>
            <a:r>
              <a:rPr lang="en-US" dirty="0" smtClean="0"/>
              <a:t>Fever?</a:t>
            </a:r>
          </a:p>
          <a:p>
            <a:pPr algn="ctr"/>
            <a:r>
              <a:rPr lang="en-US" dirty="0" smtClean="0"/>
              <a:t>Flank Pain?</a:t>
            </a:r>
            <a:endParaRPr lang="en-US" dirty="0"/>
          </a:p>
        </p:txBody>
      </p:sp>
      <p:cxnSp>
        <p:nvCxnSpPr>
          <p:cNvPr id="28" name="Straight Connector 27"/>
          <p:cNvCxnSpPr>
            <a:stCxn id="15" idx="2"/>
            <a:endCxn id="25" idx="0"/>
          </p:cNvCxnSpPr>
          <p:nvPr/>
        </p:nvCxnSpPr>
        <p:spPr>
          <a:xfrm flipH="1">
            <a:off x="7554986" y="3321592"/>
            <a:ext cx="2" cy="825485"/>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462410" y="5429615"/>
            <a:ext cx="1479892" cy="646331"/>
          </a:xfrm>
          <a:prstGeom prst="rect">
            <a:avLst/>
          </a:prstGeom>
          <a:noFill/>
        </p:spPr>
        <p:txBody>
          <a:bodyPr wrap="none" rtlCol="0">
            <a:spAutoFit/>
          </a:bodyPr>
          <a:lstStyle/>
          <a:p>
            <a:pPr algn="ctr"/>
            <a:r>
              <a:rPr lang="en-US" dirty="0" smtClean="0"/>
              <a:t>No</a:t>
            </a:r>
          </a:p>
          <a:p>
            <a:pPr algn="ctr"/>
            <a:r>
              <a:rPr lang="en-US" dirty="0" smtClean="0"/>
              <a:t>pt has Cystitis </a:t>
            </a:r>
            <a:endParaRPr lang="en-US" dirty="0"/>
          </a:p>
        </p:txBody>
      </p:sp>
      <p:cxnSp>
        <p:nvCxnSpPr>
          <p:cNvPr id="34" name="Straight Connector 33"/>
          <p:cNvCxnSpPr>
            <a:stCxn id="25" idx="2"/>
            <a:endCxn id="32" idx="0"/>
          </p:cNvCxnSpPr>
          <p:nvPr/>
        </p:nvCxnSpPr>
        <p:spPr>
          <a:xfrm flipH="1">
            <a:off x="5202356" y="4793408"/>
            <a:ext cx="2352630" cy="6362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5" idx="2"/>
            <a:endCxn id="187" idx="0"/>
          </p:cNvCxnSpPr>
          <p:nvPr/>
        </p:nvCxnSpPr>
        <p:spPr>
          <a:xfrm>
            <a:off x="7554986" y="4793408"/>
            <a:ext cx="1943705" cy="452802"/>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75957" y="6982771"/>
            <a:ext cx="2652815" cy="923330"/>
          </a:xfrm>
          <a:prstGeom prst="rect">
            <a:avLst/>
          </a:prstGeom>
          <a:noFill/>
        </p:spPr>
        <p:txBody>
          <a:bodyPr wrap="none" rtlCol="0">
            <a:spAutoFit/>
          </a:bodyPr>
          <a:lstStyle/>
          <a:p>
            <a:pPr algn="ctr"/>
            <a:r>
              <a:rPr lang="en-US" dirty="0" smtClean="0"/>
              <a:t>Male UTI?</a:t>
            </a:r>
          </a:p>
          <a:p>
            <a:pPr algn="ctr"/>
            <a:r>
              <a:rPr lang="en-US" dirty="0" smtClean="0"/>
              <a:t>Previous catheter?</a:t>
            </a:r>
          </a:p>
          <a:p>
            <a:pPr algn="ctr"/>
            <a:r>
              <a:rPr lang="en-US" dirty="0" smtClean="0"/>
              <a:t>Obstruction of urine flow?</a:t>
            </a:r>
            <a:endParaRPr lang="en-US" dirty="0"/>
          </a:p>
        </p:txBody>
      </p:sp>
      <p:cxnSp>
        <p:nvCxnSpPr>
          <p:cNvPr id="44" name="Straight Connector 43"/>
          <p:cNvCxnSpPr>
            <a:stCxn id="32" idx="2"/>
          </p:cNvCxnSpPr>
          <p:nvPr/>
        </p:nvCxnSpPr>
        <p:spPr>
          <a:xfrm>
            <a:off x="5202356" y="6075946"/>
            <a:ext cx="9" cy="906825"/>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59999" y="8799681"/>
            <a:ext cx="2894918" cy="646331"/>
          </a:xfrm>
          <a:prstGeom prst="rect">
            <a:avLst/>
          </a:prstGeom>
          <a:noFill/>
        </p:spPr>
        <p:txBody>
          <a:bodyPr wrap="none" rtlCol="0">
            <a:spAutoFit/>
          </a:bodyPr>
          <a:lstStyle/>
          <a:p>
            <a:pPr algn="ctr"/>
            <a:r>
              <a:rPr lang="en-US" dirty="0" smtClean="0"/>
              <a:t>No</a:t>
            </a:r>
          </a:p>
          <a:p>
            <a:pPr algn="ctr"/>
            <a:r>
              <a:rPr lang="en-US" dirty="0" smtClean="0"/>
              <a:t>Pt has uncomplicated cystitis</a:t>
            </a:r>
            <a:endParaRPr lang="en-US" dirty="0"/>
          </a:p>
        </p:txBody>
      </p:sp>
      <p:cxnSp>
        <p:nvCxnSpPr>
          <p:cNvPr id="54" name="Straight Connector 53"/>
          <p:cNvCxnSpPr>
            <a:endCxn id="45" idx="0"/>
          </p:cNvCxnSpPr>
          <p:nvPr/>
        </p:nvCxnSpPr>
        <p:spPr>
          <a:xfrm flipH="1">
            <a:off x="2107458" y="7906101"/>
            <a:ext cx="3094907" cy="893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a:stCxn id="45" idx="2"/>
          </p:cNvCxnSpPr>
          <p:nvPr/>
        </p:nvCxnSpPr>
        <p:spPr>
          <a:xfrm>
            <a:off x="2107458" y="9446012"/>
            <a:ext cx="2" cy="30408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905891" y="12467504"/>
            <a:ext cx="2351926" cy="923330"/>
          </a:xfrm>
          <a:prstGeom prst="rect">
            <a:avLst/>
          </a:prstGeom>
          <a:solidFill>
            <a:srgbClr val="FF6600">
              <a:alpha val="15000"/>
            </a:srgbClr>
          </a:solidFill>
          <a:ln>
            <a:solidFill>
              <a:srgbClr val="FF6600"/>
            </a:solidFill>
          </a:ln>
        </p:spPr>
        <p:txBody>
          <a:bodyPr wrap="none" rtlCol="0">
            <a:spAutoFit/>
          </a:bodyPr>
          <a:lstStyle/>
          <a:p>
            <a:pPr algn="ctr"/>
            <a:r>
              <a:rPr lang="en-US" dirty="0" smtClean="0"/>
              <a:t>Pt has</a:t>
            </a:r>
          </a:p>
          <a:p>
            <a:pPr algn="ctr"/>
            <a:r>
              <a:rPr lang="en-US" dirty="0" err="1" smtClean="0"/>
              <a:t>UNcomplicated</a:t>
            </a:r>
            <a:r>
              <a:rPr lang="en-US" dirty="0" smtClean="0"/>
              <a:t> Cystitis</a:t>
            </a:r>
          </a:p>
          <a:p>
            <a:pPr algn="ctr"/>
            <a:r>
              <a:rPr lang="en-US" dirty="0" smtClean="0"/>
              <a:t> Treatment next </a:t>
            </a:r>
            <a:r>
              <a:rPr lang="en-US" dirty="0"/>
              <a:t>s</a:t>
            </a:r>
            <a:r>
              <a:rPr lang="en-US" dirty="0" smtClean="0"/>
              <a:t>lide</a:t>
            </a:r>
            <a:endParaRPr lang="en-US" dirty="0"/>
          </a:p>
        </p:txBody>
      </p:sp>
      <p:sp>
        <p:nvSpPr>
          <p:cNvPr id="11" name="TextBox 10"/>
          <p:cNvSpPr txBox="1"/>
          <p:nvPr/>
        </p:nvSpPr>
        <p:spPr>
          <a:xfrm>
            <a:off x="6729669" y="8800042"/>
            <a:ext cx="2652364" cy="646331"/>
          </a:xfrm>
          <a:prstGeom prst="rect">
            <a:avLst/>
          </a:prstGeom>
          <a:noFill/>
        </p:spPr>
        <p:txBody>
          <a:bodyPr wrap="none" rtlCol="0">
            <a:spAutoFit/>
          </a:bodyPr>
          <a:lstStyle/>
          <a:p>
            <a:pPr algn="ctr"/>
            <a:r>
              <a:rPr lang="en-US" dirty="0" smtClean="0"/>
              <a:t>Yes</a:t>
            </a:r>
          </a:p>
          <a:p>
            <a:pPr algn="ctr"/>
            <a:r>
              <a:rPr lang="en-US" dirty="0" smtClean="0"/>
              <a:t>Pt has complicated cystitis</a:t>
            </a:r>
            <a:endParaRPr lang="en-US" dirty="0"/>
          </a:p>
        </p:txBody>
      </p:sp>
      <p:cxnSp>
        <p:nvCxnSpPr>
          <p:cNvPr id="13" name="Straight Connector 12"/>
          <p:cNvCxnSpPr>
            <a:endCxn id="11" idx="0"/>
          </p:cNvCxnSpPr>
          <p:nvPr/>
        </p:nvCxnSpPr>
        <p:spPr>
          <a:xfrm>
            <a:off x="5202365" y="7906101"/>
            <a:ext cx="2853486" cy="893941"/>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9396633" y="9975246"/>
            <a:ext cx="1238741" cy="646331"/>
          </a:xfrm>
          <a:prstGeom prst="rect">
            <a:avLst/>
          </a:prstGeom>
          <a:noFill/>
        </p:spPr>
        <p:txBody>
          <a:bodyPr wrap="none" rtlCol="0">
            <a:spAutoFit/>
          </a:bodyPr>
          <a:lstStyle/>
          <a:p>
            <a:pPr algn="ctr"/>
            <a:r>
              <a:rPr lang="en-US" dirty="0" smtClean="0"/>
              <a:t>If male</a:t>
            </a:r>
          </a:p>
          <a:p>
            <a:pPr algn="ctr"/>
            <a:r>
              <a:rPr lang="en-US" dirty="0" smtClean="0"/>
              <a:t>Prostatitis?</a:t>
            </a:r>
            <a:endParaRPr lang="en-US" dirty="0"/>
          </a:p>
        </p:txBody>
      </p:sp>
      <p:sp>
        <p:nvSpPr>
          <p:cNvPr id="33" name="TextBox 32"/>
          <p:cNvSpPr txBox="1"/>
          <p:nvPr/>
        </p:nvSpPr>
        <p:spPr>
          <a:xfrm>
            <a:off x="5050496" y="10107487"/>
            <a:ext cx="1013544" cy="369332"/>
          </a:xfrm>
          <a:prstGeom prst="rect">
            <a:avLst/>
          </a:prstGeom>
          <a:noFill/>
        </p:spPr>
        <p:txBody>
          <a:bodyPr wrap="none" rtlCol="0">
            <a:spAutoFit/>
          </a:bodyPr>
          <a:lstStyle/>
          <a:p>
            <a:r>
              <a:rPr lang="en-US" dirty="0" smtClean="0"/>
              <a:t>If female</a:t>
            </a:r>
            <a:endParaRPr lang="en-US" dirty="0"/>
          </a:p>
        </p:txBody>
      </p:sp>
      <p:cxnSp>
        <p:nvCxnSpPr>
          <p:cNvPr id="37" name="Straight Connector 36"/>
          <p:cNvCxnSpPr>
            <a:stCxn id="11" idx="2"/>
            <a:endCxn id="30" idx="0"/>
          </p:cNvCxnSpPr>
          <p:nvPr/>
        </p:nvCxnSpPr>
        <p:spPr>
          <a:xfrm>
            <a:off x="8055851" y="9446373"/>
            <a:ext cx="1960153" cy="5288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1" idx="2"/>
            <a:endCxn id="33" idx="0"/>
          </p:cNvCxnSpPr>
          <p:nvPr/>
        </p:nvCxnSpPr>
        <p:spPr>
          <a:xfrm flipH="1">
            <a:off x="5557268" y="9446373"/>
            <a:ext cx="2498583" cy="661114"/>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1096582" y="11344227"/>
            <a:ext cx="505267" cy="369332"/>
          </a:xfrm>
          <a:prstGeom prst="rect">
            <a:avLst/>
          </a:prstGeom>
          <a:noFill/>
        </p:spPr>
        <p:txBody>
          <a:bodyPr wrap="none" rtlCol="0">
            <a:spAutoFit/>
          </a:bodyPr>
          <a:lstStyle/>
          <a:p>
            <a:r>
              <a:rPr lang="en-US" dirty="0" smtClean="0"/>
              <a:t>Yes</a:t>
            </a:r>
            <a:endParaRPr lang="en-US" dirty="0"/>
          </a:p>
        </p:txBody>
      </p:sp>
      <p:sp>
        <p:nvSpPr>
          <p:cNvPr id="49" name="TextBox 48"/>
          <p:cNvSpPr txBox="1"/>
          <p:nvPr/>
        </p:nvSpPr>
        <p:spPr>
          <a:xfrm>
            <a:off x="8376556" y="11311993"/>
            <a:ext cx="455398" cy="369332"/>
          </a:xfrm>
          <a:prstGeom prst="rect">
            <a:avLst/>
          </a:prstGeom>
          <a:noFill/>
        </p:spPr>
        <p:txBody>
          <a:bodyPr wrap="none" rtlCol="0">
            <a:spAutoFit/>
          </a:bodyPr>
          <a:lstStyle/>
          <a:p>
            <a:r>
              <a:rPr lang="en-US" dirty="0" smtClean="0"/>
              <a:t>No</a:t>
            </a:r>
            <a:endParaRPr lang="en-US" dirty="0"/>
          </a:p>
        </p:txBody>
      </p:sp>
      <p:sp>
        <p:nvSpPr>
          <p:cNvPr id="61" name="TextBox 60"/>
          <p:cNvSpPr txBox="1"/>
          <p:nvPr/>
        </p:nvSpPr>
        <p:spPr>
          <a:xfrm>
            <a:off x="4363071" y="12528189"/>
            <a:ext cx="2388394" cy="923330"/>
          </a:xfrm>
          <a:prstGeom prst="rect">
            <a:avLst/>
          </a:prstGeom>
          <a:solidFill>
            <a:srgbClr val="FF6600">
              <a:alpha val="15000"/>
            </a:srgbClr>
          </a:solidFill>
          <a:ln>
            <a:solidFill>
              <a:srgbClr val="FF6600"/>
            </a:solidFill>
          </a:ln>
        </p:spPr>
        <p:txBody>
          <a:bodyPr wrap="none" rtlCol="0">
            <a:spAutoFit/>
          </a:bodyPr>
          <a:lstStyle/>
          <a:p>
            <a:pPr algn="ctr"/>
            <a:r>
              <a:rPr lang="en-US" dirty="0" smtClean="0"/>
              <a:t>pt has</a:t>
            </a:r>
            <a:endParaRPr lang="en-US" dirty="0"/>
          </a:p>
          <a:p>
            <a:pPr algn="ctr"/>
            <a:r>
              <a:rPr lang="en-US" dirty="0" smtClean="0"/>
              <a:t>Complicated cystitis</a:t>
            </a:r>
          </a:p>
          <a:p>
            <a:pPr algn="ctr"/>
            <a:r>
              <a:rPr lang="en-US" dirty="0"/>
              <a:t>t</a:t>
            </a:r>
            <a:r>
              <a:rPr lang="en-US" dirty="0" smtClean="0"/>
              <a:t>reatment on </a:t>
            </a:r>
            <a:r>
              <a:rPr lang="en-US" dirty="0"/>
              <a:t>n</a:t>
            </a:r>
            <a:r>
              <a:rPr lang="en-US" dirty="0" smtClean="0"/>
              <a:t>ext slide</a:t>
            </a:r>
            <a:endParaRPr lang="en-US" dirty="0"/>
          </a:p>
        </p:txBody>
      </p:sp>
      <p:cxnSp>
        <p:nvCxnSpPr>
          <p:cNvPr id="63" name="Straight Arrow Connector 62"/>
          <p:cNvCxnSpPr>
            <a:stCxn id="33" idx="2"/>
            <a:endCxn id="61" idx="0"/>
          </p:cNvCxnSpPr>
          <p:nvPr/>
        </p:nvCxnSpPr>
        <p:spPr>
          <a:xfrm>
            <a:off x="5557268" y="10476819"/>
            <a:ext cx="0" cy="20513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30" idx="2"/>
          </p:cNvCxnSpPr>
          <p:nvPr/>
        </p:nvCxnSpPr>
        <p:spPr>
          <a:xfrm>
            <a:off x="10016004" y="10621577"/>
            <a:ext cx="1333211" cy="72265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30" idx="2"/>
          </p:cNvCxnSpPr>
          <p:nvPr/>
        </p:nvCxnSpPr>
        <p:spPr>
          <a:xfrm flipH="1">
            <a:off x="8604254" y="10621577"/>
            <a:ext cx="1411750" cy="690416"/>
          </a:xfrm>
          <a:prstGeom prst="line">
            <a:avLst/>
          </a:prstGeom>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410057" y="12467504"/>
            <a:ext cx="2388394" cy="923330"/>
          </a:xfrm>
          <a:prstGeom prst="rect">
            <a:avLst/>
          </a:prstGeom>
          <a:solidFill>
            <a:srgbClr val="FF6600">
              <a:alpha val="15000"/>
            </a:srgbClr>
          </a:solidFill>
          <a:ln>
            <a:solidFill>
              <a:srgbClr val="FF6600"/>
            </a:solidFill>
          </a:ln>
        </p:spPr>
        <p:txBody>
          <a:bodyPr wrap="none" rtlCol="0">
            <a:spAutoFit/>
          </a:bodyPr>
          <a:lstStyle/>
          <a:p>
            <a:pPr algn="ctr"/>
            <a:r>
              <a:rPr lang="en-US" dirty="0" smtClean="0"/>
              <a:t>Pt has</a:t>
            </a:r>
          </a:p>
          <a:p>
            <a:pPr algn="ctr"/>
            <a:r>
              <a:rPr lang="en-US" dirty="0" smtClean="0"/>
              <a:t>Complicated cystitis</a:t>
            </a:r>
          </a:p>
          <a:p>
            <a:pPr algn="ctr"/>
            <a:r>
              <a:rPr lang="en-US" dirty="0"/>
              <a:t>t</a:t>
            </a:r>
            <a:r>
              <a:rPr lang="en-US" dirty="0" smtClean="0"/>
              <a:t>reatment on next slide</a:t>
            </a:r>
            <a:endParaRPr lang="en-US" dirty="0"/>
          </a:p>
        </p:txBody>
      </p:sp>
      <p:sp>
        <p:nvSpPr>
          <p:cNvPr id="84" name="TextBox 83"/>
          <p:cNvSpPr txBox="1"/>
          <p:nvPr/>
        </p:nvSpPr>
        <p:spPr>
          <a:xfrm>
            <a:off x="10137434" y="12548921"/>
            <a:ext cx="2423560" cy="923330"/>
          </a:xfrm>
          <a:prstGeom prst="rect">
            <a:avLst/>
          </a:prstGeom>
          <a:solidFill>
            <a:srgbClr val="FF00FF">
              <a:alpha val="15000"/>
            </a:srgbClr>
          </a:solidFill>
          <a:ln>
            <a:solidFill>
              <a:srgbClr val="FF00FF"/>
            </a:solidFill>
          </a:ln>
        </p:spPr>
        <p:txBody>
          <a:bodyPr wrap="none" rtlCol="0">
            <a:spAutoFit/>
          </a:bodyPr>
          <a:lstStyle/>
          <a:p>
            <a:pPr algn="ctr"/>
            <a:r>
              <a:rPr lang="en-US" dirty="0" smtClean="0"/>
              <a:t>Pt has </a:t>
            </a:r>
          </a:p>
          <a:p>
            <a:pPr algn="ctr"/>
            <a:r>
              <a:rPr lang="en-US" dirty="0" smtClean="0"/>
              <a:t>Prostatitis</a:t>
            </a:r>
          </a:p>
          <a:p>
            <a:pPr algn="ctr"/>
            <a:r>
              <a:rPr lang="en-US" dirty="0" smtClean="0"/>
              <a:t>Treatment on next slide</a:t>
            </a:r>
            <a:endParaRPr lang="en-US" dirty="0"/>
          </a:p>
        </p:txBody>
      </p:sp>
      <p:cxnSp>
        <p:nvCxnSpPr>
          <p:cNvPr id="86" name="Straight Arrow Connector 85"/>
          <p:cNvCxnSpPr/>
          <p:nvPr/>
        </p:nvCxnSpPr>
        <p:spPr>
          <a:xfrm>
            <a:off x="8604254" y="11681325"/>
            <a:ext cx="1" cy="805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4" idx="0"/>
          </p:cNvCxnSpPr>
          <p:nvPr/>
        </p:nvCxnSpPr>
        <p:spPr>
          <a:xfrm flipH="1">
            <a:off x="11349214" y="11713559"/>
            <a:ext cx="1" cy="835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17242" y="2697520"/>
            <a:ext cx="2300818" cy="646331"/>
          </a:xfrm>
          <a:prstGeom prst="rect">
            <a:avLst/>
          </a:prstGeom>
          <a:noFill/>
        </p:spPr>
        <p:txBody>
          <a:bodyPr wrap="none" rtlCol="0">
            <a:spAutoFit/>
          </a:bodyPr>
          <a:lstStyle/>
          <a:p>
            <a:pPr algn="ctr"/>
            <a:r>
              <a:rPr lang="en-US" dirty="0" smtClean="0"/>
              <a:t>UA negative</a:t>
            </a:r>
          </a:p>
          <a:p>
            <a:pPr algn="ctr"/>
            <a:r>
              <a:rPr lang="en-US" dirty="0" smtClean="0"/>
              <a:t>For leukocyte esterase</a:t>
            </a:r>
            <a:endParaRPr lang="en-US" dirty="0"/>
          </a:p>
        </p:txBody>
      </p:sp>
      <p:sp>
        <p:nvSpPr>
          <p:cNvPr id="105" name="TextBox 104"/>
          <p:cNvSpPr txBox="1"/>
          <p:nvPr/>
        </p:nvSpPr>
        <p:spPr>
          <a:xfrm>
            <a:off x="13694559" y="2667162"/>
            <a:ext cx="2300818" cy="646331"/>
          </a:xfrm>
          <a:prstGeom prst="rect">
            <a:avLst/>
          </a:prstGeom>
          <a:noFill/>
        </p:spPr>
        <p:txBody>
          <a:bodyPr wrap="none" rtlCol="0">
            <a:spAutoFit/>
          </a:bodyPr>
          <a:lstStyle/>
          <a:p>
            <a:pPr algn="ctr"/>
            <a:r>
              <a:rPr lang="en-US" dirty="0" smtClean="0"/>
              <a:t>UA positive</a:t>
            </a:r>
          </a:p>
          <a:p>
            <a:pPr algn="ctr"/>
            <a:r>
              <a:rPr lang="en-US" dirty="0" smtClean="0"/>
              <a:t>For leukocyte esterase</a:t>
            </a:r>
            <a:endParaRPr lang="en-US" dirty="0"/>
          </a:p>
        </p:txBody>
      </p:sp>
      <p:cxnSp>
        <p:nvCxnSpPr>
          <p:cNvPr id="113" name="Straight Connector 112"/>
          <p:cNvCxnSpPr>
            <a:stCxn id="6" idx="2"/>
            <a:endCxn id="104" idx="0"/>
          </p:cNvCxnSpPr>
          <p:nvPr/>
        </p:nvCxnSpPr>
        <p:spPr>
          <a:xfrm flipH="1">
            <a:off x="11467651" y="1872349"/>
            <a:ext cx="1818551" cy="8251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6" idx="2"/>
            <a:endCxn id="105" idx="0"/>
          </p:cNvCxnSpPr>
          <p:nvPr/>
        </p:nvCxnSpPr>
        <p:spPr>
          <a:xfrm>
            <a:off x="13286202" y="1872349"/>
            <a:ext cx="1558766" cy="794813"/>
          </a:xfrm>
          <a:prstGeom prst="line">
            <a:avLst/>
          </a:prstGeom>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0734117" y="5231196"/>
            <a:ext cx="1467068" cy="369332"/>
          </a:xfrm>
          <a:prstGeom prst="rect">
            <a:avLst/>
          </a:prstGeom>
          <a:noFill/>
        </p:spPr>
        <p:txBody>
          <a:bodyPr wrap="none" rtlCol="0">
            <a:spAutoFit/>
          </a:bodyPr>
          <a:lstStyle/>
          <a:p>
            <a:r>
              <a:rPr lang="en-US" dirty="0" smtClean="0"/>
              <a:t>No treatment</a:t>
            </a:r>
            <a:endParaRPr lang="en-US" dirty="0"/>
          </a:p>
        </p:txBody>
      </p:sp>
      <p:cxnSp>
        <p:nvCxnSpPr>
          <p:cNvPr id="127" name="Straight Arrow Connector 126"/>
          <p:cNvCxnSpPr>
            <a:stCxn id="104" idx="2"/>
            <a:endCxn id="125" idx="0"/>
          </p:cNvCxnSpPr>
          <p:nvPr/>
        </p:nvCxnSpPr>
        <p:spPr>
          <a:xfrm>
            <a:off x="11467651" y="3343851"/>
            <a:ext cx="0" cy="18873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4271734" y="4107298"/>
            <a:ext cx="1146468" cy="369332"/>
          </a:xfrm>
          <a:prstGeom prst="rect">
            <a:avLst/>
          </a:prstGeom>
          <a:noFill/>
        </p:spPr>
        <p:txBody>
          <a:bodyPr wrap="none" rtlCol="0">
            <a:spAutoFit/>
          </a:bodyPr>
          <a:lstStyle/>
          <a:p>
            <a:r>
              <a:rPr lang="en-US" dirty="0" smtClean="0"/>
              <a:t>Pregnant?</a:t>
            </a:r>
            <a:endParaRPr lang="en-US" dirty="0"/>
          </a:p>
        </p:txBody>
      </p:sp>
      <p:sp>
        <p:nvSpPr>
          <p:cNvPr id="160" name="TextBox 159"/>
          <p:cNvSpPr txBox="1"/>
          <p:nvPr/>
        </p:nvSpPr>
        <p:spPr>
          <a:xfrm>
            <a:off x="12804666" y="5169745"/>
            <a:ext cx="1467068" cy="646331"/>
          </a:xfrm>
          <a:prstGeom prst="rect">
            <a:avLst/>
          </a:prstGeom>
          <a:noFill/>
        </p:spPr>
        <p:txBody>
          <a:bodyPr wrap="none" rtlCol="0">
            <a:spAutoFit/>
          </a:bodyPr>
          <a:lstStyle/>
          <a:p>
            <a:pPr algn="ctr"/>
            <a:r>
              <a:rPr lang="en-US" dirty="0" smtClean="0"/>
              <a:t>No</a:t>
            </a:r>
          </a:p>
          <a:p>
            <a:pPr algn="ctr"/>
            <a:r>
              <a:rPr lang="en-US" dirty="0" smtClean="0"/>
              <a:t>No treatment</a:t>
            </a:r>
            <a:endParaRPr lang="en-US" dirty="0"/>
          </a:p>
        </p:txBody>
      </p:sp>
      <p:sp>
        <p:nvSpPr>
          <p:cNvPr id="161" name="TextBox 160"/>
          <p:cNvSpPr txBox="1"/>
          <p:nvPr/>
        </p:nvSpPr>
        <p:spPr>
          <a:xfrm>
            <a:off x="14844968" y="5030067"/>
            <a:ext cx="2423560" cy="1200329"/>
          </a:xfrm>
          <a:prstGeom prst="rect">
            <a:avLst/>
          </a:prstGeom>
          <a:solidFill>
            <a:srgbClr val="FF6600">
              <a:alpha val="15000"/>
            </a:srgbClr>
          </a:solidFill>
          <a:ln>
            <a:solidFill>
              <a:srgbClr val="FF6600"/>
            </a:solidFill>
          </a:ln>
        </p:spPr>
        <p:txBody>
          <a:bodyPr wrap="none" rtlCol="0">
            <a:spAutoFit/>
          </a:bodyPr>
          <a:lstStyle/>
          <a:p>
            <a:pPr algn="ctr"/>
            <a:r>
              <a:rPr lang="en-US" dirty="0" smtClean="0"/>
              <a:t>Yes</a:t>
            </a:r>
          </a:p>
          <a:p>
            <a:pPr algn="ctr"/>
            <a:r>
              <a:rPr lang="en-US" dirty="0" smtClean="0"/>
              <a:t>Pt is preg with </a:t>
            </a:r>
          </a:p>
          <a:p>
            <a:pPr algn="ctr"/>
            <a:r>
              <a:rPr lang="en-US" dirty="0" smtClean="0"/>
              <a:t>asymptomatic UTI</a:t>
            </a:r>
          </a:p>
          <a:p>
            <a:pPr algn="ctr"/>
            <a:r>
              <a:rPr lang="en-US" dirty="0" smtClean="0"/>
              <a:t>Treatment on next slide</a:t>
            </a:r>
          </a:p>
        </p:txBody>
      </p:sp>
      <p:cxnSp>
        <p:nvCxnSpPr>
          <p:cNvPr id="169" name="Straight Connector 168"/>
          <p:cNvCxnSpPr>
            <a:stCxn id="105" idx="2"/>
            <a:endCxn id="159" idx="0"/>
          </p:cNvCxnSpPr>
          <p:nvPr/>
        </p:nvCxnSpPr>
        <p:spPr>
          <a:xfrm>
            <a:off x="14844968" y="3313493"/>
            <a:ext cx="0" cy="7938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16" idx="2"/>
            <a:endCxn id="17" idx="0"/>
          </p:cNvCxnSpPr>
          <p:nvPr/>
        </p:nvCxnSpPr>
        <p:spPr>
          <a:xfrm flipH="1">
            <a:off x="1366264" y="3438472"/>
            <a:ext cx="1" cy="8831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59" idx="2"/>
            <a:endCxn id="160" idx="0"/>
          </p:cNvCxnSpPr>
          <p:nvPr/>
        </p:nvCxnSpPr>
        <p:spPr>
          <a:xfrm flipH="1">
            <a:off x="13538200" y="4476630"/>
            <a:ext cx="1306768" cy="6931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59" idx="2"/>
            <a:endCxn id="161" idx="0"/>
          </p:cNvCxnSpPr>
          <p:nvPr/>
        </p:nvCxnSpPr>
        <p:spPr>
          <a:xfrm>
            <a:off x="14844968" y="4476630"/>
            <a:ext cx="1211780" cy="553437"/>
          </a:xfrm>
          <a:prstGeom prst="line">
            <a:avLst/>
          </a:prstGeom>
        </p:spPr>
        <p:style>
          <a:lnRef idx="2">
            <a:schemeClr val="accent1"/>
          </a:lnRef>
          <a:fillRef idx="0">
            <a:schemeClr val="accent1"/>
          </a:fillRef>
          <a:effectRef idx="1">
            <a:schemeClr val="accent1"/>
          </a:effectRef>
          <a:fontRef idx="minor">
            <a:schemeClr val="tx1"/>
          </a:fontRef>
        </p:style>
      </p:cxnSp>
      <p:sp>
        <p:nvSpPr>
          <p:cNvPr id="187" name="TextBox 186"/>
          <p:cNvSpPr txBox="1"/>
          <p:nvPr/>
        </p:nvSpPr>
        <p:spPr>
          <a:xfrm>
            <a:off x="8476616" y="5246210"/>
            <a:ext cx="2044149" cy="646331"/>
          </a:xfrm>
          <a:prstGeom prst="rect">
            <a:avLst/>
          </a:prstGeom>
          <a:noFill/>
        </p:spPr>
        <p:txBody>
          <a:bodyPr wrap="none" rtlCol="0">
            <a:spAutoFit/>
          </a:bodyPr>
          <a:lstStyle/>
          <a:p>
            <a:pPr algn="ctr"/>
            <a:r>
              <a:rPr lang="en-US" dirty="0" smtClean="0"/>
              <a:t>Yes</a:t>
            </a:r>
          </a:p>
          <a:p>
            <a:pPr algn="ctr"/>
            <a:r>
              <a:rPr lang="en-US" dirty="0" smtClean="0"/>
              <a:t>Pt has </a:t>
            </a:r>
            <a:r>
              <a:rPr lang="en-US" dirty="0" err="1" smtClean="0"/>
              <a:t>pylonephritis</a:t>
            </a:r>
            <a:endParaRPr lang="en-US" dirty="0"/>
          </a:p>
        </p:txBody>
      </p:sp>
      <p:sp>
        <p:nvSpPr>
          <p:cNvPr id="190" name="TextBox 189"/>
          <p:cNvSpPr txBox="1"/>
          <p:nvPr/>
        </p:nvSpPr>
        <p:spPr>
          <a:xfrm>
            <a:off x="6731066" y="6612577"/>
            <a:ext cx="2423560" cy="923330"/>
          </a:xfrm>
          <a:prstGeom prst="rect">
            <a:avLst/>
          </a:prstGeom>
          <a:solidFill>
            <a:srgbClr val="008000">
              <a:alpha val="15000"/>
            </a:srgbClr>
          </a:solidFill>
          <a:ln>
            <a:solidFill>
              <a:srgbClr val="008000"/>
            </a:solidFill>
          </a:ln>
        </p:spPr>
        <p:txBody>
          <a:bodyPr wrap="none" rtlCol="0">
            <a:spAutoFit/>
          </a:bodyPr>
          <a:lstStyle/>
          <a:p>
            <a:pPr algn="ctr"/>
            <a:r>
              <a:rPr lang="en-US" dirty="0" smtClean="0"/>
              <a:t>Mild</a:t>
            </a:r>
          </a:p>
          <a:p>
            <a:pPr algn="ctr"/>
            <a:r>
              <a:rPr lang="en-US" dirty="0" smtClean="0"/>
              <a:t>Pyelonephritis</a:t>
            </a:r>
          </a:p>
          <a:p>
            <a:pPr algn="ctr"/>
            <a:r>
              <a:rPr lang="en-US" dirty="0" smtClean="0"/>
              <a:t>Treatment on next slide</a:t>
            </a:r>
            <a:endParaRPr lang="en-US" dirty="0"/>
          </a:p>
        </p:txBody>
      </p:sp>
      <p:sp>
        <p:nvSpPr>
          <p:cNvPr id="191" name="TextBox 190"/>
          <p:cNvSpPr txBox="1"/>
          <p:nvPr/>
        </p:nvSpPr>
        <p:spPr>
          <a:xfrm>
            <a:off x="9800538" y="6603469"/>
            <a:ext cx="2423560" cy="923330"/>
          </a:xfrm>
          <a:prstGeom prst="rect">
            <a:avLst/>
          </a:prstGeom>
          <a:solidFill>
            <a:srgbClr val="008000">
              <a:alpha val="15000"/>
            </a:srgbClr>
          </a:solidFill>
          <a:ln>
            <a:solidFill>
              <a:srgbClr val="008000"/>
            </a:solidFill>
          </a:ln>
        </p:spPr>
        <p:txBody>
          <a:bodyPr wrap="none" rtlCol="0">
            <a:spAutoFit/>
          </a:bodyPr>
          <a:lstStyle/>
          <a:p>
            <a:pPr algn="ctr"/>
            <a:r>
              <a:rPr lang="en-US" dirty="0" smtClean="0"/>
              <a:t>Severe </a:t>
            </a:r>
          </a:p>
          <a:p>
            <a:pPr algn="ctr"/>
            <a:r>
              <a:rPr lang="en-US" dirty="0" smtClean="0"/>
              <a:t>Pyelonephritis</a:t>
            </a:r>
          </a:p>
          <a:p>
            <a:pPr algn="ctr"/>
            <a:r>
              <a:rPr lang="en-US" dirty="0" smtClean="0"/>
              <a:t>Treatment on next slide</a:t>
            </a:r>
            <a:endParaRPr lang="en-US" dirty="0"/>
          </a:p>
        </p:txBody>
      </p:sp>
      <p:cxnSp>
        <p:nvCxnSpPr>
          <p:cNvPr id="193" name="Straight Connector 192"/>
          <p:cNvCxnSpPr>
            <a:stCxn id="187" idx="2"/>
            <a:endCxn id="190" idx="0"/>
          </p:cNvCxnSpPr>
          <p:nvPr/>
        </p:nvCxnSpPr>
        <p:spPr>
          <a:xfrm flipH="1">
            <a:off x="7942846" y="5892541"/>
            <a:ext cx="1555845" cy="7200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5" name="Straight Connector 194"/>
          <p:cNvCxnSpPr>
            <a:stCxn id="187" idx="2"/>
            <a:endCxn id="191" idx="0"/>
          </p:cNvCxnSpPr>
          <p:nvPr/>
        </p:nvCxnSpPr>
        <p:spPr>
          <a:xfrm>
            <a:off x="9498691" y="5892541"/>
            <a:ext cx="1513627" cy="71092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76868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9384461"/>
              </p:ext>
            </p:extLst>
          </p:nvPr>
        </p:nvGraphicFramePr>
        <p:xfrm>
          <a:off x="367924" y="322625"/>
          <a:ext cx="16586278" cy="10549521"/>
        </p:xfrm>
        <a:graphic>
          <a:graphicData uri="http://schemas.openxmlformats.org/drawingml/2006/table">
            <a:tbl>
              <a:tblPr firstRow="1" bandRow="1">
                <a:tableStyleId>{5940675A-B579-460E-94D1-54222C63F5DA}</a:tableStyleId>
              </a:tblPr>
              <a:tblGrid>
                <a:gridCol w="1518464"/>
                <a:gridCol w="4242936"/>
                <a:gridCol w="3606947"/>
                <a:gridCol w="2504621"/>
                <a:gridCol w="2363515"/>
                <a:gridCol w="2349795"/>
              </a:tblGrid>
              <a:tr h="1744057">
                <a:tc>
                  <a:txBody>
                    <a:bodyPr/>
                    <a:lstStyle/>
                    <a:p>
                      <a:pPr algn="ctr"/>
                      <a:r>
                        <a:rPr lang="en-US" sz="2800" b="1" u="sng" dirty="0" smtClean="0"/>
                        <a:t>Cystitis</a:t>
                      </a:r>
                      <a:r>
                        <a:rPr lang="en-US" sz="2800" dirty="0" smtClean="0"/>
                        <a:t> </a:t>
                      </a:r>
                    </a:p>
                    <a:p>
                      <a:pPr algn="ctr"/>
                      <a:r>
                        <a:rPr lang="en-US" sz="2800" dirty="0" smtClean="0"/>
                        <a:t>(Bladder)</a:t>
                      </a:r>
                      <a:endParaRPr lang="en-US" sz="2800" dirty="0"/>
                    </a:p>
                  </a:txBody>
                  <a:tcPr marT="52754" marB="52754">
                    <a:solidFill>
                      <a:srgbClr val="FF6600">
                        <a:alpha val="15000"/>
                      </a:srgbClr>
                    </a:solidFill>
                  </a:tcPr>
                </a:tc>
                <a:tc>
                  <a:txBody>
                    <a:bodyPr/>
                    <a:lstStyle/>
                    <a:p>
                      <a:r>
                        <a:rPr lang="en-US" sz="2800" dirty="0" smtClean="0"/>
                        <a:t>Drug</a:t>
                      </a:r>
                      <a:endParaRPr lang="en-US" sz="2800" dirty="0"/>
                    </a:p>
                  </a:txBody>
                  <a:tcPr marT="52754" marB="52754">
                    <a:solidFill>
                      <a:srgbClr val="FF6600">
                        <a:alpha val="15000"/>
                      </a:srgbClr>
                    </a:solidFill>
                  </a:tcPr>
                </a:tc>
                <a:tc>
                  <a:txBody>
                    <a:bodyPr/>
                    <a:lstStyle/>
                    <a:p>
                      <a:r>
                        <a:rPr lang="en-US" sz="2800" dirty="0" smtClean="0"/>
                        <a:t>Used</a:t>
                      </a:r>
                      <a:r>
                        <a:rPr lang="en-US" sz="2800" baseline="0" dirty="0" smtClean="0"/>
                        <a:t> next drug down if </a:t>
                      </a:r>
                    </a:p>
                    <a:p>
                      <a:r>
                        <a:rPr lang="en-US" sz="2800" baseline="0" dirty="0" smtClean="0"/>
                        <a:t>patient has…</a:t>
                      </a:r>
                      <a:endParaRPr lang="en-US" sz="2800" dirty="0"/>
                    </a:p>
                  </a:txBody>
                  <a:tcPr marT="52754" marB="52754">
                    <a:solidFill>
                      <a:srgbClr val="FF6600">
                        <a:alpha val="15000"/>
                      </a:srgbClr>
                    </a:solidFill>
                  </a:tcPr>
                </a:tc>
                <a:tc>
                  <a:txBody>
                    <a:bodyPr/>
                    <a:lstStyle/>
                    <a:p>
                      <a:r>
                        <a:rPr lang="en-US" sz="2800" dirty="0" smtClean="0"/>
                        <a:t>If </a:t>
                      </a:r>
                      <a:r>
                        <a:rPr lang="en-US" sz="2800" baseline="0" dirty="0" smtClean="0"/>
                        <a:t> </a:t>
                      </a:r>
                      <a:r>
                        <a:rPr lang="en-US" sz="2800" dirty="0" smtClean="0"/>
                        <a:t>Acute</a:t>
                      </a:r>
                    </a:p>
                    <a:p>
                      <a:r>
                        <a:rPr lang="en-US" sz="2800" dirty="0" smtClean="0"/>
                        <a:t>&lt; 3x/year</a:t>
                      </a:r>
                    </a:p>
                    <a:p>
                      <a:r>
                        <a:rPr lang="en-US" sz="2800" dirty="0" smtClean="0"/>
                        <a:t>uncomplicated</a:t>
                      </a:r>
                      <a:endParaRPr lang="en-US" sz="2800" dirty="0"/>
                    </a:p>
                  </a:txBody>
                  <a:tcPr marT="52754" marB="52754">
                    <a:solidFill>
                      <a:srgbClr val="FF6600">
                        <a:alpha val="15000"/>
                      </a:srgbClr>
                    </a:solidFill>
                  </a:tcPr>
                </a:tc>
                <a:tc>
                  <a:txBody>
                    <a:bodyPr/>
                    <a:lstStyle/>
                    <a:p>
                      <a:r>
                        <a:rPr lang="en-US" sz="2800" dirty="0" smtClean="0"/>
                        <a:t>If</a:t>
                      </a:r>
                    </a:p>
                    <a:p>
                      <a:r>
                        <a:rPr lang="en-US" sz="2800" dirty="0" smtClean="0"/>
                        <a:t>&gt; 3x/year</a:t>
                      </a:r>
                    </a:p>
                    <a:p>
                      <a:r>
                        <a:rPr lang="en-US" sz="2800" dirty="0" smtClean="0"/>
                        <a:t>uncomplicated</a:t>
                      </a:r>
                      <a:endParaRPr lang="en-US" sz="2800" dirty="0"/>
                    </a:p>
                  </a:txBody>
                  <a:tcPr marT="52754" marB="52754">
                    <a:solidFill>
                      <a:srgbClr val="FF6600">
                        <a:alpha val="15000"/>
                      </a:srgbClr>
                    </a:solidFill>
                  </a:tcPr>
                </a:tc>
                <a:tc>
                  <a:txBody>
                    <a:bodyPr/>
                    <a:lstStyle/>
                    <a:p>
                      <a:r>
                        <a:rPr lang="en-US" sz="2800" dirty="0" smtClean="0"/>
                        <a:t>If </a:t>
                      </a:r>
                    </a:p>
                    <a:p>
                      <a:endParaRPr lang="en-US" sz="2800" dirty="0" smtClean="0"/>
                    </a:p>
                    <a:p>
                      <a:r>
                        <a:rPr lang="en-US" sz="2800" dirty="0" smtClean="0"/>
                        <a:t>complicated</a:t>
                      </a:r>
                      <a:endParaRPr lang="en-US" sz="2800" dirty="0"/>
                    </a:p>
                  </a:txBody>
                  <a:tcPr marT="52754" marB="52754">
                    <a:solidFill>
                      <a:srgbClr val="FF6600">
                        <a:alpha val="15000"/>
                      </a:srgbClr>
                    </a:solidFill>
                  </a:tcPr>
                </a:tc>
              </a:tr>
              <a:tr h="2281143">
                <a:tc>
                  <a:txBody>
                    <a:bodyPr/>
                    <a:lstStyle/>
                    <a:p>
                      <a:pPr algn="ctr"/>
                      <a:r>
                        <a:rPr lang="en-US" sz="2800" dirty="0" smtClean="0"/>
                        <a:t>#1</a:t>
                      </a:r>
                      <a:endParaRPr lang="en-US" sz="2800" dirty="0"/>
                    </a:p>
                  </a:txBody>
                  <a:tcPr marT="52754" marB="52754">
                    <a:solidFill>
                      <a:srgbClr val="FF6600">
                        <a:alpha val="15000"/>
                      </a:srgbClr>
                    </a:solidFill>
                  </a:tcPr>
                </a:tc>
                <a:tc>
                  <a:txBody>
                    <a:bodyPr/>
                    <a:lstStyle/>
                    <a:p>
                      <a:r>
                        <a:rPr lang="en-US" sz="2800" dirty="0" smtClean="0"/>
                        <a:t>TMP/SMX</a:t>
                      </a:r>
                    </a:p>
                    <a:p>
                      <a:r>
                        <a:rPr lang="en-US" sz="2800" dirty="0" smtClean="0"/>
                        <a:t>800/160 mg 1T PO</a:t>
                      </a:r>
                      <a:r>
                        <a:rPr lang="en-US" sz="2800" baseline="0" dirty="0" smtClean="0"/>
                        <a:t> BID</a:t>
                      </a:r>
                    </a:p>
                    <a:p>
                      <a:endParaRPr lang="en-US" sz="2800" baseline="0" dirty="0" smtClean="0"/>
                    </a:p>
                  </a:txBody>
                  <a:tcPr marT="52754" marB="52754">
                    <a:solidFill>
                      <a:srgbClr val="FF6600">
                        <a:alpha val="15000"/>
                      </a:srgbClr>
                    </a:solidFill>
                  </a:tcPr>
                </a:tc>
                <a:tc>
                  <a:txBody>
                    <a:bodyPr/>
                    <a:lstStyle/>
                    <a:p>
                      <a:r>
                        <a:rPr lang="en-US" sz="2800" dirty="0" smtClean="0"/>
                        <a:t>Sulfa</a:t>
                      </a:r>
                      <a:r>
                        <a:rPr lang="en-US" sz="2800" baseline="0" dirty="0" smtClean="0"/>
                        <a:t> allergy</a:t>
                      </a:r>
                    </a:p>
                    <a:p>
                      <a:r>
                        <a:rPr lang="en-US" sz="2800" baseline="0" dirty="0" smtClean="0"/>
                        <a:t>Pregnant</a:t>
                      </a:r>
                    </a:p>
                    <a:p>
                      <a:r>
                        <a:rPr lang="en-US" sz="2800" baseline="0" dirty="0" smtClean="0"/>
                        <a:t>CrCl &lt; 15 ml/min</a:t>
                      </a:r>
                      <a:endParaRPr lang="en-US" sz="2800" dirty="0"/>
                    </a:p>
                  </a:txBody>
                  <a:tcPr marT="52754" marB="52754">
                    <a:solidFill>
                      <a:srgbClr val="FF6600">
                        <a:alpha val="15000"/>
                      </a:srgbClr>
                    </a:solidFill>
                  </a:tcPr>
                </a:tc>
                <a:tc>
                  <a:txBody>
                    <a:bodyPr/>
                    <a:lstStyle/>
                    <a:p>
                      <a:r>
                        <a:rPr lang="en-US" sz="2800" dirty="0" smtClean="0"/>
                        <a:t>For 3 days</a:t>
                      </a:r>
                      <a:endParaRPr lang="en-US" sz="2800" dirty="0"/>
                    </a:p>
                  </a:txBody>
                  <a:tcPr marT="52754" marB="52754">
                    <a:solidFill>
                      <a:srgbClr val="FF6600">
                        <a:alpha val="15000"/>
                      </a:srgbClr>
                    </a:solidFill>
                  </a:tcPr>
                </a:tc>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If relapse</a:t>
                      </a:r>
                    </a:p>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14 days</a:t>
                      </a:r>
                    </a:p>
                    <a:p>
                      <a:endParaRPr lang="en-US" sz="2800" dirty="0" smtClean="0"/>
                    </a:p>
                    <a:p>
                      <a:r>
                        <a:rPr lang="en-US" sz="2800" dirty="0" smtClean="0"/>
                        <a:t>If recurrence</a:t>
                      </a:r>
                    </a:p>
                    <a:p>
                      <a:r>
                        <a:rPr lang="en-US" sz="2800" dirty="0" smtClean="0"/>
                        <a:t>retreat</a:t>
                      </a:r>
                      <a:endParaRPr lang="en-US" sz="2800" dirty="0"/>
                    </a:p>
                  </a:txBody>
                  <a:tcPr marT="52754" marB="52754">
                    <a:solidFill>
                      <a:srgbClr val="FF6600">
                        <a:alpha val="15000"/>
                      </a:srgbClr>
                    </a:solidFill>
                  </a:tcPr>
                </a:tc>
                <a:tc>
                  <a:txBody>
                    <a:bodyPr/>
                    <a:lstStyle/>
                    <a:p>
                      <a:r>
                        <a:rPr lang="en-US" sz="2800" dirty="0" smtClean="0"/>
                        <a:t>For</a:t>
                      </a:r>
                      <a:r>
                        <a:rPr lang="en-US" sz="2800" baseline="0" dirty="0" smtClean="0"/>
                        <a:t> 7 days</a:t>
                      </a:r>
                      <a:endParaRPr lang="en-US" sz="2800" dirty="0"/>
                    </a:p>
                  </a:txBody>
                  <a:tcPr marT="52754" marB="52754">
                    <a:solidFill>
                      <a:srgbClr val="FF6600">
                        <a:alpha val="15000"/>
                      </a:srgbClr>
                    </a:solidFill>
                  </a:tcPr>
                </a:tc>
              </a:tr>
              <a:tr h="1744057">
                <a:tc>
                  <a:txBody>
                    <a:bodyPr/>
                    <a:lstStyle/>
                    <a:p>
                      <a:pPr algn="ctr"/>
                      <a:r>
                        <a:rPr lang="en-US" sz="2800" dirty="0" smtClean="0"/>
                        <a:t>#2</a:t>
                      </a:r>
                      <a:endParaRPr lang="en-US" sz="2800" dirty="0"/>
                    </a:p>
                  </a:txBody>
                  <a:tcPr marT="52754" marB="52754">
                    <a:solidFill>
                      <a:srgbClr val="FF6600">
                        <a:alpha val="15000"/>
                      </a:srgbClr>
                    </a:solidFill>
                  </a:tcPr>
                </a:tc>
                <a:tc>
                  <a:txBody>
                    <a:bodyPr/>
                    <a:lstStyle/>
                    <a:p>
                      <a:r>
                        <a:rPr lang="en-US" sz="2800" dirty="0" smtClean="0"/>
                        <a:t>NTFN</a:t>
                      </a:r>
                    </a:p>
                    <a:p>
                      <a:r>
                        <a:rPr lang="en-US" sz="2800" dirty="0" smtClean="0"/>
                        <a:t>Macrobid 100 mg 1T PO BID</a:t>
                      </a:r>
                    </a:p>
                    <a:p>
                      <a:endParaRPr lang="en-US" sz="2800" dirty="0" smtClean="0"/>
                    </a:p>
                  </a:txBody>
                  <a:tcPr marT="52754" marB="52754">
                    <a:solidFill>
                      <a:srgbClr val="FF6600">
                        <a:alpha val="15000"/>
                      </a:srgbClr>
                    </a:solidFill>
                  </a:tcPr>
                </a:tc>
                <a:tc>
                  <a:txBody>
                    <a:bodyPr/>
                    <a:lstStyle/>
                    <a:p>
                      <a:r>
                        <a:rPr lang="en-US" sz="2800" dirty="0" smtClean="0"/>
                        <a:t>Pregnant</a:t>
                      </a:r>
                    </a:p>
                    <a:p>
                      <a:r>
                        <a:rPr lang="en-US" sz="2800" dirty="0" smtClean="0"/>
                        <a:t>Complicated </a:t>
                      </a:r>
                      <a:r>
                        <a:rPr lang="en-US" sz="2800" dirty="0" err="1" smtClean="0"/>
                        <a:t>cys</a:t>
                      </a:r>
                      <a:r>
                        <a:rPr lang="en-US" sz="2800" baseline="0" dirty="0" smtClean="0"/>
                        <a:t> b/c of too narrow spectrum</a:t>
                      </a:r>
                      <a:endParaRPr lang="en-US" sz="2800" dirty="0" smtClean="0"/>
                    </a:p>
                    <a:p>
                      <a:r>
                        <a:rPr lang="en-US" sz="2800" dirty="0" smtClean="0"/>
                        <a:t>CrCl &lt; 60</a:t>
                      </a:r>
                      <a:endParaRPr lang="en-US" sz="2800" dirty="0"/>
                    </a:p>
                  </a:txBody>
                  <a:tcPr marT="52754" marB="52754">
                    <a:solidFill>
                      <a:srgbClr val="FF6600">
                        <a:alpha val="15000"/>
                      </a:srgbClr>
                    </a:solidFill>
                  </a:tcPr>
                </a:tc>
                <a:tc>
                  <a:txBody>
                    <a:bodyPr/>
                    <a:lstStyle/>
                    <a:p>
                      <a:r>
                        <a:rPr lang="en-US" sz="2800" dirty="0" smtClean="0"/>
                        <a:t>100 mg BID</a:t>
                      </a:r>
                    </a:p>
                    <a:p>
                      <a:r>
                        <a:rPr lang="en-US" sz="2800" dirty="0" smtClean="0"/>
                        <a:t>For 7 days</a:t>
                      </a:r>
                      <a:endParaRPr lang="en-US" sz="2800" dirty="0"/>
                    </a:p>
                  </a:txBody>
                  <a:tcPr marT="52754" marB="52754">
                    <a:solidFill>
                      <a:srgbClr val="FF6600">
                        <a:alpha val="15000"/>
                      </a:srgbClr>
                    </a:solidFill>
                  </a:tcPr>
                </a:tc>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If relapse</a:t>
                      </a:r>
                    </a:p>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14 days</a:t>
                      </a:r>
                    </a:p>
                    <a:p>
                      <a:endParaRPr lang="en-US" sz="2800" dirty="0" smtClean="0"/>
                    </a:p>
                    <a:p>
                      <a:r>
                        <a:rPr lang="en-US" sz="2800" dirty="0" smtClean="0"/>
                        <a:t>If recurrence</a:t>
                      </a:r>
                    </a:p>
                    <a:p>
                      <a:r>
                        <a:rPr lang="en-US" sz="2800" dirty="0" smtClean="0"/>
                        <a:t>retreat</a:t>
                      </a:r>
                      <a:endParaRPr lang="en-US" sz="2800" dirty="0"/>
                    </a:p>
                  </a:txBody>
                  <a:tcPr marT="52754" marB="52754">
                    <a:solidFill>
                      <a:srgbClr val="FF6600">
                        <a:alpha val="15000"/>
                      </a:srgbClr>
                    </a:solidFill>
                  </a:tcPr>
                </a:tc>
                <a:tc>
                  <a:txBody>
                    <a:bodyPr/>
                    <a:lstStyle/>
                    <a:p>
                      <a:endParaRPr lang="en-US" sz="2800" dirty="0"/>
                    </a:p>
                  </a:txBody>
                  <a:tcPr marT="52754" marB="52754">
                    <a:solidFill>
                      <a:srgbClr val="FF6600">
                        <a:alpha val="15000"/>
                      </a:srgbClr>
                    </a:solidFill>
                  </a:tcPr>
                </a:tc>
              </a:tr>
              <a:tr h="1744057">
                <a:tc>
                  <a:txBody>
                    <a:bodyPr/>
                    <a:lstStyle/>
                    <a:p>
                      <a:pPr algn="ctr"/>
                      <a:r>
                        <a:rPr lang="en-US" sz="2800" dirty="0" smtClean="0"/>
                        <a:t>#3</a:t>
                      </a:r>
                      <a:endParaRPr lang="en-US" sz="2800" dirty="0"/>
                    </a:p>
                  </a:txBody>
                  <a:tcPr marT="52754" marB="52754">
                    <a:solidFill>
                      <a:srgbClr val="FF6600">
                        <a:alpha val="15000"/>
                      </a:srgbClr>
                    </a:solidFill>
                  </a:tcPr>
                </a:tc>
                <a:tc>
                  <a:txBody>
                    <a:bodyPr/>
                    <a:lstStyle/>
                    <a:p>
                      <a:r>
                        <a:rPr lang="en-US" sz="2800" dirty="0" smtClean="0"/>
                        <a:t>Amoxicillin/Clavulanate  </a:t>
                      </a:r>
                    </a:p>
                    <a:p>
                      <a:r>
                        <a:rPr lang="en-US" sz="2800" dirty="0" smtClean="0"/>
                        <a:t>or </a:t>
                      </a:r>
                    </a:p>
                    <a:p>
                      <a:r>
                        <a:rPr lang="en-US" sz="2800" dirty="0" smtClean="0"/>
                        <a:t>Cephalexin</a:t>
                      </a:r>
                    </a:p>
                  </a:txBody>
                  <a:tcPr marT="52754" marB="52754">
                    <a:solidFill>
                      <a:srgbClr val="FF6600">
                        <a:alpha val="15000"/>
                      </a:srgbClr>
                    </a:solidFill>
                  </a:tcPr>
                </a:tc>
                <a:tc>
                  <a:txBody>
                    <a:bodyPr/>
                    <a:lstStyle/>
                    <a:p>
                      <a:r>
                        <a:rPr lang="en-US" sz="2800" dirty="0" smtClean="0"/>
                        <a:t>Complicated </a:t>
                      </a:r>
                      <a:r>
                        <a:rPr lang="en-US" sz="2800" dirty="0" err="1" smtClean="0"/>
                        <a:t>cys</a:t>
                      </a:r>
                      <a:r>
                        <a:rPr lang="en-US" sz="2800" baseline="0" dirty="0" smtClean="0"/>
                        <a:t> b/c of  too narrow spectrum</a:t>
                      </a:r>
                      <a:endParaRPr lang="en-US" sz="2800" dirty="0" smtClean="0"/>
                    </a:p>
                  </a:txBody>
                  <a:tcPr marT="52754" marB="52754">
                    <a:solidFill>
                      <a:srgbClr val="FF6600">
                        <a:alpha val="15000"/>
                      </a:srgbClr>
                    </a:solidFill>
                  </a:tcPr>
                </a:tc>
                <a:tc>
                  <a:txBody>
                    <a:bodyPr/>
                    <a:lstStyle/>
                    <a:p>
                      <a:r>
                        <a:rPr lang="en-US" sz="2800" dirty="0" smtClean="0"/>
                        <a:t>For 7 days</a:t>
                      </a:r>
                    </a:p>
                  </a:txBody>
                  <a:tcPr marT="52754" marB="52754">
                    <a:solidFill>
                      <a:srgbClr val="FF6600">
                        <a:alpha val="15000"/>
                      </a:srgbClr>
                    </a:solidFill>
                  </a:tcPr>
                </a:tc>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If relapse</a:t>
                      </a:r>
                    </a:p>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14 days</a:t>
                      </a:r>
                    </a:p>
                    <a:p>
                      <a:endParaRPr lang="en-US" sz="2800" dirty="0" smtClean="0"/>
                    </a:p>
                    <a:p>
                      <a:r>
                        <a:rPr lang="en-US" sz="2800" dirty="0" smtClean="0"/>
                        <a:t>If recurrence</a:t>
                      </a:r>
                    </a:p>
                    <a:p>
                      <a:r>
                        <a:rPr lang="en-US" sz="2800" dirty="0" smtClean="0"/>
                        <a:t>retreat</a:t>
                      </a:r>
                      <a:endParaRPr lang="en-US" sz="2800" dirty="0"/>
                    </a:p>
                  </a:txBody>
                  <a:tcPr marT="52754" marB="52754">
                    <a:solidFill>
                      <a:srgbClr val="FF6600">
                        <a:alpha val="15000"/>
                      </a:srgbClr>
                    </a:solidFill>
                  </a:tcPr>
                </a:tc>
                <a:tc>
                  <a:txBody>
                    <a:bodyPr/>
                    <a:lstStyle/>
                    <a:p>
                      <a:endParaRPr lang="en-US" sz="2800" dirty="0" smtClean="0"/>
                    </a:p>
                  </a:txBody>
                  <a:tcPr marT="52754" marB="52754">
                    <a:solidFill>
                      <a:srgbClr val="FF6600">
                        <a:alpha val="15000"/>
                      </a:srgbClr>
                    </a:solidFill>
                  </a:tcPr>
                </a:tc>
              </a:tr>
              <a:tr h="1023053">
                <a:tc>
                  <a:txBody>
                    <a:bodyPr/>
                    <a:lstStyle/>
                    <a:p>
                      <a:pPr algn="ctr"/>
                      <a:r>
                        <a:rPr lang="en-US" sz="2800" dirty="0" smtClean="0"/>
                        <a:t>#4</a:t>
                      </a:r>
                      <a:endParaRPr lang="en-US" sz="2800" dirty="0"/>
                    </a:p>
                  </a:txBody>
                  <a:tcPr marT="52754" marB="52754">
                    <a:solidFill>
                      <a:srgbClr val="FF6600">
                        <a:alpha val="15000"/>
                      </a:srgbClr>
                    </a:solidFill>
                  </a:tcPr>
                </a:tc>
                <a:tc>
                  <a:txBody>
                    <a:bodyPr/>
                    <a:lstStyle/>
                    <a:p>
                      <a:r>
                        <a:rPr lang="en-US" sz="2800" dirty="0" smtClean="0"/>
                        <a:t>FQ: </a:t>
                      </a:r>
                      <a:r>
                        <a:rPr lang="en-US" sz="2800" dirty="0" err="1" smtClean="0"/>
                        <a:t>cipro</a:t>
                      </a:r>
                      <a:r>
                        <a:rPr lang="en-US" sz="2800" dirty="0" smtClean="0"/>
                        <a:t>, or</a:t>
                      </a:r>
                      <a:r>
                        <a:rPr lang="en-US" sz="2800" baseline="0" dirty="0" smtClean="0"/>
                        <a:t> </a:t>
                      </a:r>
                      <a:r>
                        <a:rPr lang="en-US" sz="2800" baseline="0" dirty="0" err="1" smtClean="0"/>
                        <a:t>levo</a:t>
                      </a:r>
                      <a:endParaRPr lang="en-US" sz="2800" baseline="0" dirty="0" smtClean="0"/>
                    </a:p>
                    <a:p>
                      <a:r>
                        <a:rPr lang="en-US" sz="2800" baseline="0" dirty="0" smtClean="0"/>
                        <a:t>Not </a:t>
                      </a:r>
                      <a:r>
                        <a:rPr lang="en-US" sz="2800" baseline="0" dirty="0" err="1" smtClean="0"/>
                        <a:t>moxi</a:t>
                      </a:r>
                      <a:r>
                        <a:rPr lang="en-US" sz="2800" baseline="0" dirty="0" smtClean="0"/>
                        <a:t> b/c </a:t>
                      </a:r>
                      <a:r>
                        <a:rPr lang="en-US" sz="2800" baseline="0" dirty="0" err="1" smtClean="0"/>
                        <a:t>elim</a:t>
                      </a:r>
                      <a:r>
                        <a:rPr lang="en-US" sz="2800" baseline="0" smtClean="0"/>
                        <a:t> hepatic</a:t>
                      </a:r>
                      <a:endParaRPr lang="en-US" sz="2800" dirty="0" smtClean="0"/>
                    </a:p>
                  </a:txBody>
                  <a:tcPr marT="52754" marB="52754">
                    <a:solidFill>
                      <a:srgbClr val="FF6600">
                        <a:alpha val="15000"/>
                      </a:srgbClr>
                    </a:solidFill>
                  </a:tcPr>
                </a:tc>
                <a:tc>
                  <a:txBody>
                    <a:bodyPr/>
                    <a:lstStyle/>
                    <a:p>
                      <a:endParaRPr lang="en-US" sz="2800" dirty="0"/>
                    </a:p>
                  </a:txBody>
                  <a:tcPr marT="52754" marB="52754">
                    <a:solidFill>
                      <a:srgbClr val="FF6600">
                        <a:alpha val="15000"/>
                      </a:srgbClr>
                    </a:solidFill>
                  </a:tcPr>
                </a:tc>
                <a:tc>
                  <a:txBody>
                    <a:bodyPr/>
                    <a:lstStyle/>
                    <a:p>
                      <a:endParaRPr lang="en-US" sz="2800" dirty="0" smtClean="0"/>
                    </a:p>
                  </a:txBody>
                  <a:tcPr marT="52754" marB="52754">
                    <a:solidFill>
                      <a:srgbClr val="FF6600">
                        <a:alpha val="15000"/>
                      </a:srgbClr>
                    </a:solidFill>
                  </a:tcPr>
                </a:tc>
                <a:tc>
                  <a:txBody>
                    <a:bodyPr/>
                    <a:lstStyle/>
                    <a:p>
                      <a:endParaRPr lang="en-US" sz="2800" dirty="0" smtClean="0"/>
                    </a:p>
                  </a:txBody>
                  <a:tcPr marT="52754" marB="52754">
                    <a:solidFill>
                      <a:srgbClr val="FF6600">
                        <a:alpha val="15000"/>
                      </a:srgbClr>
                    </a:solidFill>
                  </a:tcPr>
                </a:tc>
                <a:tc>
                  <a:txBody>
                    <a:bodyPr/>
                    <a:lstStyle/>
                    <a:p>
                      <a:r>
                        <a:rPr lang="en-US" sz="2800" dirty="0" smtClean="0"/>
                        <a:t>For</a:t>
                      </a:r>
                      <a:r>
                        <a:rPr lang="en-US" sz="2800" baseline="0" dirty="0" smtClean="0"/>
                        <a:t> 7 days</a:t>
                      </a:r>
                      <a:endParaRPr lang="en-US" sz="2800" dirty="0" smtClean="0"/>
                    </a:p>
                  </a:txBody>
                  <a:tcPr marT="52754" marB="52754">
                    <a:solidFill>
                      <a:srgbClr val="FF6600">
                        <a:alpha val="15000"/>
                      </a:srgbClr>
                    </a:solidFill>
                  </a:tcPr>
                </a:tc>
              </a:tr>
              <a:tr h="1023053">
                <a:tc>
                  <a:txBody>
                    <a:bodyPr/>
                    <a:lstStyle/>
                    <a:p>
                      <a:pPr algn="ctr"/>
                      <a:r>
                        <a:rPr lang="en-US" sz="2800" dirty="0" smtClean="0"/>
                        <a:t>Pain</a:t>
                      </a:r>
                      <a:endParaRPr lang="en-US" sz="2800" dirty="0"/>
                    </a:p>
                  </a:txBody>
                  <a:tcPr marT="52754" marB="52754">
                    <a:solidFill>
                      <a:srgbClr val="FF6600">
                        <a:alpha val="15000"/>
                      </a:srgbClr>
                    </a:solidFill>
                  </a:tcPr>
                </a:tc>
                <a:tc>
                  <a:txBody>
                    <a:bodyPr/>
                    <a:lstStyle/>
                    <a:p>
                      <a:r>
                        <a:rPr lang="en-US" sz="2800" dirty="0" smtClean="0"/>
                        <a:t>Phenazopyridine </a:t>
                      </a:r>
                    </a:p>
                  </a:txBody>
                  <a:tcPr marT="52754" marB="52754">
                    <a:solidFill>
                      <a:srgbClr val="FF6600">
                        <a:alpha val="15000"/>
                      </a:srgbClr>
                    </a:solidFill>
                  </a:tcPr>
                </a:tc>
                <a:tc>
                  <a:txBody>
                    <a:bodyPr/>
                    <a:lstStyle/>
                    <a:p>
                      <a:endParaRPr lang="en-US" sz="2800" dirty="0"/>
                    </a:p>
                  </a:txBody>
                  <a:tcPr marT="52754" marB="52754">
                    <a:solidFill>
                      <a:srgbClr val="FF6600">
                        <a:alpha val="15000"/>
                      </a:srgbClr>
                    </a:solidFill>
                  </a:tcPr>
                </a:tc>
                <a:tc>
                  <a:txBody>
                    <a:bodyPr/>
                    <a:lstStyle/>
                    <a:p>
                      <a:endParaRPr lang="en-US" sz="2800" dirty="0" smtClean="0"/>
                    </a:p>
                  </a:txBody>
                  <a:tcPr marT="52754" marB="52754">
                    <a:solidFill>
                      <a:srgbClr val="FF6600">
                        <a:alpha val="15000"/>
                      </a:srgbClr>
                    </a:solidFill>
                  </a:tcPr>
                </a:tc>
                <a:tc>
                  <a:txBody>
                    <a:bodyPr/>
                    <a:lstStyle/>
                    <a:p>
                      <a:endParaRPr lang="en-US" sz="2800" dirty="0" smtClean="0"/>
                    </a:p>
                  </a:txBody>
                  <a:tcPr marT="52754" marB="52754">
                    <a:solidFill>
                      <a:srgbClr val="FF6600">
                        <a:alpha val="15000"/>
                      </a:srgbClr>
                    </a:solidFill>
                  </a:tcPr>
                </a:tc>
                <a:tc>
                  <a:txBody>
                    <a:bodyPr/>
                    <a:lstStyle/>
                    <a:p>
                      <a:endParaRPr lang="en-US" sz="2800" dirty="0" smtClean="0"/>
                    </a:p>
                  </a:txBody>
                  <a:tcPr marT="52754" marB="52754">
                    <a:solidFill>
                      <a:srgbClr val="FF6600">
                        <a:alpha val="15000"/>
                      </a:srgb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70565953"/>
              </p:ext>
            </p:extLst>
          </p:nvPr>
        </p:nvGraphicFramePr>
        <p:xfrm>
          <a:off x="367924" y="11092322"/>
          <a:ext cx="12437389" cy="2499359"/>
        </p:xfrm>
        <a:graphic>
          <a:graphicData uri="http://schemas.openxmlformats.org/drawingml/2006/table">
            <a:tbl>
              <a:tblPr firstRow="1" bandRow="1">
                <a:tableStyleId>{2D5ABB26-0587-4C30-8999-92F81FD0307C}</a:tableStyleId>
              </a:tblPr>
              <a:tblGrid>
                <a:gridCol w="3194987"/>
                <a:gridCol w="3174871"/>
                <a:gridCol w="2539897"/>
                <a:gridCol w="3527634"/>
              </a:tblGrid>
              <a:tr h="370840">
                <a:tc>
                  <a:txBody>
                    <a:bodyPr/>
                    <a:lstStyle/>
                    <a:p>
                      <a:r>
                        <a:rPr lang="en-US" sz="2800" b="1" u="sng" dirty="0" smtClean="0"/>
                        <a:t>TMP/SMX</a:t>
                      </a:r>
                      <a:endParaRPr lang="en-US" sz="2800" b="1" u="sng" dirty="0"/>
                    </a:p>
                  </a:txBody>
                  <a:tcPr/>
                </a:tc>
                <a:tc>
                  <a:txBody>
                    <a:bodyPr/>
                    <a:lstStyle/>
                    <a:p>
                      <a:r>
                        <a:rPr lang="en-US" sz="2800" b="1" u="sng" dirty="0" smtClean="0"/>
                        <a:t>NTFN</a:t>
                      </a:r>
                      <a:endParaRPr lang="en-US" sz="2800" b="1" u="sng" dirty="0"/>
                    </a:p>
                  </a:txBody>
                  <a:tcPr/>
                </a:tc>
                <a:tc>
                  <a:txBody>
                    <a:bodyPr/>
                    <a:lstStyle/>
                    <a:p>
                      <a:r>
                        <a:rPr lang="en-US" sz="2800" b="1" u="sng" dirty="0" err="1" smtClean="0"/>
                        <a:t>Amox</a:t>
                      </a:r>
                      <a:r>
                        <a:rPr lang="en-US" sz="2800" b="1" u="sng" dirty="0" smtClean="0"/>
                        <a:t>/</a:t>
                      </a:r>
                      <a:r>
                        <a:rPr lang="en-US" sz="2800" b="1" u="sng" dirty="0" err="1" smtClean="0"/>
                        <a:t>Clav</a:t>
                      </a:r>
                      <a:endParaRPr lang="en-US" sz="2800" b="1" u="sng" dirty="0"/>
                    </a:p>
                  </a:txBody>
                  <a:tcPr/>
                </a:tc>
                <a:tc>
                  <a:txBody>
                    <a:bodyPr/>
                    <a:lstStyle/>
                    <a:p>
                      <a:r>
                        <a:rPr lang="en-US" sz="2800" b="1" u="sng" dirty="0" smtClean="0"/>
                        <a:t>FQ</a:t>
                      </a:r>
                      <a:endParaRPr lang="en-US" sz="2800" b="1" u="sng" dirty="0"/>
                    </a:p>
                  </a:txBody>
                  <a:tcPr/>
                </a:tc>
              </a:tr>
              <a:tr h="370840">
                <a:tc>
                  <a:txBody>
                    <a:bodyPr/>
                    <a:lstStyle/>
                    <a:p>
                      <a:r>
                        <a:rPr lang="en-US" sz="2800" dirty="0" smtClean="0"/>
                        <a:t>Short course Tx    &gt;   </a:t>
                      </a:r>
                    </a:p>
                  </a:txBody>
                  <a:tcPr/>
                </a:tc>
                <a:tc>
                  <a:txBody>
                    <a:bodyPr/>
                    <a:lstStyle/>
                    <a:p>
                      <a:r>
                        <a:rPr lang="en-US" sz="2800" dirty="0" smtClean="0"/>
                        <a:t>Longer course</a:t>
                      </a:r>
                      <a:endParaRPr lang="en-US" sz="2800" dirty="0"/>
                    </a:p>
                  </a:txBody>
                  <a:tcPr/>
                </a:tc>
                <a:tc>
                  <a:txBody>
                    <a:bodyPr/>
                    <a:lstStyle/>
                    <a:p>
                      <a:endParaRPr lang="en-US" sz="2800"/>
                    </a:p>
                  </a:txBody>
                  <a:tcPr/>
                </a:tc>
                <a:tc>
                  <a:txBody>
                    <a:bodyPr/>
                    <a:lstStyle/>
                    <a:p>
                      <a:endParaRPr lang="en-US" sz="2800"/>
                    </a:p>
                  </a:txBody>
                  <a:tcPr/>
                </a:tc>
              </a:tr>
              <a:tr h="408720">
                <a:tc>
                  <a:txBody>
                    <a:bodyPr/>
                    <a:lstStyle/>
                    <a:p>
                      <a:endParaRPr lang="en-US" sz="2800" dirty="0"/>
                    </a:p>
                  </a:txBody>
                  <a:tcPr/>
                </a:tc>
                <a:tc>
                  <a:txBody>
                    <a:bodyPr/>
                    <a:lstStyle/>
                    <a:p>
                      <a:r>
                        <a:rPr lang="en-US" sz="2800" dirty="0" smtClean="0"/>
                        <a:t>Little Resistance   &gt;</a:t>
                      </a:r>
                      <a:r>
                        <a:rPr lang="en-US" sz="2800" baseline="0" dirty="0" smtClean="0"/>
                        <a:t>   </a:t>
                      </a:r>
                      <a:endParaRPr lang="en-US" sz="2800" dirty="0"/>
                    </a:p>
                  </a:txBody>
                  <a:tcPr/>
                </a:tc>
                <a:tc>
                  <a:txBody>
                    <a:bodyPr/>
                    <a:lstStyle/>
                    <a:p>
                      <a:r>
                        <a:rPr lang="en-US" sz="2800" dirty="0" smtClean="0"/>
                        <a:t>resistance</a:t>
                      </a:r>
                      <a:endParaRPr lang="en-US" sz="2800" dirty="0"/>
                    </a:p>
                  </a:txBody>
                  <a:tcPr/>
                </a:tc>
                <a:tc>
                  <a:txBody>
                    <a:bodyPr/>
                    <a:lstStyle/>
                    <a:p>
                      <a:endParaRPr lang="en-US" sz="2800" dirty="0"/>
                    </a:p>
                  </a:txBody>
                  <a:tcPr/>
                </a:tc>
              </a:tr>
              <a:tr h="408720">
                <a:tc>
                  <a:txBody>
                    <a:bodyPr/>
                    <a:lstStyle/>
                    <a:p>
                      <a:endParaRPr lang="en-US" sz="2800" dirty="0"/>
                    </a:p>
                  </a:txBody>
                  <a:tcPr/>
                </a:tc>
                <a:tc>
                  <a:txBody>
                    <a:bodyPr/>
                    <a:lstStyle/>
                    <a:p>
                      <a:endParaRPr lang="en-US" sz="2800" dirty="0"/>
                    </a:p>
                  </a:txBody>
                  <a:tcPr/>
                </a:tc>
                <a:tc>
                  <a:txBody>
                    <a:bodyPr/>
                    <a:lstStyle/>
                    <a:p>
                      <a:r>
                        <a:rPr lang="en-US" sz="2800" dirty="0" smtClean="0"/>
                        <a:t>Safe</a:t>
                      </a:r>
                      <a:r>
                        <a:rPr lang="en-US" sz="2800" baseline="0" dirty="0" smtClean="0"/>
                        <a:t> to fetus   &gt;   </a:t>
                      </a:r>
                      <a:endParaRPr lang="en-US" sz="2800" dirty="0"/>
                    </a:p>
                  </a:txBody>
                  <a:tcPr/>
                </a:tc>
                <a:tc>
                  <a:txBody>
                    <a:bodyPr/>
                    <a:lstStyle/>
                    <a:p>
                      <a:r>
                        <a:rPr lang="en-US" sz="2800" dirty="0" smtClean="0"/>
                        <a:t>Danger to fetus</a:t>
                      </a:r>
                    </a:p>
                    <a:p>
                      <a:r>
                        <a:rPr lang="en-US" sz="2800" dirty="0" smtClean="0"/>
                        <a:t>Side effects</a:t>
                      </a:r>
                      <a:endParaRPr lang="en-US" sz="2800" dirty="0"/>
                    </a:p>
                  </a:txBody>
                  <a:tcPr/>
                </a:tc>
              </a:tr>
            </a:tbl>
          </a:graphicData>
        </a:graphic>
      </p:graphicFrame>
    </p:spTree>
    <p:extLst>
      <p:ext uri="{BB962C8B-B14F-4D97-AF65-F5344CB8AC3E}">
        <p14:creationId xmlns:p14="http://schemas.microsoft.com/office/powerpoint/2010/main" val="18144596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01129564"/>
              </p:ext>
            </p:extLst>
          </p:nvPr>
        </p:nvGraphicFramePr>
        <p:xfrm>
          <a:off x="281475" y="544283"/>
          <a:ext cx="16628440" cy="8613066"/>
        </p:xfrm>
        <a:graphic>
          <a:graphicData uri="http://schemas.openxmlformats.org/drawingml/2006/table">
            <a:tbl>
              <a:tblPr firstRow="1" bandRow="1">
                <a:tableStyleId>{5940675A-B579-460E-94D1-54222C63F5DA}</a:tableStyleId>
              </a:tblPr>
              <a:tblGrid>
                <a:gridCol w="2671268"/>
                <a:gridCol w="3336297"/>
                <a:gridCol w="5106772"/>
                <a:gridCol w="2239059"/>
                <a:gridCol w="3275044"/>
              </a:tblGrid>
              <a:tr h="1447927">
                <a:tc>
                  <a:txBody>
                    <a:bodyPr/>
                    <a:lstStyle/>
                    <a:p>
                      <a:pPr algn="ctr"/>
                      <a:r>
                        <a:rPr lang="en-US" sz="2800" b="1" u="sng" dirty="0" smtClean="0"/>
                        <a:t>Pyelonephritis</a:t>
                      </a:r>
                    </a:p>
                    <a:p>
                      <a:pPr algn="ctr"/>
                      <a:r>
                        <a:rPr lang="en-US" sz="2800" dirty="0" smtClean="0"/>
                        <a:t>(Kidney)</a:t>
                      </a:r>
                      <a:endParaRPr lang="en-US" sz="2800" dirty="0"/>
                    </a:p>
                  </a:txBody>
                  <a:tcPr marT="52754" marB="52754">
                    <a:solidFill>
                      <a:srgbClr val="008000">
                        <a:alpha val="15000"/>
                      </a:srgbClr>
                    </a:solidFill>
                  </a:tcPr>
                </a:tc>
                <a:tc>
                  <a:txBody>
                    <a:bodyPr/>
                    <a:lstStyle/>
                    <a:p>
                      <a:r>
                        <a:rPr lang="en-US" sz="2800" dirty="0" smtClean="0"/>
                        <a:t>Drug</a:t>
                      </a:r>
                      <a:endParaRPr lang="en-US" sz="2800" dirty="0"/>
                    </a:p>
                  </a:txBody>
                  <a:tcPr marT="52754" marB="52754">
                    <a:solidFill>
                      <a:srgbClr val="008000">
                        <a:alpha val="15000"/>
                      </a:srgbClr>
                    </a:solidFill>
                  </a:tcPr>
                </a:tc>
                <a:tc>
                  <a:txBody>
                    <a:bodyPr/>
                    <a:lstStyle/>
                    <a:p>
                      <a:r>
                        <a:rPr lang="en-US" sz="2800" dirty="0" smtClean="0"/>
                        <a:t>Used</a:t>
                      </a:r>
                      <a:r>
                        <a:rPr lang="en-US" sz="2800" baseline="0" dirty="0" smtClean="0"/>
                        <a:t> next drug down if</a:t>
                      </a:r>
                    </a:p>
                    <a:p>
                      <a:r>
                        <a:rPr lang="en-US" sz="2800" baseline="0" dirty="0" smtClean="0"/>
                        <a:t>patient has…</a:t>
                      </a:r>
                      <a:endParaRPr lang="en-US" sz="2800" dirty="0"/>
                    </a:p>
                  </a:txBody>
                  <a:tcPr marT="52754" marB="52754">
                    <a:solidFill>
                      <a:srgbClr val="008000">
                        <a:alpha val="15000"/>
                      </a:srgbClr>
                    </a:solidFill>
                  </a:tcPr>
                </a:tc>
                <a:tc>
                  <a:txBody>
                    <a:bodyPr/>
                    <a:lstStyle/>
                    <a:p>
                      <a:r>
                        <a:rPr lang="en-US" sz="2800" dirty="0" smtClean="0"/>
                        <a:t>Mild</a:t>
                      </a:r>
                    </a:p>
                    <a:p>
                      <a:r>
                        <a:rPr lang="en-US" sz="2800" dirty="0" smtClean="0"/>
                        <a:t>outpatient</a:t>
                      </a:r>
                      <a:endParaRPr lang="en-US" sz="2800" dirty="0"/>
                    </a:p>
                  </a:txBody>
                  <a:tcPr marT="52754" marB="52754">
                    <a:solidFill>
                      <a:srgbClr val="008000">
                        <a:alpha val="15000"/>
                      </a:srgbClr>
                    </a:solidFill>
                  </a:tcPr>
                </a:tc>
                <a:tc>
                  <a:txBody>
                    <a:bodyPr/>
                    <a:lstStyle/>
                    <a:p>
                      <a:r>
                        <a:rPr lang="en-US" sz="2800" dirty="0" smtClean="0"/>
                        <a:t>Severe</a:t>
                      </a:r>
                    </a:p>
                    <a:p>
                      <a:r>
                        <a:rPr lang="en-US" sz="2800" dirty="0" smtClean="0"/>
                        <a:t>inpatient</a:t>
                      </a:r>
                      <a:endParaRPr lang="en-US" sz="2800" dirty="0"/>
                    </a:p>
                  </a:txBody>
                  <a:tcPr marT="52754" marB="52754">
                    <a:solidFill>
                      <a:srgbClr val="008000">
                        <a:alpha val="15000"/>
                      </a:srgbClr>
                    </a:solidFill>
                  </a:tcPr>
                </a:tc>
              </a:tr>
              <a:tr h="1962417">
                <a:tc>
                  <a:txBody>
                    <a:bodyPr/>
                    <a:lstStyle/>
                    <a:p>
                      <a:pPr algn="ctr"/>
                      <a:r>
                        <a:rPr lang="en-US" sz="2800" dirty="0" smtClean="0"/>
                        <a:t>#1</a:t>
                      </a:r>
                      <a:endParaRPr lang="en-US" sz="2800" dirty="0"/>
                    </a:p>
                  </a:txBody>
                  <a:tcPr marT="52754" marB="52754">
                    <a:solidFill>
                      <a:srgbClr val="008000">
                        <a:alpha val="15000"/>
                      </a:srgbClr>
                    </a:solidFill>
                  </a:tcPr>
                </a:tc>
                <a:tc>
                  <a:txBody>
                    <a:bodyPr/>
                    <a:lstStyle/>
                    <a:p>
                      <a:r>
                        <a:rPr lang="en-US" sz="2800" dirty="0" smtClean="0"/>
                        <a:t>3</a:t>
                      </a:r>
                      <a:r>
                        <a:rPr lang="en-US" sz="2800" baseline="30000" dirty="0" smtClean="0"/>
                        <a:t>rd</a:t>
                      </a:r>
                      <a:r>
                        <a:rPr lang="en-US" sz="2800" dirty="0" smtClean="0"/>
                        <a:t> generation </a:t>
                      </a:r>
                      <a:r>
                        <a:rPr lang="en-US" sz="2800" dirty="0" err="1" smtClean="0"/>
                        <a:t>ceph</a:t>
                      </a:r>
                      <a:endParaRPr lang="en-US" sz="2800" dirty="0" smtClean="0"/>
                    </a:p>
                    <a:p>
                      <a:endParaRPr lang="en-US" sz="2800" dirty="0" smtClean="0"/>
                    </a:p>
                    <a:p>
                      <a:r>
                        <a:rPr lang="en-US" sz="2800" dirty="0" smtClean="0"/>
                        <a:t>Covers: </a:t>
                      </a:r>
                    </a:p>
                    <a:p>
                      <a:r>
                        <a:rPr lang="en-US" sz="2800" dirty="0" smtClean="0"/>
                        <a:t>   E. Coli</a:t>
                      </a:r>
                    </a:p>
                    <a:p>
                      <a:r>
                        <a:rPr lang="en-US" sz="2800" dirty="0" smtClean="0"/>
                        <a:t>   Klebsiella</a:t>
                      </a:r>
                    </a:p>
                    <a:p>
                      <a:r>
                        <a:rPr lang="en-US" sz="2800" dirty="0" smtClean="0"/>
                        <a:t>   proteus</a:t>
                      </a:r>
                    </a:p>
                    <a:p>
                      <a:r>
                        <a:rPr lang="en-US" sz="2800" dirty="0" smtClean="0"/>
                        <a:t>   staph</a:t>
                      </a:r>
                    </a:p>
                  </a:txBody>
                  <a:tcPr marT="52754" marB="52754">
                    <a:solidFill>
                      <a:srgbClr val="008000">
                        <a:alpha val="15000"/>
                      </a:srgbClr>
                    </a:solidFill>
                  </a:tcPr>
                </a:tc>
                <a:tc>
                  <a:txBody>
                    <a:bodyPr/>
                    <a:lstStyle/>
                    <a:p>
                      <a:r>
                        <a:rPr lang="en-US" sz="2800" dirty="0" smtClean="0"/>
                        <a:t>Allergies: Trouble breathing</a:t>
                      </a:r>
                    </a:p>
                    <a:p>
                      <a:r>
                        <a:rPr lang="en-US" sz="2800" dirty="0" smtClean="0"/>
                        <a:t>Infected with pseudomonas</a:t>
                      </a:r>
                    </a:p>
                    <a:p>
                      <a:r>
                        <a:rPr lang="en-US" sz="2800" dirty="0" smtClean="0"/>
                        <a:t>Severe</a:t>
                      </a:r>
                      <a:r>
                        <a:rPr lang="en-US" sz="2800" baseline="0" dirty="0" smtClean="0"/>
                        <a:t> Pyelonephritis</a:t>
                      </a:r>
                    </a:p>
                    <a:p>
                      <a:r>
                        <a:rPr lang="en-US" sz="2800" baseline="0" dirty="0" smtClean="0"/>
                        <a:t>Outpatient (only IV available)</a:t>
                      </a:r>
                      <a:endParaRPr lang="en-US" sz="2800" dirty="0" smtClean="0"/>
                    </a:p>
                  </a:txBody>
                  <a:tcPr marT="52754" marB="52754">
                    <a:solidFill>
                      <a:srgbClr val="008000">
                        <a:alpha val="15000"/>
                      </a:srgbClr>
                    </a:solidFill>
                  </a:tcPr>
                </a:tc>
                <a:tc>
                  <a:txBody>
                    <a:bodyPr/>
                    <a:lstStyle/>
                    <a:p>
                      <a:endParaRPr lang="en-US" sz="2800" dirty="0"/>
                    </a:p>
                  </a:txBody>
                  <a:tcPr marT="52754" marB="52754">
                    <a:solidFill>
                      <a:srgbClr val="008000">
                        <a:alpha val="15000"/>
                      </a:srgbClr>
                    </a:solidFill>
                  </a:tcPr>
                </a:tc>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i="1" dirty="0" smtClean="0">
                          <a:solidFill>
                            <a:srgbClr val="FF0000"/>
                          </a:solidFill>
                        </a:rPr>
                        <a:t>Ceftriaxone 1 gram 1T</a:t>
                      </a:r>
                      <a:r>
                        <a:rPr lang="en-US" sz="2800" i="1" baseline="0" dirty="0" smtClean="0">
                          <a:solidFill>
                            <a:srgbClr val="FF0000"/>
                          </a:solidFill>
                        </a:rPr>
                        <a:t> daily for 7 days</a:t>
                      </a:r>
                    </a:p>
                    <a:p>
                      <a:endParaRPr lang="en-US" sz="2800" dirty="0"/>
                    </a:p>
                  </a:txBody>
                  <a:tcPr marT="52754" marB="52754">
                    <a:solidFill>
                      <a:srgbClr val="008000">
                        <a:alpha val="15000"/>
                      </a:srgbClr>
                    </a:solidFill>
                  </a:tcPr>
                </a:tc>
              </a:tr>
              <a:tr h="1358086">
                <a:tc>
                  <a:txBody>
                    <a:bodyPr/>
                    <a:lstStyle/>
                    <a:p>
                      <a:pPr algn="ctr"/>
                      <a:r>
                        <a:rPr lang="en-US" sz="2800" dirty="0" smtClean="0"/>
                        <a:t>#2</a:t>
                      </a:r>
                      <a:endParaRPr lang="en-US" sz="2800" dirty="0"/>
                    </a:p>
                  </a:txBody>
                  <a:tcPr marT="52754" marB="52754">
                    <a:solidFill>
                      <a:srgbClr val="008000">
                        <a:alpha val="15000"/>
                      </a:srgbClr>
                    </a:solidFill>
                  </a:tcPr>
                </a:tc>
                <a:tc>
                  <a:txBody>
                    <a:bodyPr/>
                    <a:lstStyle/>
                    <a:p>
                      <a:r>
                        <a:rPr lang="en-US" sz="2800" dirty="0" smtClean="0"/>
                        <a:t>Anti pseudomonas </a:t>
                      </a:r>
                    </a:p>
                    <a:p>
                      <a:r>
                        <a:rPr lang="en-US" sz="2800" dirty="0" smtClean="0"/>
                        <a:t>beta lactam</a:t>
                      </a:r>
                    </a:p>
                    <a:p>
                      <a:r>
                        <a:rPr lang="en-US" sz="2800" dirty="0" smtClean="0"/>
                        <a:t>(Piperacillin/</a:t>
                      </a:r>
                      <a:r>
                        <a:rPr lang="en-US" sz="2800" dirty="0" err="1" smtClean="0"/>
                        <a:t>tazo</a:t>
                      </a:r>
                      <a:r>
                        <a:rPr lang="en-US" sz="2800" smtClean="0"/>
                        <a:t>)</a:t>
                      </a:r>
                      <a:endParaRPr lang="en-US" sz="2800" dirty="0" smtClean="0"/>
                    </a:p>
                  </a:txBody>
                  <a:tcPr marT="52754" marB="52754">
                    <a:solidFill>
                      <a:srgbClr val="008000">
                        <a:alpha val="15000"/>
                      </a:srgbClr>
                    </a:solidFill>
                  </a:tcPr>
                </a:tc>
                <a:tc>
                  <a:txBody>
                    <a:bodyPr/>
                    <a:lstStyle/>
                    <a:p>
                      <a:r>
                        <a:rPr lang="en-US" sz="2800" baseline="0" dirty="0" smtClean="0"/>
                        <a:t>Allergies: </a:t>
                      </a:r>
                      <a:r>
                        <a:rPr lang="en-US" sz="2800" dirty="0" smtClean="0"/>
                        <a:t>Trouble</a:t>
                      </a:r>
                      <a:r>
                        <a:rPr lang="en-US" sz="2800" baseline="0" dirty="0" smtClean="0"/>
                        <a:t> breathing</a:t>
                      </a:r>
                    </a:p>
                    <a:p>
                      <a:r>
                        <a:rPr lang="en-US" sz="2800" baseline="0" dirty="0" smtClean="0"/>
                        <a:t>Outpatient (only IV </a:t>
                      </a:r>
                      <a:r>
                        <a:rPr lang="en-US" sz="2800" baseline="0" dirty="0" err="1" smtClean="0"/>
                        <a:t>avaliable</a:t>
                      </a:r>
                      <a:r>
                        <a:rPr lang="en-US" sz="2800" baseline="0" dirty="0" smtClean="0"/>
                        <a:t>)</a:t>
                      </a:r>
                    </a:p>
                    <a:p>
                      <a:endParaRPr lang="en-US" sz="2800" baseline="0" dirty="0" smtClean="0"/>
                    </a:p>
                  </a:txBody>
                  <a:tcPr marT="52754" marB="52754">
                    <a:solidFill>
                      <a:srgbClr val="008000">
                        <a:alpha val="15000"/>
                      </a:srgbClr>
                    </a:solidFill>
                  </a:tcPr>
                </a:tc>
                <a:tc>
                  <a:txBody>
                    <a:bodyPr/>
                    <a:lstStyle/>
                    <a:p>
                      <a:endParaRPr lang="en-US" sz="2800" dirty="0"/>
                    </a:p>
                  </a:txBody>
                  <a:tcPr marT="52754" marB="52754">
                    <a:solidFill>
                      <a:srgbClr val="008000">
                        <a:alpha val="15000"/>
                      </a:srgbClr>
                    </a:solidFill>
                  </a:tcPr>
                </a:tc>
                <a:tc>
                  <a:txBody>
                    <a:bodyPr/>
                    <a:lstStyle/>
                    <a:p>
                      <a:endParaRPr lang="en-US" sz="2800" dirty="0"/>
                    </a:p>
                  </a:txBody>
                  <a:tcPr marT="52754" marB="52754">
                    <a:solidFill>
                      <a:srgbClr val="008000">
                        <a:alpha val="15000"/>
                      </a:srgbClr>
                    </a:solidFill>
                  </a:tcPr>
                </a:tc>
              </a:tr>
              <a:tr h="1358086">
                <a:tc>
                  <a:txBody>
                    <a:bodyPr/>
                    <a:lstStyle/>
                    <a:p>
                      <a:pPr algn="ctr"/>
                      <a:r>
                        <a:rPr lang="en-US" sz="2800" dirty="0" smtClean="0"/>
                        <a:t>#3</a:t>
                      </a:r>
                      <a:endParaRPr lang="en-US" sz="2800" dirty="0"/>
                    </a:p>
                  </a:txBody>
                  <a:tcPr marT="52754" marB="52754">
                    <a:solidFill>
                      <a:srgbClr val="008000">
                        <a:alpha val="15000"/>
                      </a:srgbClr>
                    </a:solidFill>
                  </a:tcPr>
                </a:tc>
                <a:tc>
                  <a:txBody>
                    <a:bodyPr/>
                    <a:lstStyle/>
                    <a:p>
                      <a:r>
                        <a:rPr lang="en-US" sz="2800" dirty="0" smtClean="0"/>
                        <a:t>Fluoroquinolones</a:t>
                      </a:r>
                      <a:endParaRPr lang="en-US" sz="2800" dirty="0"/>
                    </a:p>
                  </a:txBody>
                  <a:tcPr marT="52754" marB="52754">
                    <a:solidFill>
                      <a:srgbClr val="008000">
                        <a:alpha val="15000"/>
                      </a:srgbClr>
                    </a:solidFill>
                  </a:tcPr>
                </a:tc>
                <a:tc>
                  <a:txBody>
                    <a:bodyPr/>
                    <a:lstStyle/>
                    <a:p>
                      <a:r>
                        <a:rPr lang="en-US" sz="2800" dirty="0" smtClean="0"/>
                        <a:t>Prolonged QT syndrome</a:t>
                      </a:r>
                    </a:p>
                    <a:p>
                      <a:r>
                        <a:rPr lang="en-US" sz="2800" dirty="0" smtClean="0"/>
                        <a:t>Pregnant</a:t>
                      </a:r>
                      <a:endParaRPr lang="en-US" sz="2800" dirty="0"/>
                    </a:p>
                  </a:txBody>
                  <a:tcPr marT="52754" marB="52754">
                    <a:solidFill>
                      <a:srgbClr val="008000">
                        <a:alpha val="15000"/>
                      </a:srgbClr>
                    </a:solidFill>
                  </a:tcPr>
                </a:tc>
                <a:tc>
                  <a:txBody>
                    <a:bodyPr/>
                    <a:lstStyle/>
                    <a:p>
                      <a:r>
                        <a:rPr lang="en-US" sz="2800" dirty="0" err="1" smtClean="0"/>
                        <a:t>Ciproflox</a:t>
                      </a:r>
                      <a:endParaRPr lang="en-US" sz="2800" dirty="0" smtClean="0"/>
                    </a:p>
                    <a:p>
                      <a:r>
                        <a:rPr lang="en-US" sz="2800" dirty="0" smtClean="0"/>
                        <a:t>For 7 days</a:t>
                      </a:r>
                      <a:endParaRPr lang="en-US" sz="2800" dirty="0"/>
                    </a:p>
                  </a:txBody>
                  <a:tcPr marT="52754" marB="52754">
                    <a:solidFill>
                      <a:srgbClr val="008000">
                        <a:alpha val="15000"/>
                      </a:srgbClr>
                    </a:solidFill>
                  </a:tcPr>
                </a:tc>
                <a:tc>
                  <a:txBody>
                    <a:bodyPr/>
                    <a:lstStyle/>
                    <a:p>
                      <a:endParaRPr lang="en-US" sz="2800" dirty="0"/>
                    </a:p>
                  </a:txBody>
                  <a:tcPr marT="52754" marB="52754">
                    <a:solidFill>
                      <a:srgbClr val="008000">
                        <a:alpha val="15000"/>
                      </a:srgbClr>
                    </a:solidFill>
                  </a:tcPr>
                </a:tc>
              </a:tr>
              <a:tr h="1328838">
                <a:tc>
                  <a:txBody>
                    <a:bodyPr/>
                    <a:lstStyle/>
                    <a:p>
                      <a:pPr algn="ctr"/>
                      <a:r>
                        <a:rPr lang="en-US" sz="2800" dirty="0" smtClean="0"/>
                        <a:t>Pain</a:t>
                      </a:r>
                      <a:endParaRPr lang="en-US" sz="2800" dirty="0"/>
                    </a:p>
                  </a:txBody>
                  <a:tcPr marT="52754" marB="52754">
                    <a:solidFill>
                      <a:srgbClr val="008000">
                        <a:alpha val="15000"/>
                      </a:srgbClr>
                    </a:solidFill>
                  </a:tcPr>
                </a:tc>
                <a:tc>
                  <a:txBody>
                    <a:bodyPr/>
                    <a:lstStyle/>
                    <a:p>
                      <a:r>
                        <a:rPr lang="en-US" sz="2800" dirty="0" smtClean="0"/>
                        <a:t>NSAIDs</a:t>
                      </a:r>
                      <a:endParaRPr lang="en-US" sz="2800" dirty="0"/>
                    </a:p>
                  </a:txBody>
                  <a:tcPr marT="52754" marB="52754">
                    <a:solidFill>
                      <a:srgbClr val="008000">
                        <a:alpha val="15000"/>
                      </a:srgbClr>
                    </a:solidFill>
                  </a:tcPr>
                </a:tc>
                <a:tc>
                  <a:txBody>
                    <a:bodyPr/>
                    <a:lstStyle/>
                    <a:p>
                      <a:endParaRPr lang="en-US" sz="2800" dirty="0"/>
                    </a:p>
                  </a:txBody>
                  <a:tcPr marT="52754" marB="52754">
                    <a:solidFill>
                      <a:srgbClr val="008000">
                        <a:alpha val="15000"/>
                      </a:srgbClr>
                    </a:solidFill>
                  </a:tcPr>
                </a:tc>
                <a:tc>
                  <a:txBody>
                    <a:bodyPr/>
                    <a:lstStyle/>
                    <a:p>
                      <a:endParaRPr lang="en-US" sz="2800" dirty="0"/>
                    </a:p>
                  </a:txBody>
                  <a:tcPr marT="52754" marB="52754">
                    <a:solidFill>
                      <a:srgbClr val="008000">
                        <a:alpha val="15000"/>
                      </a:srgbClr>
                    </a:solidFill>
                  </a:tcPr>
                </a:tc>
                <a:tc>
                  <a:txBody>
                    <a:bodyPr/>
                    <a:lstStyle/>
                    <a:p>
                      <a:endParaRPr lang="en-US" sz="2800" dirty="0"/>
                    </a:p>
                  </a:txBody>
                  <a:tcPr marT="52754" marB="52754">
                    <a:solidFill>
                      <a:srgbClr val="008000">
                        <a:alpha val="15000"/>
                      </a:srgb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01955788"/>
              </p:ext>
            </p:extLst>
          </p:nvPr>
        </p:nvGraphicFramePr>
        <p:xfrm>
          <a:off x="5327515" y="9502489"/>
          <a:ext cx="11582400" cy="3870959"/>
        </p:xfrm>
        <a:graphic>
          <a:graphicData uri="http://schemas.openxmlformats.org/drawingml/2006/table">
            <a:tbl>
              <a:tblPr firstRow="1" bandRow="1">
                <a:tableStyleId>{5940675A-B579-460E-94D1-54222C63F5DA}</a:tableStyleId>
              </a:tblPr>
              <a:tblGrid>
                <a:gridCol w="6062486"/>
                <a:gridCol w="5519914"/>
              </a:tblGrid>
              <a:tr h="370840">
                <a:tc>
                  <a:txBody>
                    <a:bodyPr/>
                    <a:lstStyle/>
                    <a:p>
                      <a:r>
                        <a:rPr lang="en-US" sz="2800" b="1" dirty="0" smtClean="0"/>
                        <a:t>Anti-Pseudomonas Beta lactam</a:t>
                      </a:r>
                      <a:r>
                        <a:rPr lang="en-US" sz="2800" b="1" baseline="0" dirty="0" smtClean="0"/>
                        <a:t> Class</a:t>
                      </a:r>
                      <a:endParaRPr lang="en-US" sz="2800" b="1" dirty="0"/>
                    </a:p>
                  </a:txBody>
                  <a:tcPr/>
                </a:tc>
                <a:tc>
                  <a:txBody>
                    <a:bodyPr/>
                    <a:lstStyle/>
                    <a:p>
                      <a:r>
                        <a:rPr lang="en-US" sz="2800" b="1" dirty="0" smtClean="0"/>
                        <a:t>Drugs</a:t>
                      </a:r>
                      <a:endParaRPr lang="en-US" sz="2800" b="1" dirty="0"/>
                    </a:p>
                  </a:txBody>
                  <a:tcPr/>
                </a:tc>
              </a:tr>
              <a:tr h="370840">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Anti pseudomonal Penicillins</a:t>
                      </a:r>
                    </a:p>
                  </a:txBody>
                  <a:tcPr/>
                </a:tc>
                <a:tc>
                  <a:txBody>
                    <a:bodyPr/>
                    <a:lstStyle/>
                    <a:p>
                      <a:r>
                        <a:rPr lang="en-US" sz="2800" dirty="0" smtClean="0"/>
                        <a:t>Piperacillin/tazobactam</a:t>
                      </a:r>
                    </a:p>
                    <a:p>
                      <a:r>
                        <a:rPr lang="en-US" sz="2800" dirty="0" smtClean="0"/>
                        <a:t>Ticarcillin/clavulanate</a:t>
                      </a:r>
                    </a:p>
                  </a:txBody>
                  <a:tcPr/>
                </a:tc>
              </a:tr>
              <a:tr h="370840">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Carbapenem (broadest spec)</a:t>
                      </a:r>
                    </a:p>
                  </a:txBody>
                  <a:tcPr/>
                </a:tc>
                <a:tc>
                  <a:txBody>
                    <a:bodyPr/>
                    <a:lstStyle/>
                    <a:p>
                      <a:r>
                        <a:rPr lang="en-US" sz="2800" dirty="0" smtClean="0"/>
                        <a:t>Imipenem/cilastatin, </a:t>
                      </a:r>
                    </a:p>
                    <a:p>
                      <a:r>
                        <a:rPr lang="en-US" sz="2800" dirty="0" smtClean="0"/>
                        <a:t>Meropenem, </a:t>
                      </a:r>
                    </a:p>
                    <a:p>
                      <a:r>
                        <a:rPr lang="en-US" sz="2800" dirty="0" smtClean="0"/>
                        <a:t>Doripenem</a:t>
                      </a:r>
                    </a:p>
                  </a:txBody>
                  <a:tcPr/>
                </a:tc>
              </a:tr>
              <a:tr h="370840">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Monobactam</a:t>
                      </a:r>
                    </a:p>
                  </a:txBody>
                  <a:tcPr/>
                </a:tc>
                <a:tc>
                  <a:txBody>
                    <a:bodyPr/>
                    <a:lstStyle/>
                    <a:p>
                      <a:r>
                        <a:rPr lang="en-US" sz="2800" dirty="0" smtClean="0"/>
                        <a:t>Aztreonam</a:t>
                      </a:r>
                    </a:p>
                  </a:txBody>
                  <a:tcPr/>
                </a:tc>
              </a:tr>
              <a:tr h="370840">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4</a:t>
                      </a:r>
                      <a:r>
                        <a:rPr lang="en-US" sz="2800" baseline="30000" dirty="0" smtClean="0"/>
                        <a:t>th</a:t>
                      </a:r>
                      <a:r>
                        <a:rPr lang="en-US" sz="2800" dirty="0" smtClean="0"/>
                        <a:t> gen </a:t>
                      </a:r>
                      <a:r>
                        <a:rPr lang="en-US" sz="2800" dirty="0" err="1" smtClean="0"/>
                        <a:t>cef</a:t>
                      </a:r>
                      <a:endParaRPr lang="en-US" sz="2800" dirty="0" smtClean="0"/>
                    </a:p>
                  </a:txBody>
                  <a:tcPr/>
                </a:tc>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Cefepime</a:t>
                      </a:r>
                    </a:p>
                  </a:txBody>
                  <a:tcPr/>
                </a:tc>
              </a:tr>
            </a:tbl>
          </a:graphicData>
        </a:graphic>
      </p:graphicFrame>
      <p:sp>
        <p:nvSpPr>
          <p:cNvPr id="5" name="TextBox 4"/>
          <p:cNvSpPr txBox="1"/>
          <p:nvPr/>
        </p:nvSpPr>
        <p:spPr>
          <a:xfrm>
            <a:off x="544343" y="9564908"/>
            <a:ext cx="2774267" cy="2246769"/>
          </a:xfrm>
          <a:prstGeom prst="rect">
            <a:avLst/>
          </a:prstGeom>
          <a:noFill/>
        </p:spPr>
        <p:txBody>
          <a:bodyPr wrap="none" rtlCol="0">
            <a:spAutoFit/>
          </a:bodyPr>
          <a:lstStyle/>
          <a:p>
            <a:r>
              <a:rPr lang="en-US" sz="2800" u="sng" dirty="0" smtClean="0"/>
              <a:t>Drugs must Cover</a:t>
            </a:r>
          </a:p>
          <a:p>
            <a:pPr marL="514350" indent="-514350">
              <a:buAutoNum type="arabicPeriod"/>
            </a:pPr>
            <a:r>
              <a:rPr lang="en-US" sz="2800" dirty="0" smtClean="0"/>
              <a:t>E. Coli</a:t>
            </a:r>
          </a:p>
          <a:p>
            <a:pPr marL="514350" indent="-514350">
              <a:buAutoNum type="arabicPeriod"/>
            </a:pPr>
            <a:r>
              <a:rPr lang="en-US" sz="2800" dirty="0" smtClean="0"/>
              <a:t>Klebsiella</a:t>
            </a:r>
          </a:p>
          <a:p>
            <a:pPr marL="514350" indent="-514350">
              <a:buAutoNum type="arabicPeriod"/>
            </a:pPr>
            <a:r>
              <a:rPr lang="en-US" sz="2800" dirty="0" smtClean="0"/>
              <a:t>Proteus</a:t>
            </a:r>
          </a:p>
          <a:p>
            <a:pPr marL="514350" indent="-514350">
              <a:buAutoNum type="arabicPeriod"/>
            </a:pPr>
            <a:r>
              <a:rPr lang="en-US" sz="2800" dirty="0" smtClean="0"/>
              <a:t>Staph</a:t>
            </a:r>
          </a:p>
        </p:txBody>
      </p:sp>
    </p:spTree>
    <p:extLst>
      <p:ext uri="{BB962C8B-B14F-4D97-AF65-F5344CB8AC3E}">
        <p14:creationId xmlns:p14="http://schemas.microsoft.com/office/powerpoint/2010/main" val="13037030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3377014"/>
              </p:ext>
            </p:extLst>
          </p:nvPr>
        </p:nvGraphicFramePr>
        <p:xfrm>
          <a:off x="534701" y="1070086"/>
          <a:ext cx="15840511" cy="4971354"/>
        </p:xfrm>
        <a:graphic>
          <a:graphicData uri="http://schemas.openxmlformats.org/drawingml/2006/table">
            <a:tbl>
              <a:tblPr firstRow="1" bandRow="1">
                <a:tableStyleId>{5940675A-B579-460E-94D1-54222C63F5DA}</a:tableStyleId>
              </a:tblPr>
              <a:tblGrid>
                <a:gridCol w="2159209"/>
                <a:gridCol w="3622244"/>
                <a:gridCol w="5079658"/>
                <a:gridCol w="4979400"/>
              </a:tblGrid>
              <a:tr h="1657118">
                <a:tc>
                  <a:txBody>
                    <a:bodyPr/>
                    <a:lstStyle/>
                    <a:p>
                      <a:pPr algn="ctr"/>
                      <a:r>
                        <a:rPr lang="en-US" sz="2800" b="1" u="sng" dirty="0" smtClean="0"/>
                        <a:t>Prostatitis</a:t>
                      </a:r>
                    </a:p>
                    <a:p>
                      <a:pPr algn="ctr"/>
                      <a:r>
                        <a:rPr lang="en-US" sz="2800" dirty="0" smtClean="0"/>
                        <a:t>(prostate)</a:t>
                      </a:r>
                      <a:endParaRPr lang="en-US" sz="2800" dirty="0"/>
                    </a:p>
                  </a:txBody>
                  <a:tcPr marT="52754" marB="52754">
                    <a:solidFill>
                      <a:srgbClr val="FF00FF">
                        <a:alpha val="15000"/>
                      </a:srgbClr>
                    </a:solidFill>
                  </a:tcPr>
                </a:tc>
                <a:tc>
                  <a:txBody>
                    <a:bodyPr/>
                    <a:lstStyle/>
                    <a:p>
                      <a:r>
                        <a:rPr lang="en-US" sz="2800" dirty="0" smtClean="0"/>
                        <a:t>Drug</a:t>
                      </a:r>
                      <a:endParaRPr lang="en-US" sz="2800" dirty="0"/>
                    </a:p>
                  </a:txBody>
                  <a:tcPr marT="52754" marB="52754">
                    <a:solidFill>
                      <a:srgbClr val="FF00FF">
                        <a:alpha val="15000"/>
                      </a:srgbClr>
                    </a:solidFill>
                  </a:tcPr>
                </a:tc>
                <a:tc>
                  <a:txBody>
                    <a:bodyPr/>
                    <a:lstStyle/>
                    <a:p>
                      <a:r>
                        <a:rPr lang="en-US" sz="2800" dirty="0" smtClean="0"/>
                        <a:t>Used</a:t>
                      </a:r>
                      <a:r>
                        <a:rPr lang="en-US" sz="2800" baseline="0" dirty="0" smtClean="0"/>
                        <a:t> next drug down if </a:t>
                      </a:r>
                    </a:p>
                    <a:p>
                      <a:r>
                        <a:rPr lang="en-US" sz="2800" baseline="0" dirty="0" smtClean="0"/>
                        <a:t>patient has…</a:t>
                      </a:r>
                      <a:endParaRPr lang="en-US" sz="2800" dirty="0"/>
                    </a:p>
                  </a:txBody>
                  <a:tcPr marT="52754" marB="52754">
                    <a:solidFill>
                      <a:srgbClr val="FF00FF">
                        <a:alpha val="15000"/>
                      </a:srgbClr>
                    </a:solidFill>
                  </a:tcPr>
                </a:tc>
                <a:tc>
                  <a:txBody>
                    <a:bodyPr/>
                    <a:lstStyle/>
                    <a:p>
                      <a:r>
                        <a:rPr lang="en-US" sz="2800" dirty="0" smtClean="0"/>
                        <a:t>Duration</a:t>
                      </a:r>
                      <a:endParaRPr lang="en-US" sz="2800" dirty="0"/>
                    </a:p>
                  </a:txBody>
                  <a:tcPr marT="52754" marB="52754">
                    <a:solidFill>
                      <a:srgbClr val="FF00FF">
                        <a:alpha val="15000"/>
                      </a:srgbClr>
                    </a:solidFill>
                  </a:tcPr>
                </a:tc>
              </a:tr>
              <a:tr h="1657118">
                <a:tc>
                  <a:txBody>
                    <a:bodyPr/>
                    <a:lstStyle/>
                    <a:p>
                      <a:pPr algn="ctr"/>
                      <a:r>
                        <a:rPr lang="en-US" sz="2800" dirty="0" smtClean="0"/>
                        <a:t>#1</a:t>
                      </a:r>
                      <a:endParaRPr lang="en-US" sz="2800" dirty="0"/>
                    </a:p>
                  </a:txBody>
                  <a:tcPr marT="52754" marB="52754">
                    <a:solidFill>
                      <a:srgbClr val="FF00FF">
                        <a:alpha val="15000"/>
                      </a:srgbClr>
                    </a:solidFill>
                  </a:tcPr>
                </a:tc>
                <a:tc>
                  <a:txBody>
                    <a:bodyPr/>
                    <a:lstStyle/>
                    <a:p>
                      <a:r>
                        <a:rPr lang="en-US" sz="2800" dirty="0" smtClean="0"/>
                        <a:t>TMP/SMX</a:t>
                      </a:r>
                    </a:p>
                  </a:txBody>
                  <a:tcPr marT="52754" marB="52754">
                    <a:solidFill>
                      <a:srgbClr val="FF00FF">
                        <a:alpha val="15000"/>
                      </a:srgbClr>
                    </a:solidFill>
                  </a:tcPr>
                </a:tc>
                <a:tc>
                  <a:txBody>
                    <a:bodyPr/>
                    <a:lstStyle/>
                    <a:p>
                      <a:r>
                        <a:rPr lang="en-US" sz="2800" dirty="0" smtClean="0"/>
                        <a:t>Sulfa</a:t>
                      </a:r>
                      <a:r>
                        <a:rPr lang="en-US" sz="2800" baseline="0" dirty="0" smtClean="0"/>
                        <a:t> allergy</a:t>
                      </a:r>
                    </a:p>
                    <a:p>
                      <a:r>
                        <a:rPr lang="en-US" sz="2800" baseline="0" dirty="0" smtClean="0"/>
                        <a:t>Repeated UTI</a:t>
                      </a:r>
                    </a:p>
                    <a:p>
                      <a:r>
                        <a:rPr lang="en-US" sz="2800" baseline="0" dirty="0" smtClean="0"/>
                        <a:t>CrCl &lt; 15 ml/min</a:t>
                      </a:r>
                      <a:endParaRPr lang="en-US" sz="2800" dirty="0"/>
                    </a:p>
                  </a:txBody>
                  <a:tcPr marT="52754" marB="52754">
                    <a:solidFill>
                      <a:srgbClr val="FF00FF">
                        <a:alpha val="15000"/>
                      </a:srgbClr>
                    </a:solidFill>
                  </a:tcPr>
                </a:tc>
                <a:tc>
                  <a:txBody>
                    <a:bodyPr/>
                    <a:lstStyle/>
                    <a:p>
                      <a:r>
                        <a:rPr lang="en-US" sz="2800" dirty="0" smtClean="0"/>
                        <a:t>For</a:t>
                      </a:r>
                      <a:r>
                        <a:rPr lang="en-US" sz="2800" baseline="0" dirty="0" smtClean="0"/>
                        <a:t> 4-6 weeks</a:t>
                      </a:r>
                      <a:endParaRPr lang="en-US" sz="2800" dirty="0"/>
                    </a:p>
                  </a:txBody>
                  <a:tcPr marT="52754" marB="52754">
                    <a:solidFill>
                      <a:srgbClr val="FF00FF">
                        <a:alpha val="15000"/>
                      </a:srgbClr>
                    </a:solidFill>
                  </a:tcPr>
                </a:tc>
              </a:tr>
              <a:tr h="1657118">
                <a:tc>
                  <a:txBody>
                    <a:bodyPr/>
                    <a:lstStyle/>
                    <a:p>
                      <a:pPr algn="ctr"/>
                      <a:r>
                        <a:rPr lang="en-US" sz="2800" dirty="0" smtClean="0"/>
                        <a:t>#3</a:t>
                      </a:r>
                      <a:endParaRPr lang="en-US" sz="2800" dirty="0"/>
                    </a:p>
                  </a:txBody>
                  <a:tcPr marT="52754" marB="52754">
                    <a:solidFill>
                      <a:srgbClr val="FF00FF">
                        <a:alpha val="15000"/>
                      </a:srgbClr>
                    </a:solidFill>
                  </a:tcPr>
                </a:tc>
                <a:tc>
                  <a:txBody>
                    <a:bodyPr/>
                    <a:lstStyle/>
                    <a:p>
                      <a:r>
                        <a:rPr lang="en-US" sz="2800" dirty="0" smtClean="0"/>
                        <a:t>Fluoroquinolones</a:t>
                      </a:r>
                      <a:endParaRPr lang="en-US" sz="2800" dirty="0"/>
                    </a:p>
                  </a:txBody>
                  <a:tcPr marT="52754" marB="52754">
                    <a:solidFill>
                      <a:srgbClr val="FF00FF">
                        <a:alpha val="15000"/>
                      </a:srgbClr>
                    </a:solidFill>
                  </a:tcPr>
                </a:tc>
                <a:tc>
                  <a:txBody>
                    <a:bodyPr/>
                    <a:lstStyle/>
                    <a:p>
                      <a:r>
                        <a:rPr lang="en-US" sz="2800" dirty="0" smtClean="0"/>
                        <a:t>Prolonged QT syndrome</a:t>
                      </a:r>
                    </a:p>
                    <a:p>
                      <a:endParaRPr lang="en-US" sz="2800" dirty="0"/>
                    </a:p>
                  </a:txBody>
                  <a:tcPr marT="52754" marB="52754">
                    <a:solidFill>
                      <a:srgbClr val="FF00FF">
                        <a:alpha val="15000"/>
                      </a:srgbClr>
                    </a:solidFill>
                  </a:tcPr>
                </a:tc>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2800" dirty="0" smtClean="0"/>
                        <a:t>For</a:t>
                      </a:r>
                      <a:r>
                        <a:rPr lang="en-US" sz="2800" baseline="0" dirty="0" smtClean="0"/>
                        <a:t> 4-6 weeks</a:t>
                      </a:r>
                      <a:endParaRPr lang="en-US" sz="2800" dirty="0" smtClean="0"/>
                    </a:p>
                    <a:p>
                      <a:endParaRPr lang="en-US" sz="2800" dirty="0"/>
                    </a:p>
                  </a:txBody>
                  <a:tcPr marT="52754" marB="52754">
                    <a:solidFill>
                      <a:srgbClr val="FF00FF">
                        <a:alpha val="15000"/>
                      </a:srgbClr>
                    </a:solidFill>
                  </a:tcPr>
                </a:tc>
              </a:tr>
            </a:tbl>
          </a:graphicData>
        </a:graphic>
      </p:graphicFrame>
    </p:spTree>
    <p:extLst>
      <p:ext uri="{BB962C8B-B14F-4D97-AF65-F5344CB8AC3E}">
        <p14:creationId xmlns:p14="http://schemas.microsoft.com/office/powerpoint/2010/main" val="20935199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606" y="389768"/>
            <a:ext cx="16148829" cy="6124754"/>
          </a:xfrm>
          <a:prstGeom prst="rect">
            <a:avLst/>
          </a:prstGeom>
        </p:spPr>
        <p:txBody>
          <a:bodyPr wrap="square">
            <a:spAutoFit/>
          </a:bodyPr>
          <a:lstStyle/>
          <a:p>
            <a:r>
              <a:rPr lang="en-US" sz="2800" u="sng" dirty="0" smtClean="0"/>
              <a:t>Cystitis</a:t>
            </a:r>
          </a:p>
          <a:p>
            <a:endParaRPr lang="en-US" sz="2800" dirty="0"/>
          </a:p>
          <a:p>
            <a:r>
              <a:rPr lang="en-US" sz="2800" dirty="0" smtClean="0"/>
              <a:t>TM/SMX: Adverse </a:t>
            </a:r>
            <a:r>
              <a:rPr lang="en-US" sz="2800" dirty="0"/>
              <a:t>events have been observed in animal reproduction studies; therefore, the manufacturer classifies TMP-SMX as pregnancy category C. TMP-SMX crosses the placenta and distributes to amniotic fluid.</a:t>
            </a:r>
            <a:endParaRPr lang="en-US" sz="2800" dirty="0" smtClean="0"/>
          </a:p>
          <a:p>
            <a:endParaRPr lang="en-US" sz="2800" dirty="0"/>
          </a:p>
          <a:p>
            <a:r>
              <a:rPr lang="en-US" sz="2800" dirty="0" smtClean="0"/>
              <a:t>NTFN: Pregnancy Considerations Because </a:t>
            </a:r>
            <a:r>
              <a:rPr lang="en-US" sz="2800" dirty="0"/>
              <a:t>adverse effects have not been observed in animals, nitrofurantoin is classified pregnancy category B. Nitrofurantoin crosses the placenta, but very little reaches the amniotic fluid. Most published experiences with nitrofurantoin use during pregnancy have failed to identify any increased obstetric or teratogenic risks. Isolated reports of a potential increased risk for cardiovascular defects and a case report of upper limb paralysis have not been replicated in other studies. Use of nitrofurantoin during pregnancy has been generally well tolerated with rare reports of maternal toxicity including severe pulmonary reactions or hematologic adverse effects. Nitrofurantoin is contraindicated in pregnant patients at term (38-42 weeks gestation), during labor and delivery, or when the onset of labor is imminent due to the possibility of hemolytic anemia in the neonate.</a:t>
            </a:r>
          </a:p>
        </p:txBody>
      </p:sp>
      <p:sp>
        <p:nvSpPr>
          <p:cNvPr id="5" name="Rectangle 4"/>
          <p:cNvSpPr/>
          <p:nvPr/>
        </p:nvSpPr>
        <p:spPr>
          <a:xfrm>
            <a:off x="326606" y="6924895"/>
            <a:ext cx="16148829" cy="1815882"/>
          </a:xfrm>
          <a:prstGeom prst="rect">
            <a:avLst/>
          </a:prstGeom>
        </p:spPr>
        <p:txBody>
          <a:bodyPr wrap="square">
            <a:spAutoFit/>
          </a:bodyPr>
          <a:lstStyle/>
          <a:p>
            <a:r>
              <a:rPr lang="en-US" sz="2800" u="sng" dirty="0" smtClean="0"/>
              <a:t>Pyelonephritis</a:t>
            </a:r>
          </a:p>
          <a:p>
            <a:r>
              <a:rPr lang="en-US" sz="2800" dirty="0" smtClean="0"/>
              <a:t>NOT  	TMP/SMX 		Covers e. coli BUT other </a:t>
            </a:r>
            <a:r>
              <a:rPr lang="en-US" sz="2800" dirty="0"/>
              <a:t>bacteria such as proteus species </a:t>
            </a:r>
            <a:r>
              <a:rPr lang="en-US" sz="2800" dirty="0" smtClean="0"/>
              <a:t>may be resistant</a:t>
            </a:r>
          </a:p>
          <a:p>
            <a:r>
              <a:rPr lang="en-US" sz="2800" dirty="0" smtClean="0"/>
              <a:t>NOT 	NTFN 				because it is NOT concentrated in the kidney (only concentrated in bladder)</a:t>
            </a:r>
          </a:p>
          <a:p>
            <a:r>
              <a:rPr lang="en-US" sz="2800" dirty="0" smtClean="0"/>
              <a:t>NOT 	</a:t>
            </a:r>
            <a:r>
              <a:rPr lang="en-US" sz="2800" dirty="0" err="1" smtClean="0"/>
              <a:t>Amox</a:t>
            </a:r>
            <a:r>
              <a:rPr lang="en-US" sz="2800" dirty="0" smtClean="0"/>
              <a:t>/</a:t>
            </a:r>
            <a:r>
              <a:rPr lang="en-US" sz="2800" dirty="0" err="1" smtClean="0"/>
              <a:t>Clav</a:t>
            </a:r>
            <a:r>
              <a:rPr lang="en-US" sz="2800" dirty="0" smtClean="0"/>
              <a:t>		because some e. coli and staph have developed resistance. Get it right the first time</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2222200920"/>
              </p:ext>
            </p:extLst>
          </p:nvPr>
        </p:nvGraphicFramePr>
        <p:xfrm>
          <a:off x="326606" y="9202057"/>
          <a:ext cx="11939247" cy="1554479"/>
        </p:xfrm>
        <a:graphic>
          <a:graphicData uri="http://schemas.openxmlformats.org/drawingml/2006/table">
            <a:tbl>
              <a:tblPr firstRow="1" bandRow="1">
                <a:tableStyleId>{2D5ABB26-0587-4C30-8999-92F81FD0307C}</a:tableStyleId>
              </a:tblPr>
              <a:tblGrid>
                <a:gridCol w="4173293"/>
                <a:gridCol w="3810398"/>
                <a:gridCol w="3955556"/>
              </a:tblGrid>
              <a:tr h="370840">
                <a:tc>
                  <a:txBody>
                    <a:bodyPr/>
                    <a:lstStyle/>
                    <a:p>
                      <a:r>
                        <a:rPr lang="en-US" sz="2800" u="sng" dirty="0" smtClean="0"/>
                        <a:t>3</a:t>
                      </a:r>
                      <a:r>
                        <a:rPr lang="en-US" sz="2800" u="sng" baseline="30000" dirty="0" smtClean="0"/>
                        <a:t>rd</a:t>
                      </a:r>
                      <a:r>
                        <a:rPr lang="en-US" sz="2800" u="sng" dirty="0" smtClean="0"/>
                        <a:t> Gen </a:t>
                      </a:r>
                      <a:r>
                        <a:rPr lang="en-US" sz="2800" u="sng" dirty="0" err="1" smtClean="0"/>
                        <a:t>Cef</a:t>
                      </a:r>
                      <a:endParaRPr lang="en-US" sz="2800" u="sng" dirty="0"/>
                    </a:p>
                  </a:txBody>
                  <a:tcPr/>
                </a:tc>
                <a:tc>
                  <a:txBody>
                    <a:bodyPr/>
                    <a:lstStyle/>
                    <a:p>
                      <a:r>
                        <a:rPr lang="en-US" sz="2800" u="sng" dirty="0" smtClean="0"/>
                        <a:t>Anti-pseudo</a:t>
                      </a:r>
                      <a:endParaRPr lang="en-US" sz="2800" u="sng" dirty="0"/>
                    </a:p>
                  </a:txBody>
                  <a:tcPr/>
                </a:tc>
                <a:tc>
                  <a:txBody>
                    <a:bodyPr/>
                    <a:lstStyle/>
                    <a:p>
                      <a:r>
                        <a:rPr lang="en-US" sz="2800" u="sng" dirty="0" smtClean="0"/>
                        <a:t>FQ</a:t>
                      </a:r>
                      <a:endParaRPr lang="en-US" sz="2800" u="sng" dirty="0"/>
                    </a:p>
                  </a:txBody>
                  <a:tcPr/>
                </a:tc>
              </a:tr>
              <a:tr h="370840">
                <a:tc>
                  <a:txBody>
                    <a:bodyPr/>
                    <a:lstStyle/>
                    <a:p>
                      <a:r>
                        <a:rPr lang="en-US" sz="2800" dirty="0" smtClean="0"/>
                        <a:t>Low resistance to </a:t>
                      </a:r>
                      <a:r>
                        <a:rPr lang="en-US" sz="2800" dirty="0" err="1" smtClean="0"/>
                        <a:t>e.coli</a:t>
                      </a:r>
                      <a:r>
                        <a:rPr lang="en-US" sz="2800" dirty="0" smtClean="0"/>
                        <a:t>   &gt;  </a:t>
                      </a:r>
                      <a:endParaRPr lang="en-US" sz="2800" dirty="0"/>
                    </a:p>
                  </a:txBody>
                  <a:tcPr/>
                </a:tc>
                <a:tc>
                  <a:txBody>
                    <a:bodyPr/>
                    <a:lstStyle/>
                    <a:p>
                      <a:r>
                        <a:rPr lang="en-US" sz="2800" dirty="0" smtClean="0"/>
                        <a:t>Overuse </a:t>
                      </a:r>
                      <a:endParaRPr lang="en-US" sz="2800" dirty="0"/>
                    </a:p>
                  </a:txBody>
                  <a:tcPr/>
                </a:tc>
                <a:tc>
                  <a:txBody>
                    <a:bodyPr/>
                    <a:lstStyle/>
                    <a:p>
                      <a:endParaRPr lang="en-US" sz="2800" dirty="0"/>
                    </a:p>
                  </a:txBody>
                  <a:tcPr/>
                </a:tc>
              </a:tr>
              <a:tr h="370840">
                <a:tc>
                  <a:txBody>
                    <a:bodyPr/>
                    <a:lstStyle/>
                    <a:p>
                      <a:endParaRPr lang="en-US" sz="2800" dirty="0"/>
                    </a:p>
                  </a:txBody>
                  <a:tcPr/>
                </a:tc>
                <a:tc>
                  <a:txBody>
                    <a:bodyPr/>
                    <a:lstStyle/>
                    <a:p>
                      <a:r>
                        <a:rPr lang="en-US" sz="2800" dirty="0" smtClean="0"/>
                        <a:t>Treat pseudomonas  &gt;</a:t>
                      </a:r>
                      <a:endParaRPr lang="en-US" sz="2800" dirty="0"/>
                    </a:p>
                  </a:txBody>
                  <a:tcPr/>
                </a:tc>
                <a:tc>
                  <a:txBody>
                    <a:bodyPr/>
                    <a:lstStyle/>
                    <a:p>
                      <a:r>
                        <a:rPr lang="en-US" sz="2800" dirty="0" smtClean="0"/>
                        <a:t>Side Effects (no pseudo)</a:t>
                      </a:r>
                      <a:endParaRPr lang="en-US" sz="2800" dirty="0"/>
                    </a:p>
                  </a:txBody>
                  <a:tcPr/>
                </a:tc>
              </a:tr>
            </a:tbl>
          </a:graphicData>
        </a:graphic>
      </p:graphicFrame>
    </p:spTree>
    <p:extLst>
      <p:ext uri="{BB962C8B-B14F-4D97-AF65-F5344CB8AC3E}">
        <p14:creationId xmlns:p14="http://schemas.microsoft.com/office/powerpoint/2010/main" val="18210019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1784" y="2352471"/>
            <a:ext cx="8686800" cy="6494085"/>
          </a:xfrm>
          <a:prstGeom prst="rect">
            <a:avLst/>
          </a:prstGeom>
        </p:spPr>
        <p:txBody>
          <a:bodyPr>
            <a:spAutoFit/>
          </a:bodyPr>
          <a:lstStyle/>
          <a:p>
            <a:r>
              <a:rPr lang="en-US" sz="3200" u="sng" dirty="0"/>
              <a:t>Community-acquired</a:t>
            </a:r>
          </a:p>
          <a:p>
            <a:r>
              <a:rPr lang="en-US" sz="3200" dirty="0"/>
              <a:t>E. coli			</a:t>
            </a:r>
            <a:r>
              <a:rPr lang="en-US" sz="3200" dirty="0" smtClean="0"/>
              <a:t>							85</a:t>
            </a:r>
            <a:r>
              <a:rPr lang="en-US" sz="3200" dirty="0"/>
              <a:t>% of UTIs</a:t>
            </a:r>
          </a:p>
          <a:p>
            <a:r>
              <a:rPr lang="en-US" sz="3200" dirty="0"/>
              <a:t>Klebsiella </a:t>
            </a:r>
            <a:r>
              <a:rPr lang="en-US" sz="3200" dirty="0" err="1"/>
              <a:t>spp</a:t>
            </a:r>
            <a:endParaRPr lang="en-US" sz="3200" dirty="0"/>
          </a:p>
          <a:p>
            <a:r>
              <a:rPr lang="en-US" sz="3200" dirty="0"/>
              <a:t>Proteus mirabilis</a:t>
            </a:r>
          </a:p>
          <a:p>
            <a:r>
              <a:rPr lang="en-US" sz="3200" dirty="0"/>
              <a:t>Staphylococcus saprophyticus	</a:t>
            </a:r>
            <a:r>
              <a:rPr lang="en-US" sz="3200" dirty="0" smtClean="0"/>
              <a:t>	5</a:t>
            </a:r>
            <a:r>
              <a:rPr lang="en-US" sz="3200" dirty="0"/>
              <a:t>-15% of UTIs</a:t>
            </a:r>
          </a:p>
          <a:p>
            <a:r>
              <a:rPr lang="en-US" sz="3200" dirty="0"/>
              <a:t> </a:t>
            </a:r>
          </a:p>
          <a:p>
            <a:r>
              <a:rPr lang="en-US" sz="3200" u="sng" dirty="0"/>
              <a:t>Hospital-acquired</a:t>
            </a:r>
          </a:p>
          <a:p>
            <a:r>
              <a:rPr lang="en-US" sz="3200" dirty="0"/>
              <a:t>E. coli		</a:t>
            </a:r>
            <a:r>
              <a:rPr lang="en-US" sz="3200"/>
              <a:t>	</a:t>
            </a:r>
            <a:r>
              <a:rPr lang="en-US" sz="3200" smtClean="0"/>
              <a:t>							50</a:t>
            </a:r>
            <a:r>
              <a:rPr lang="en-US" sz="3200" dirty="0"/>
              <a:t>% of UTIs</a:t>
            </a:r>
          </a:p>
          <a:p>
            <a:r>
              <a:rPr lang="en-US" sz="3200" dirty="0"/>
              <a:t>Klebsiella </a:t>
            </a:r>
            <a:r>
              <a:rPr lang="en-US" sz="3200" dirty="0" err="1"/>
              <a:t>spp</a:t>
            </a:r>
            <a:endParaRPr lang="en-US" sz="3200" dirty="0"/>
          </a:p>
          <a:p>
            <a:r>
              <a:rPr lang="en-US" sz="3200" dirty="0"/>
              <a:t>Citrobacter </a:t>
            </a:r>
            <a:r>
              <a:rPr lang="en-US" sz="3200" dirty="0" err="1"/>
              <a:t>spp</a:t>
            </a:r>
            <a:endParaRPr lang="en-US" sz="3200" dirty="0"/>
          </a:p>
          <a:p>
            <a:r>
              <a:rPr lang="en-US" sz="3200" dirty="0"/>
              <a:t>Enterobacter </a:t>
            </a:r>
            <a:r>
              <a:rPr lang="en-US" sz="3200" dirty="0" err="1"/>
              <a:t>spp</a:t>
            </a:r>
            <a:endParaRPr lang="en-US" sz="3200" dirty="0"/>
          </a:p>
          <a:p>
            <a:r>
              <a:rPr lang="en-US" sz="3200" dirty="0"/>
              <a:t>Pseudomonas aeruginosa</a:t>
            </a:r>
          </a:p>
          <a:p>
            <a:r>
              <a:rPr lang="en-US" sz="3200" dirty="0"/>
              <a:t>Enterococcus faecalis</a:t>
            </a:r>
          </a:p>
        </p:txBody>
      </p:sp>
    </p:spTree>
    <p:extLst>
      <p:ext uri="{BB962C8B-B14F-4D97-AF65-F5344CB8AC3E}">
        <p14:creationId xmlns:p14="http://schemas.microsoft.com/office/powerpoint/2010/main" val="1695910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8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930</Words>
  <Application>Microsoft Macintosh PowerPoint</Application>
  <PresentationFormat>Custom</PresentationFormat>
  <Paragraphs>248</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 approach to the patient with possible UTI (1st line Rx only)</dc:title>
  <dc:creator>Leon Do</dc:creator>
  <cp:lastModifiedBy>Leon Do</cp:lastModifiedBy>
  <cp:revision>146</cp:revision>
  <dcterms:created xsi:type="dcterms:W3CDTF">2012-09-05T13:09:45Z</dcterms:created>
  <dcterms:modified xsi:type="dcterms:W3CDTF">2012-09-14T00:11:23Z</dcterms:modified>
</cp:coreProperties>
</file>