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93" autoAdjust="0"/>
  </p:normalViewPr>
  <p:slideViewPr>
    <p:cSldViewPr snapToGrid="0" snapToObjects="1">
      <p:cViewPr varScale="1">
        <p:scale>
          <a:sx n="59" d="100"/>
          <a:sy n="59" d="100"/>
        </p:scale>
        <p:origin x="-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E323-C7C7-4549-B29B-8A7F29E898DA}" type="datetimeFigureOut">
              <a:rPr lang="en-US" smtClean="0"/>
              <a:t>9/13/12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2AD1A-95EF-1941-869F-D67CFF144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Naf</a:t>
            </a:r>
            <a:r>
              <a:rPr lang="en-US" dirty="0" smtClean="0"/>
              <a:t>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Native valve: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I.V.: 12 g/24 hours in 4-6 divided doses for 6 weeks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Prosthetic valve: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I.V.: 12 g/24 hours in 6 divided doses for ≥6 weeks (use with rifampin and gentamicin)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Vanco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trough of 10-20 mg/L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AD1A-95EF-1941-869F-D67CFF144C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1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viridans streptococcus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any of a group of streptococci with no defined Lancefield group antigens but not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Streptococcus pneumoniae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usually α-hemolytic; part of the normal flora of the respiratory tract but also causing dental caries, bacterial endocarditis, and other disorders in immunocompromised hosts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2AD1A-95EF-1941-869F-D67CFF144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F4670-8748-E74C-95D4-6C2A10F9B5F8}" type="datetimeFigureOut">
              <a:rPr lang="en-US" smtClean="0"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B6E0-EFCE-9344-A72C-54834961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79" y="25403"/>
            <a:ext cx="8812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to treat Endocarditis</a:t>
            </a:r>
          </a:p>
          <a:p>
            <a:r>
              <a:rPr lang="en-US" b="1" dirty="0" smtClean="0"/>
              <a:t>Staphylococci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Nafcillin/Oxacillin (an anti-staph penicillin) is used to treat MSSA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Vancomycin is used to treat MRSA</a:t>
            </a:r>
          </a:p>
          <a:p>
            <a:r>
              <a:rPr lang="en-US" dirty="0" smtClean="0"/>
              <a:t>-    Gentamycin is used additionally to treat staph and strep on prosthetic valve; also </a:t>
            </a:r>
            <a:r>
              <a:rPr lang="en-US" dirty="0" err="1" smtClean="0"/>
              <a:t>entero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Rifampin is used additionally to treat Staphylococcus on prosthetic valve. Works on cell  </a:t>
            </a:r>
          </a:p>
          <a:p>
            <a:r>
              <a:rPr lang="en-US" dirty="0"/>
              <a:t> </a:t>
            </a:r>
            <a:r>
              <a:rPr lang="en-US" dirty="0" smtClean="0"/>
              <a:t>     wally and is excellent with vegetation penetration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927299"/>
              </p:ext>
            </p:extLst>
          </p:nvPr>
        </p:nvGraphicFramePr>
        <p:xfrm>
          <a:off x="1367694" y="2499464"/>
          <a:ext cx="6807094" cy="3200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3547"/>
                <a:gridCol w="3403547"/>
              </a:tblGrid>
              <a:tr h="850032"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C0504D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Nafcillin/Oxacillin 2 g q4h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C0504D"/>
                          </a:solidFill>
                        </a:rPr>
                        <a:t>For 6 weeks</a:t>
                      </a:r>
                      <a:endParaRPr lang="en-US" dirty="0">
                        <a:solidFill>
                          <a:srgbClr val="C0504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Vancomycin 30 mg/kg q24h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For 6 weeks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18976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Nafcillin/Oxacillin 2 g q4h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For </a:t>
                      </a:r>
                      <a:r>
                        <a:rPr lang="en-US" u="sng" dirty="0" smtClean="0">
                          <a:solidFill>
                            <a:schemeClr val="accent2"/>
                          </a:solidFill>
                        </a:rPr>
                        <a:t>over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 6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Gentamycin 3 mg/kg q24h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For 2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Rifampin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600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mg q24h IV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For over 6 weeks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Vancomycin 30 mg/kg q24h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For 6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Gentamycin 3 mg/kg q24h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For 2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Rifampin 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600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mg q24h IV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For over 6 weeks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7604" y="2123266"/>
            <a:ext cx="7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MSSA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26412" y="2085073"/>
            <a:ext cx="746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816" y="2780651"/>
            <a:ext cx="791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633" y="4277685"/>
            <a:ext cx="113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Prosthetic</a:t>
            </a:r>
          </a:p>
          <a:p>
            <a:pPr algn="ctr"/>
            <a:r>
              <a:rPr lang="en-US" dirty="0" smtClean="0"/>
              <a:t>Valve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0360" y="5699863"/>
            <a:ext cx="39076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Vancomycin</a:t>
            </a:r>
          </a:p>
          <a:p>
            <a:r>
              <a:rPr lang="en-US" sz="1600" dirty="0" smtClean="0"/>
              <a:t>CrCl &gt; 50		15 mg/kg q12</a:t>
            </a:r>
          </a:p>
          <a:p>
            <a:r>
              <a:rPr lang="en-US" sz="1600" dirty="0" smtClean="0"/>
              <a:t>CrCl 10 – 50	15 mg/kg q24</a:t>
            </a:r>
          </a:p>
          <a:p>
            <a:r>
              <a:rPr lang="en-US" sz="1600" dirty="0" smtClean="0"/>
              <a:t>CrCl &lt; 10		15 mg/kg q4 days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007161" y="5612713"/>
            <a:ext cx="416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smtClean="0"/>
              <a:t>Genta  Trough 1   Peak </a:t>
            </a:r>
            <a:r>
              <a:rPr lang="en-US" sz="1600" u="sng" dirty="0" smtClean="0"/>
              <a:t>3</a:t>
            </a:r>
          </a:p>
          <a:p>
            <a:r>
              <a:rPr lang="en-US" sz="1600" dirty="0" smtClean="0"/>
              <a:t>CrCl &gt; 60		3 mg/kg in 3 divided doses (q8)</a:t>
            </a:r>
          </a:p>
          <a:p>
            <a:r>
              <a:rPr lang="en-US" sz="1600" dirty="0" smtClean="0"/>
              <a:t>CrCl 40 – 60 	3 mg/kg q12</a:t>
            </a:r>
          </a:p>
          <a:p>
            <a:r>
              <a:rPr lang="en-US" sz="1600" dirty="0" smtClean="0"/>
              <a:t>CrCl 20 – 40	3 mg/kg q24</a:t>
            </a:r>
          </a:p>
          <a:p>
            <a:r>
              <a:rPr lang="en-US" sz="1600" dirty="0" smtClean="0"/>
              <a:t>CrCl &lt; 20		loading dose then monitor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54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7505"/>
              </p:ext>
            </p:extLst>
          </p:nvPr>
        </p:nvGraphicFramePr>
        <p:xfrm>
          <a:off x="1417389" y="2374513"/>
          <a:ext cx="5500228" cy="3002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226"/>
                <a:gridCol w="2795002"/>
              </a:tblGrid>
              <a:tr h="1329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Penicillin G</a:t>
                      </a: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FF6600"/>
                          </a:solidFill>
                        </a:rPr>
                        <a:t>18</a:t>
                      </a: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 MU q24h IV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For </a:t>
                      </a:r>
                      <a:r>
                        <a:rPr lang="en-US" u="sng" dirty="0" smtClean="0">
                          <a:solidFill>
                            <a:srgbClr val="FF6600"/>
                          </a:solidFill>
                        </a:rPr>
                        <a:t>4 weeks</a:t>
                      </a:r>
                      <a:endParaRPr lang="en-US" u="sng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Penicillin G</a:t>
                      </a:r>
                      <a:r>
                        <a:rPr lang="en-US" baseline="0" dirty="0" smtClean="0">
                          <a:solidFill>
                            <a:srgbClr val="FF6600"/>
                          </a:solidFill>
                        </a:rPr>
                        <a:t> </a:t>
                      </a:r>
                      <a:r>
                        <a:rPr lang="en-US" u="sng" dirty="0" smtClean="0">
                          <a:solidFill>
                            <a:srgbClr val="FF6600"/>
                          </a:solidFill>
                        </a:rPr>
                        <a:t>18</a:t>
                      </a: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 MU q24h IV</a:t>
                      </a:r>
                    </a:p>
                    <a:p>
                      <a:pPr algn="ctr"/>
                      <a:r>
                        <a:rPr lang="en-US" u="sng" dirty="0" smtClean="0">
                          <a:solidFill>
                            <a:srgbClr val="FF6600"/>
                          </a:solidFill>
                        </a:rPr>
                        <a:t>For 4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Gentamicin 3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mg/kg q24h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For 2 weeks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153920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Penicillin G 24 MU q24h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 </a:t>
                      </a:r>
                      <a:r>
                        <a:rPr lang="en-US" u="sng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 weeks</a:t>
                      </a:r>
                    </a:p>
                    <a:p>
                      <a:pPr algn="ctr"/>
                      <a:r>
                        <a:rPr lang="en-US" u="sng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Gentamicin 3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mg/kg q24h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For 2 weeks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Penicillin G </a:t>
                      </a:r>
                      <a:r>
                        <a:rPr lang="en-US" u="sng" dirty="0" smtClean="0">
                          <a:solidFill>
                            <a:srgbClr val="984807"/>
                          </a:solidFill>
                        </a:rPr>
                        <a:t>24 MU </a:t>
                      </a:r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q24h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984807"/>
                          </a:solidFill>
                        </a:rPr>
                        <a:t>For </a:t>
                      </a:r>
                      <a:r>
                        <a:rPr lang="en-US" u="sng" dirty="0" smtClean="0">
                          <a:solidFill>
                            <a:srgbClr val="984807"/>
                          </a:solidFill>
                        </a:rPr>
                        <a:t>6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Gentamicin 3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mg/kg q24h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For 2 weeks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90932" y="1756344"/>
            <a:ext cx="214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Penicillin Susceptible </a:t>
            </a:r>
          </a:p>
          <a:p>
            <a:pPr algn="ctr"/>
            <a:r>
              <a:rPr lang="en-US" dirty="0" smtClean="0"/>
              <a:t>(MIC &lt; 0.1)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69103" y="1784506"/>
            <a:ext cx="1941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Penicillin Resistant</a:t>
            </a:r>
          </a:p>
          <a:p>
            <a:pPr algn="ctr"/>
            <a:r>
              <a:rPr lang="en-US" dirty="0" smtClean="0"/>
              <a:t>(MIC 0.1 – 0.5)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435" y="2767535"/>
            <a:ext cx="791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Native </a:t>
            </a:r>
          </a:p>
          <a:p>
            <a:r>
              <a:rPr lang="en-US" dirty="0" smtClean="0"/>
              <a:t>Valve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1328" y="4242357"/>
            <a:ext cx="113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Prosthetic</a:t>
            </a:r>
          </a:p>
          <a:p>
            <a:pPr algn="ctr"/>
            <a:r>
              <a:rPr lang="en-US" dirty="0" smtClean="0"/>
              <a:t> Valve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879" y="25403"/>
            <a:ext cx="84519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treat Endocarditis</a:t>
            </a:r>
          </a:p>
          <a:p>
            <a:r>
              <a:rPr lang="en-US" b="1" dirty="0" smtClean="0"/>
              <a:t>Viridans Streptococci and Streptococus Bovis</a:t>
            </a:r>
          </a:p>
          <a:p>
            <a:endParaRPr lang="en-US" b="1" dirty="0"/>
          </a:p>
          <a:p>
            <a:r>
              <a:rPr lang="en-US" dirty="0" smtClean="0"/>
              <a:t>Penicillin is used to treat Strep. Especially Viridans Strep</a:t>
            </a:r>
          </a:p>
          <a:p>
            <a:r>
              <a:rPr lang="en-US" dirty="0" smtClean="0"/>
              <a:t>Gentamycin is used additionally to treat staph and strep on prosthetic valve; also </a:t>
            </a:r>
            <a:r>
              <a:rPr lang="en-US" dirty="0" err="1" smtClean="0"/>
              <a:t>entero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36805"/>
              </p:ext>
            </p:extLst>
          </p:nvPr>
        </p:nvGraphicFramePr>
        <p:xfrm>
          <a:off x="221696" y="5860847"/>
          <a:ext cx="804248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5167"/>
                <a:gridCol w="1770117"/>
                <a:gridCol w="2097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pt is allergic to Penicillin (mild rash),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Ceftriaxone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2 g q24h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Else if severe allergy,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Vancomycin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mg q24h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How to treat Endocarditis</a:t>
            </a:r>
          </a:p>
          <a:p>
            <a:r>
              <a:rPr lang="en-US" b="1" dirty="0" smtClean="0"/>
              <a:t>Enterococcus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18105"/>
            <a:ext cx="8909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Ampicillin (an Amino Penicillin) is used to treat GNR and is DOC for enterococci </a:t>
            </a:r>
          </a:p>
          <a:p>
            <a:r>
              <a:rPr lang="en-US" dirty="0" smtClean="0"/>
              <a:t>Gentamycin is used additionally to treat staph and strep on prosthetic valve; also </a:t>
            </a:r>
            <a:r>
              <a:rPr lang="en-US" dirty="0" err="1" smtClean="0"/>
              <a:t>entero</a:t>
            </a:r>
            <a:endParaRPr lang="en-US" dirty="0" smtClean="0"/>
          </a:p>
          <a:p>
            <a:r>
              <a:rPr lang="en-US" dirty="0" smtClean="0"/>
              <a:t>Daptomycin is used for VRE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71995"/>
              </p:ext>
            </p:extLst>
          </p:nvPr>
        </p:nvGraphicFramePr>
        <p:xfrm>
          <a:off x="1465384" y="2505668"/>
          <a:ext cx="5431692" cy="2899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5846"/>
                <a:gridCol w="2715846"/>
              </a:tblGrid>
              <a:tr h="143685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Enterococci </a:t>
                      </a:r>
                      <a:r>
                        <a:rPr lang="en-US" dirty="0" err="1" smtClean="0"/>
                        <a:t>FaecaLIS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Ampicillin 2 g q4h</a:t>
                      </a:r>
                    </a:p>
                    <a:p>
                      <a:pPr algn="ctr"/>
                      <a:r>
                        <a:rPr lang="en-US" dirty="0" smtClean="0"/>
                        <a:t>For 6 weeks</a:t>
                      </a:r>
                    </a:p>
                    <a:p>
                      <a:pPr algn="ctr"/>
                      <a:r>
                        <a:rPr lang="en-US" dirty="0" smtClean="0"/>
                        <a:t>+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Gentamycin 3 mg/kg q24h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For 6 weeks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1436858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Enterococci </a:t>
                      </a:r>
                      <a:r>
                        <a:rPr lang="en-US" dirty="0" err="1" smtClean="0"/>
                        <a:t>FaeciUM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And or</a:t>
                      </a:r>
                    </a:p>
                    <a:p>
                      <a:pPr algn="ctr"/>
                      <a:r>
                        <a:rPr lang="en-US" dirty="0" smtClean="0"/>
                        <a:t>VRE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Daptomycin 6 mg/kg q24h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8399" y="2600402"/>
            <a:ext cx="1136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Prosthetic</a:t>
            </a:r>
          </a:p>
          <a:p>
            <a:pPr algn="ctr"/>
            <a:r>
              <a:rPr lang="en-US" dirty="0" smtClean="0"/>
              <a:t>Valve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2136336"/>
            <a:ext cx="10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Organism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2225" y="2136336"/>
            <a:ext cx="63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Drug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861" y="4078620"/>
            <a:ext cx="1136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Prosthetic</a:t>
            </a:r>
          </a:p>
          <a:p>
            <a:pPr algn="ctr"/>
            <a:r>
              <a:rPr lang="en-US" dirty="0" smtClean="0"/>
              <a:t>Valve</a:t>
            </a:r>
          </a:p>
        </p:txBody>
      </p:sp>
    </p:spTree>
    <p:extLst>
      <p:ext uri="{BB962C8B-B14F-4D97-AF65-F5344CB8AC3E}">
        <p14:creationId xmlns:p14="http://schemas.microsoft.com/office/powerpoint/2010/main" val="118706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346" y="229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91203"/>
              </p:ext>
            </p:extLst>
          </p:nvPr>
        </p:nvGraphicFramePr>
        <p:xfrm>
          <a:off x="200369" y="2602974"/>
          <a:ext cx="6657631" cy="38310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2307"/>
                <a:gridCol w="3357267"/>
                <a:gridCol w="1138057"/>
              </a:tblGrid>
              <a:tr h="585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Ceftriaxone </a:t>
                      </a:r>
                      <a:r>
                        <a:rPr lang="en-US" sz="1800" u="none" strike="noStrike" dirty="0">
                          <a:effectLst/>
                        </a:rPr>
                        <a:t>Na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u="none" strike="noStrike">
                          <a:effectLst/>
                        </a:rPr>
                        <a:t>2 g/24 h IV/IM</a:t>
                      </a:r>
                      <a:br>
                        <a:rPr lang="es-ES_tradnl" sz="1800" u="none" strike="noStrike">
                          <a:effectLst/>
                        </a:rPr>
                      </a:br>
                      <a:r>
                        <a:rPr lang="es-ES_tradnl" sz="1800" u="none" strike="noStrike">
                          <a:effectLst/>
                        </a:rPr>
                        <a:t>in 1 dose</a:t>
                      </a:r>
                      <a:endParaRPr lang="es-ES_tradnl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4 wks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969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6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969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5855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Ampicillin-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Sulbactam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12 g/24 h IV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in 4 equally divided doses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>
                          <a:effectLst/>
                        </a:rPr>
                        <a:t>4 wks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969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96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29694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878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Ciprofloxacin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1000 mg/24 h PO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or 800 mg/24 h IV</a:t>
                      </a:r>
                      <a:br>
                        <a:rPr lang="en-US" sz="1800" u="none" strike="noStrike">
                          <a:effectLst/>
                        </a:rPr>
                      </a:br>
                      <a:r>
                        <a:rPr lang="en-US" sz="1800" u="none" strike="noStrike">
                          <a:effectLst/>
                        </a:rPr>
                        <a:t>in 2 equally divided doses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800" u="none" strike="noStrike" dirty="0">
                          <a:effectLst/>
                        </a:rPr>
                        <a:t>4 </a:t>
                      </a:r>
                      <a:r>
                        <a:rPr lang="pl-PL" sz="1800" u="none" strike="noStrike" dirty="0" err="1">
                          <a:effectLst/>
                        </a:rPr>
                        <a:t>wks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How to treat Endocarditis</a:t>
            </a:r>
          </a:p>
          <a:p>
            <a:r>
              <a:rPr lang="en-US" b="1" dirty="0" smtClean="0"/>
              <a:t>HACEK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369" y="70188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Haemophilus</a:t>
            </a:r>
          </a:p>
          <a:p>
            <a:r>
              <a:rPr lang="en-US" dirty="0" smtClean="0"/>
              <a:t>Actinobacillus </a:t>
            </a:r>
          </a:p>
          <a:p>
            <a:r>
              <a:rPr lang="en-US" dirty="0" smtClean="0"/>
              <a:t>Eikenella </a:t>
            </a:r>
          </a:p>
          <a:p>
            <a:r>
              <a:rPr lang="en-US" dirty="0" smtClean="0"/>
              <a:t>Cardiobacterium </a:t>
            </a:r>
          </a:p>
          <a:p>
            <a:r>
              <a:rPr lang="en-US" dirty="0" smtClean="0"/>
              <a:t>Kingella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4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493</Words>
  <Application>Microsoft Macintosh PowerPoint</Application>
  <PresentationFormat>On-screen Show (4:3)</PresentationFormat>
  <Paragraphs>140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67</cp:revision>
  <dcterms:created xsi:type="dcterms:W3CDTF">2012-09-09T19:39:38Z</dcterms:created>
  <dcterms:modified xsi:type="dcterms:W3CDTF">2012-09-14T00:53:17Z</dcterms:modified>
</cp:coreProperties>
</file>