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58" r:id="rId6"/>
    <p:sldId id="256" r:id="rId7"/>
    <p:sldId id="266" r:id="rId8"/>
    <p:sldId id="257" r:id="rId9"/>
    <p:sldId id="267" r:id="rId10"/>
    <p:sldId id="263" r:id="rId11"/>
    <p:sldId id="268" r:id="rId12"/>
    <p:sldId id="265" r:id="rId13"/>
  </p:sldIdLst>
  <p:sldSz cx="10972800" cy="7315200"/>
  <p:notesSz cx="6858000" cy="9144000"/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7BBD945B-E91D-1D46-B49E-D2496C358DB5}">
          <p14:sldIdLst>
            <p14:sldId id="259"/>
            <p14:sldId id="260"/>
            <p14:sldId id="261"/>
            <p14:sldId id="262"/>
          </p14:sldIdLst>
        </p14:section>
        <p14:section name="Treatment" id="{29CA10F7-DC16-6844-B4F2-07805DF7093C}">
          <p14:sldIdLst>
            <p14:sldId id="258"/>
            <p14:sldId id="256"/>
            <p14:sldId id="266"/>
            <p14:sldId id="257"/>
            <p14:sldId id="267"/>
            <p14:sldId id="263"/>
            <p14:sldId id="268"/>
          </p14:sldIdLst>
        </p14:section>
        <p14:section name="Foot Infections" id="{64A8DE48-ACF2-4741-8C91-D4FD5710CCD7}">
          <p14:sldIdLst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43" autoAdjust="0"/>
  </p:normalViewPr>
  <p:slideViewPr>
    <p:cSldViewPr snapToGrid="0" snapToObjects="1">
      <p:cViewPr varScale="1">
        <p:scale>
          <a:sx n="56" d="100"/>
          <a:sy n="56" d="100"/>
        </p:scale>
        <p:origin x="-104" y="-184"/>
      </p:cViewPr>
      <p:guideLst>
        <p:guide orient="horz" pos="230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9E78D-8D9E-DF4A-A41B-3A87A7791FBC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40CF9-EE33-9B45-9993-9210EEF6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3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Catalase: catalyzes the decomposition of hydrogen peroxide to water and oxygen.</a:t>
            </a:r>
          </a:p>
          <a:p>
            <a:r>
              <a:rPr lang="en-US" dirty="0" smtClean="0"/>
              <a:t>Positive = form bubbles</a:t>
            </a:r>
          </a:p>
          <a:p>
            <a:r>
              <a:rPr lang="en-US" dirty="0" smtClean="0"/>
              <a:t>Coagulase + </a:t>
            </a:r>
            <a:r>
              <a:rPr lang="en-US" dirty="0" smtClean="0">
                <a:sym typeface="Wingdings"/>
              </a:rPr>
              <a:t> staph a.  Forms fibrin clot</a:t>
            </a:r>
          </a:p>
          <a:p>
            <a:endParaRPr lang="en-US" dirty="0" smtClean="0">
              <a:sym typeface="Wingdings"/>
            </a:endParaRPr>
          </a:p>
          <a:p>
            <a:r>
              <a:rPr lang="el-GR" sz="1200" dirty="0" smtClean="0">
                <a:cs typeface="Arial" charset="0"/>
              </a:rPr>
              <a:t>α</a:t>
            </a:r>
            <a:r>
              <a:rPr lang="en-US" sz="1200" dirty="0" smtClean="0">
                <a:cs typeface="Arial" charset="0"/>
              </a:rPr>
              <a:t>-hemolysis: </a:t>
            </a:r>
            <a:r>
              <a:rPr lang="en-US" sz="1200" dirty="0" smtClean="0">
                <a:cs typeface="+mn-cs"/>
              </a:rPr>
              <a:t>little</a:t>
            </a:r>
            <a:r>
              <a:rPr lang="en-US" sz="1200" baseline="0" dirty="0" smtClean="0">
                <a:cs typeface="+mn-cs"/>
              </a:rPr>
              <a:t> hemolyzed</a:t>
            </a:r>
            <a:endParaRPr lang="en-US" sz="1200" dirty="0" smtClean="0"/>
          </a:p>
          <a:p>
            <a:r>
              <a:rPr lang="el-GR" sz="1200" dirty="0" smtClean="0"/>
              <a:t>β </a:t>
            </a:r>
            <a:r>
              <a:rPr lang="el-GR" sz="1200" dirty="0" smtClean="0">
                <a:cs typeface="Arial" charset="0"/>
              </a:rPr>
              <a:t>–</a:t>
            </a:r>
            <a:r>
              <a:rPr lang="en-US" sz="1200" dirty="0" smtClean="0">
                <a:cs typeface="Arial" charset="0"/>
              </a:rPr>
              <a:t>hemolysis: fully hemolyzed</a:t>
            </a:r>
            <a:endParaRPr lang="en-US" sz="1200" dirty="0" smtClean="0"/>
          </a:p>
          <a:p>
            <a:r>
              <a:rPr lang="el-GR" sz="1200" dirty="0" smtClean="0">
                <a:cs typeface="Arial" charset="0"/>
              </a:rPr>
              <a:t>γ</a:t>
            </a:r>
            <a:r>
              <a:rPr lang="en-US" sz="1200" dirty="0" smtClean="0">
                <a:cs typeface="Arial" charset="0"/>
              </a:rPr>
              <a:t>-hemolysis: </a:t>
            </a:r>
            <a:r>
              <a:rPr lang="en-US" sz="1200" dirty="0" smtClean="0"/>
              <a:t>no hemolysis </a:t>
            </a:r>
          </a:p>
          <a:p>
            <a:endParaRPr lang="en-US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1BC16-9143-214C-94E9-6E421F25D70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3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Fastidious organisms:</a:t>
            </a:r>
            <a:r>
              <a:rPr lang="en-US" baseline="0" dirty="0" smtClean="0"/>
              <a:t> organisms that live under specific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1BC16-9143-214C-94E9-6E421F25D70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2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Tmp</a:t>
            </a:r>
            <a:r>
              <a:rPr lang="en-US" dirty="0" smtClean="0"/>
              <a:t> double</a:t>
            </a:r>
            <a:r>
              <a:rPr lang="en-US" baseline="0" dirty="0" smtClean="0"/>
              <a:t> strength of the lowest dose</a:t>
            </a:r>
          </a:p>
          <a:p>
            <a:r>
              <a:rPr lang="en-US" baseline="0" dirty="0" smtClean="0"/>
              <a:t>Clinda: low dose</a:t>
            </a:r>
          </a:p>
          <a:p>
            <a:endParaRPr lang="en-US" baseline="0" dirty="0" smtClean="0"/>
          </a:p>
          <a:p>
            <a:pPr marL="0" marR="0" lvl="1" indent="0" algn="l" defTabSz="457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AmpicillinSulbactam</a:t>
            </a:r>
            <a:r>
              <a:rPr lang="en-US" sz="2400" baseline="0" dirty="0" smtClean="0"/>
              <a:t> is used for v</a:t>
            </a:r>
            <a:r>
              <a:rPr lang="en-US" sz="2400" dirty="0" smtClean="0"/>
              <a:t>ery broad spectrum (gram positive cocci, gram negative rods, anaerobes)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40CF9-EE33-9B45-9993-9210EEF65E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Eikenella </a:t>
            </a:r>
            <a:r>
              <a:rPr lang="en-US" dirty="0" smtClean="0">
                <a:sym typeface="Wingdings"/>
              </a:rPr>
              <a:t> Clay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Akien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smtClean="0">
                <a:sym typeface="Wingdings"/>
              </a:rPr>
              <a:t>is human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40CF9-EE33-9B45-9993-9210EEF65E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4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40CF9-EE33-9B45-9993-9210EEF65E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7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272454"/>
            <a:ext cx="932688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145280"/>
            <a:ext cx="76809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4D93-A4C1-004C-8972-EE11FBCCE9C7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895-7C38-534D-8684-DFC4635F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4D93-A4C1-004C-8972-EE11FBCCE9C7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895-7C38-534D-8684-DFC4635F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9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92947"/>
            <a:ext cx="246888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92947"/>
            <a:ext cx="722376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4D93-A4C1-004C-8972-EE11FBCCE9C7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895-7C38-534D-8684-DFC4635F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0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4D93-A4C1-004C-8972-EE11FBCCE9C7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895-7C38-534D-8684-DFC4635F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7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700694"/>
            <a:ext cx="932688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3100494"/>
            <a:ext cx="932688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4D93-A4C1-004C-8972-EE11FBCCE9C7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895-7C38-534D-8684-DFC4635F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706880"/>
            <a:ext cx="484632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706880"/>
            <a:ext cx="484632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4D93-A4C1-004C-8972-EE11FBCCE9C7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895-7C38-534D-8684-DFC4635F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6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1" y="1637454"/>
            <a:ext cx="4848226" cy="6824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1" y="2319866"/>
            <a:ext cx="4848226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637454"/>
            <a:ext cx="4850130" cy="6824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2319866"/>
            <a:ext cx="4850130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4D93-A4C1-004C-8972-EE11FBCCE9C7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895-7C38-534D-8684-DFC4635F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5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4D93-A4C1-004C-8972-EE11FBCCE9C7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895-7C38-534D-8684-DFC4635F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5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4D93-A4C1-004C-8972-EE11FBCCE9C7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895-7C38-534D-8684-DFC4635F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0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91253"/>
            <a:ext cx="3609976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91253"/>
            <a:ext cx="6134100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530773"/>
            <a:ext cx="3609976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4D93-A4C1-004C-8972-EE11FBCCE9C7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895-7C38-534D-8684-DFC4635F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6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120640"/>
            <a:ext cx="658368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53627"/>
            <a:ext cx="658368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725161"/>
            <a:ext cx="658368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4D93-A4C1-004C-8972-EE11FBCCE9C7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895-7C38-534D-8684-DFC4635F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92948"/>
            <a:ext cx="9875520" cy="12192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706880"/>
            <a:ext cx="9875520" cy="482769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780107"/>
            <a:ext cx="2560320" cy="38946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4D93-A4C1-004C-8972-EE11FBCCE9C7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780107"/>
            <a:ext cx="3474720" cy="38946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780107"/>
            <a:ext cx="2560320" cy="38946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6895-7C38-534D-8684-DFC4635F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9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5525" y="534589"/>
            <a:ext cx="3237038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400" dirty="0"/>
              <a:t>Gram Positive</a:t>
            </a:r>
          </a:p>
          <a:p>
            <a:pPr algn="ctr"/>
            <a:r>
              <a:rPr lang="en-US" sz="1400" dirty="0"/>
              <a:t>Stain purple stays purple after decolorizer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3894" y="1659483"/>
            <a:ext cx="863880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400" dirty="0"/>
              <a:t>Cocci</a:t>
            </a:r>
          </a:p>
          <a:p>
            <a:pPr algn="ctr"/>
            <a:r>
              <a:rPr lang="en-US" sz="1400" dirty="0"/>
              <a:t>(spheres)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43358" y="1709659"/>
            <a:ext cx="621864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400" dirty="0"/>
              <a:t>Bacilli</a:t>
            </a:r>
          </a:p>
          <a:p>
            <a:pPr algn="ctr"/>
            <a:r>
              <a:rPr lang="en-US" sz="1400" dirty="0"/>
              <a:t>(rods)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9448" y="2650041"/>
            <a:ext cx="748915" cy="30777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1400" dirty="0"/>
              <a:t>Aerobic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101" y="2653808"/>
            <a:ext cx="928451" cy="30777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1400" dirty="0"/>
              <a:t>Anaerobic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8890" y="2663702"/>
            <a:ext cx="928451" cy="30777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1400" dirty="0"/>
              <a:t>Anaerobic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89858" y="2650041"/>
            <a:ext cx="748915" cy="30777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1400" dirty="0"/>
              <a:t>Aerobic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77" y="5812443"/>
            <a:ext cx="1809339" cy="30777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400" dirty="0"/>
              <a:t>Peptococcus: gut flora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6172" y="5155059"/>
            <a:ext cx="1858080" cy="7386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1400" dirty="0">
                <a:solidFill>
                  <a:srgbClr val="7F7F7F"/>
                </a:solidFill>
              </a:rPr>
              <a:t>Lactobacillus (milk)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Clostridium (gangrene)</a:t>
            </a:r>
          </a:p>
          <a:p>
            <a:r>
              <a:rPr lang="en-US" sz="1400" dirty="0">
                <a:solidFill>
                  <a:srgbClr val="7F7F7F"/>
                </a:solidFill>
              </a:rPr>
              <a:t>Actinomyces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60020" y="5121569"/>
            <a:ext cx="1449828" cy="95410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1400" dirty="0">
                <a:solidFill>
                  <a:srgbClr val="7F7F7F"/>
                </a:solidFill>
              </a:rPr>
              <a:t>Lactobacillus</a:t>
            </a:r>
          </a:p>
          <a:p>
            <a:r>
              <a:rPr lang="en-US" sz="1400" dirty="0"/>
              <a:t>Listeria</a:t>
            </a:r>
          </a:p>
          <a:p>
            <a:r>
              <a:rPr lang="en-US" sz="1400" dirty="0">
                <a:solidFill>
                  <a:srgbClr val="7F7F7F"/>
                </a:solidFill>
              </a:rPr>
              <a:t>Corynebacterium</a:t>
            </a:r>
          </a:p>
          <a:p>
            <a:r>
              <a:rPr lang="en-US" sz="1400" dirty="0">
                <a:solidFill>
                  <a:srgbClr val="7F7F7F"/>
                </a:solidFill>
              </a:rPr>
              <a:t>Gardnerella</a:t>
            </a:r>
          </a:p>
        </p:txBody>
      </p:sp>
      <p:cxnSp>
        <p:nvCxnSpPr>
          <p:cNvPr id="15" name="Straight Connector 14"/>
          <p:cNvCxnSpPr>
            <a:stCxn id="6" idx="2"/>
            <a:endCxn id="9" idx="0"/>
          </p:cNvCxnSpPr>
          <p:nvPr/>
        </p:nvCxnSpPr>
        <p:spPr>
          <a:xfrm flipH="1">
            <a:off x="7563116" y="2232875"/>
            <a:ext cx="1291174" cy="430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10" idx="0"/>
          </p:cNvCxnSpPr>
          <p:nvPr/>
        </p:nvCxnSpPr>
        <p:spPr>
          <a:xfrm>
            <a:off x="8854290" y="2232875"/>
            <a:ext cx="1010026" cy="4171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2" idx="0"/>
          </p:cNvCxnSpPr>
          <p:nvPr/>
        </p:nvCxnSpPr>
        <p:spPr>
          <a:xfrm>
            <a:off x="7563116" y="2971475"/>
            <a:ext cx="22096" cy="2183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3" idx="0"/>
          </p:cNvCxnSpPr>
          <p:nvPr/>
        </p:nvCxnSpPr>
        <p:spPr>
          <a:xfrm>
            <a:off x="9864316" y="2957814"/>
            <a:ext cx="20618" cy="2163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2"/>
            <a:endCxn id="8" idx="0"/>
          </p:cNvCxnSpPr>
          <p:nvPr/>
        </p:nvCxnSpPr>
        <p:spPr>
          <a:xfrm flipH="1">
            <a:off x="950327" y="2182699"/>
            <a:ext cx="1715507" cy="471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2"/>
            <a:endCxn id="7" idx="0"/>
          </p:cNvCxnSpPr>
          <p:nvPr/>
        </p:nvCxnSpPr>
        <p:spPr>
          <a:xfrm>
            <a:off x="2665834" y="2182699"/>
            <a:ext cx="1498072" cy="467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1" idx="0"/>
          </p:cNvCxnSpPr>
          <p:nvPr/>
        </p:nvCxnSpPr>
        <p:spPr>
          <a:xfrm flipH="1">
            <a:off x="927347" y="2961581"/>
            <a:ext cx="22980" cy="285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19527" y="3874046"/>
            <a:ext cx="929278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400" dirty="0"/>
              <a:t>Catalase +</a:t>
            </a:r>
          </a:p>
          <a:p>
            <a:pPr algn="ctr"/>
            <a:r>
              <a:rPr lang="en-US" sz="1400" dirty="0"/>
              <a:t>clumps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81088" y="3874046"/>
            <a:ext cx="929278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400" dirty="0"/>
              <a:t>Catalase –</a:t>
            </a:r>
          </a:p>
          <a:p>
            <a:pPr algn="ctr"/>
            <a:r>
              <a:rPr lang="en-US" sz="1400" dirty="0"/>
              <a:t>chains</a:t>
            </a:r>
          </a:p>
        </p:txBody>
      </p:sp>
      <p:cxnSp>
        <p:nvCxnSpPr>
          <p:cNvPr id="39" name="Straight Connector 38"/>
          <p:cNvCxnSpPr>
            <a:stCxn id="7" idx="2"/>
            <a:endCxn id="36" idx="0"/>
          </p:cNvCxnSpPr>
          <p:nvPr/>
        </p:nvCxnSpPr>
        <p:spPr>
          <a:xfrm flipH="1">
            <a:off x="3184166" y="2957814"/>
            <a:ext cx="979740" cy="916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2"/>
            <a:endCxn id="37" idx="0"/>
          </p:cNvCxnSpPr>
          <p:nvPr/>
        </p:nvCxnSpPr>
        <p:spPr>
          <a:xfrm>
            <a:off x="4163906" y="2957814"/>
            <a:ext cx="1081821" cy="916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39777" y="5271640"/>
            <a:ext cx="2470765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Coagulase +: Staph aureus</a:t>
            </a:r>
          </a:p>
          <a:p>
            <a:r>
              <a:rPr lang="en-US" sz="1400" dirty="0"/>
              <a:t>Coagulase - : Staph epidermidis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84483" y="5752169"/>
            <a:ext cx="2351980" cy="7386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l-GR" sz="1400" dirty="0">
                <a:solidFill>
                  <a:srgbClr val="FF0000"/>
                </a:solidFill>
                <a:cs typeface="Arial" charset="0"/>
              </a:rPr>
              <a:t>α</a:t>
            </a:r>
            <a:r>
              <a:rPr lang="en-US" sz="1400" dirty="0">
                <a:solidFill>
                  <a:srgbClr val="FF0000"/>
                </a:solidFill>
                <a:cs typeface="Arial" charset="0"/>
              </a:rPr>
              <a:t>-hemolysis: </a:t>
            </a:r>
            <a:r>
              <a:rPr lang="en-US" sz="1400" dirty="0">
                <a:solidFill>
                  <a:srgbClr val="FF0000"/>
                </a:solidFill>
              </a:rPr>
              <a:t>Strep pnuemo</a:t>
            </a:r>
          </a:p>
          <a:p>
            <a:r>
              <a:rPr lang="el-GR" sz="1400" dirty="0">
                <a:solidFill>
                  <a:srgbClr val="FF0000"/>
                </a:solidFill>
              </a:rPr>
              <a:t>β </a:t>
            </a:r>
            <a:r>
              <a:rPr lang="el-GR" sz="1400" dirty="0">
                <a:solidFill>
                  <a:srgbClr val="FF0000"/>
                </a:solidFill>
                <a:cs typeface="Arial" charset="0"/>
              </a:rPr>
              <a:t>–</a:t>
            </a:r>
            <a:r>
              <a:rPr lang="en-US" sz="1400" dirty="0">
                <a:solidFill>
                  <a:srgbClr val="FF0000"/>
                </a:solidFill>
                <a:cs typeface="Arial" charset="0"/>
              </a:rPr>
              <a:t>hemolysis: Strep pyogenes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l-GR" sz="1400" dirty="0">
                <a:cs typeface="Arial" charset="0"/>
              </a:rPr>
              <a:t>γ</a:t>
            </a:r>
            <a:r>
              <a:rPr lang="en-US" sz="1400" dirty="0">
                <a:cs typeface="Arial" charset="0"/>
              </a:rPr>
              <a:t>-hemolysis: </a:t>
            </a:r>
            <a:r>
              <a:rPr lang="en-US" sz="1400" dirty="0"/>
              <a:t>Enterococcus</a:t>
            </a:r>
          </a:p>
        </p:txBody>
      </p:sp>
      <p:cxnSp>
        <p:nvCxnSpPr>
          <p:cNvPr id="45" name="Straight Arrow Connector 44"/>
          <p:cNvCxnSpPr>
            <a:stCxn id="36" idx="2"/>
            <a:endCxn id="42" idx="0"/>
          </p:cNvCxnSpPr>
          <p:nvPr/>
        </p:nvCxnSpPr>
        <p:spPr>
          <a:xfrm flipH="1">
            <a:off x="3175160" y="4397262"/>
            <a:ext cx="9006" cy="874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2"/>
            <a:endCxn id="43" idx="0"/>
          </p:cNvCxnSpPr>
          <p:nvPr/>
        </p:nvCxnSpPr>
        <p:spPr>
          <a:xfrm>
            <a:off x="5245727" y="4397262"/>
            <a:ext cx="14746" cy="1354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" idx="2"/>
            <a:endCxn id="5" idx="0"/>
          </p:cNvCxnSpPr>
          <p:nvPr/>
        </p:nvCxnSpPr>
        <p:spPr>
          <a:xfrm flipH="1">
            <a:off x="2665834" y="1057805"/>
            <a:ext cx="2918210" cy="6016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" idx="2"/>
            <a:endCxn id="6" idx="0"/>
          </p:cNvCxnSpPr>
          <p:nvPr/>
        </p:nvCxnSpPr>
        <p:spPr>
          <a:xfrm>
            <a:off x="5584044" y="1057805"/>
            <a:ext cx="3270246" cy="6518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-1" y="1"/>
            <a:ext cx="8007102" cy="64632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Cellulitis: common skin infection caused by bacteria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Bacteria that can cause Cellulitis are in red</a:t>
            </a:r>
          </a:p>
        </p:txBody>
      </p:sp>
    </p:spTree>
    <p:extLst>
      <p:ext uri="{BB962C8B-B14F-4D97-AF65-F5344CB8AC3E}">
        <p14:creationId xmlns:p14="http://schemas.microsoft.com/office/powerpoint/2010/main" val="5754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1976"/>
              </p:ext>
            </p:extLst>
          </p:nvPr>
        </p:nvGraphicFramePr>
        <p:xfrm>
          <a:off x="386710" y="458826"/>
          <a:ext cx="10054371" cy="4936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1457"/>
                <a:gridCol w="3351457"/>
                <a:gridCol w="3351457"/>
              </a:tblGrid>
              <a:tr h="57817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Atypical Cellulitis</a:t>
                      </a:r>
                      <a:endParaRPr lang="en-US" sz="2000" b="1" dirty="0"/>
                    </a:p>
                  </a:txBody>
                  <a:tcPr marL="109728" marR="109728" marT="48768" marB="48768">
                    <a:solidFill>
                      <a:srgbClr val="3366FF">
                        <a:alpha val="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Bacteria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3366FF">
                        <a:alpha val="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Drug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3366FF">
                        <a:alpha val="7000"/>
                      </a:srgbClr>
                    </a:solidFill>
                  </a:tcPr>
                </a:tc>
              </a:tr>
              <a:tr h="101377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Fresh</a:t>
                      </a:r>
                      <a:r>
                        <a:rPr lang="en-US" sz="2000" baseline="0" dirty="0" smtClean="0"/>
                        <a:t> Water</a:t>
                      </a:r>
                    </a:p>
                    <a:p>
                      <a:r>
                        <a:rPr lang="en-US" sz="2000" baseline="0" dirty="0" smtClean="0"/>
                        <a:t>Hot-</a:t>
                      </a:r>
                      <a:r>
                        <a:rPr lang="en-US" sz="2000" baseline="0" dirty="0" err="1" smtClean="0"/>
                        <a:t>tubbing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3366FF">
                        <a:alpha val="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Gram –</a:t>
                      </a:r>
                      <a:r>
                        <a:rPr lang="en-US" sz="2000" baseline="0" dirty="0"/>
                        <a:t> 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smtClean="0"/>
                        <a:t>anaerobes</a:t>
                      </a:r>
                      <a:endParaRPr lang="en-US" sz="2000" smtClean="0"/>
                    </a:p>
                  </a:txBody>
                  <a:tcPr marL="109728" marR="109728" marT="48768" marB="48768">
                    <a:solidFill>
                      <a:srgbClr val="3366FF">
                        <a:alpha val="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Ciprofloxacin</a:t>
                      </a:r>
                    </a:p>
                    <a:p>
                      <a:r>
                        <a:rPr lang="en-US" sz="2000" dirty="0" smtClean="0"/>
                        <a:t>400 mg IV q12h</a:t>
                      </a:r>
                    </a:p>
                    <a:p>
                      <a:r>
                        <a:rPr lang="en-US" sz="2000" dirty="0" smtClean="0"/>
                        <a:t>(fluoroquinolone)</a:t>
                      </a:r>
                    </a:p>
                  </a:txBody>
                  <a:tcPr marL="109728" marR="109728" marT="48768" marB="48768">
                    <a:solidFill>
                      <a:srgbClr val="3366FF">
                        <a:alpha val="7000"/>
                      </a:srgbClr>
                    </a:solidFill>
                  </a:tcPr>
                </a:tc>
              </a:tr>
              <a:tr h="57817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Saltwater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3366FF">
                        <a:alpha val="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3366FF">
                        <a:alpha val="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DOC:</a:t>
                      </a:r>
                      <a:r>
                        <a:rPr lang="en-US" sz="2000" baseline="0" dirty="0" smtClean="0"/>
                        <a:t> tetracycline</a:t>
                      </a:r>
                      <a:endParaRPr lang="en-US" sz="2000" dirty="0" smtClean="0"/>
                    </a:p>
                  </a:txBody>
                  <a:tcPr marL="109728" marR="109728" marT="48768" marB="48768">
                    <a:solidFill>
                      <a:srgbClr val="3366FF">
                        <a:alpha val="7000"/>
                      </a:srgbClr>
                    </a:solidFill>
                  </a:tcPr>
                </a:tc>
              </a:tr>
              <a:tr h="128964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Cat/Dog</a:t>
                      </a:r>
                      <a:r>
                        <a:rPr lang="en-US" sz="2000" baseline="0" dirty="0" smtClean="0"/>
                        <a:t> Bites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3366FF">
                        <a:alpha val="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Pasteurella multocida</a:t>
                      </a:r>
                    </a:p>
                    <a:p>
                      <a:r>
                        <a:rPr lang="en-US" sz="2000" dirty="0" smtClean="0"/>
                        <a:t>(gram negative cocci)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3366FF">
                        <a:alpha val="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Amox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Clav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r>
                        <a:rPr lang="en-US" sz="2000" dirty="0" smtClean="0"/>
                        <a:t>500</a:t>
                      </a:r>
                      <a:r>
                        <a:rPr lang="en-US" sz="2000" baseline="0" dirty="0" smtClean="0"/>
                        <a:t> mg PO q8h</a:t>
                      </a:r>
                    </a:p>
                    <a:p>
                      <a:endParaRPr lang="en-US" sz="20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Else, </a:t>
                      </a:r>
                      <a:r>
                        <a:rPr lang="en-US" sz="20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Docycycline</a:t>
                      </a:r>
                      <a:endParaRPr lang="en-US" sz="20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09728" marR="109728" marT="48768" marB="48768">
                    <a:solidFill>
                      <a:srgbClr val="3366FF">
                        <a:alpha val="7000"/>
                      </a:srgbClr>
                    </a:solidFill>
                  </a:tcPr>
                </a:tc>
              </a:tr>
              <a:tr h="144938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Human Bites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3366FF">
                        <a:alpha val="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Eikenella</a:t>
                      </a:r>
                      <a:r>
                        <a:rPr lang="en-US" sz="2000" baseline="0" dirty="0" smtClean="0"/>
                        <a:t> corrodens</a:t>
                      </a:r>
                    </a:p>
                    <a:p>
                      <a:r>
                        <a:rPr lang="en-US" sz="2000" baseline="0" dirty="0" smtClean="0"/>
                        <a:t>(gram negative slow growing HAECK)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3366FF">
                        <a:alpha val="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Amox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Clav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r>
                        <a:rPr lang="en-US" sz="2000" dirty="0" smtClean="0"/>
                        <a:t>500</a:t>
                      </a:r>
                      <a:r>
                        <a:rPr lang="en-US" sz="2000" baseline="0" dirty="0" smtClean="0"/>
                        <a:t> mg PO q8h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</a:txBody>
                  <a:tcPr marL="109728" marR="109728" marT="48768" marB="48768">
                    <a:solidFill>
                      <a:srgbClr val="3366FF">
                        <a:alpha val="7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10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88762"/>
              </p:ext>
            </p:extLst>
          </p:nvPr>
        </p:nvGraphicFramePr>
        <p:xfrm>
          <a:off x="386710" y="1153136"/>
          <a:ext cx="10054370" cy="54880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335"/>
                <a:gridCol w="3002844"/>
                <a:gridCol w="4232191"/>
              </a:tblGrid>
              <a:tr h="57817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Onychomycosis</a:t>
                      </a:r>
                      <a:r>
                        <a:rPr lang="en-US" sz="1800" b="1" baseline="0" dirty="0" smtClean="0"/>
                        <a:t> Treatment</a:t>
                      </a:r>
                      <a:endParaRPr lang="en-US" sz="1800" b="1" dirty="0" smtClean="0"/>
                    </a:p>
                  </a:txBody>
                  <a:tcPr marL="109728" marR="109728" marT="48768" marB="48768">
                    <a:solidFill>
                      <a:schemeClr val="accent6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Drug</a:t>
                      </a:r>
                      <a:endParaRPr lang="en-US" sz="1800" dirty="0"/>
                    </a:p>
                  </a:txBody>
                  <a:tcPr marL="109728" marR="109728" marT="48768" marB="48768">
                    <a:solidFill>
                      <a:schemeClr val="accent6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</a:t>
                      </a:r>
                      <a:r>
                        <a:rPr lang="en-US" sz="1800" baseline="0" dirty="0" smtClean="0"/>
                        <a:t> next drug if patient has:</a:t>
                      </a:r>
                      <a:endParaRPr lang="en-US" sz="1800" dirty="0"/>
                    </a:p>
                  </a:txBody>
                  <a:tcPr marL="109728" marR="109728" marT="48768" marB="48768">
                    <a:solidFill>
                      <a:schemeClr val="accent6">
                        <a:lumMod val="50000"/>
                        <a:alpha val="13000"/>
                      </a:schemeClr>
                    </a:solidFill>
                  </a:tcPr>
                </a:tc>
              </a:tr>
              <a:tr h="57817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#1</a:t>
                      </a:r>
                      <a:endParaRPr lang="en-US" sz="1800" b="1" dirty="0"/>
                    </a:p>
                  </a:txBody>
                  <a:tcPr marL="109728" marR="109728" marT="48768" marB="48768">
                    <a:solidFill>
                      <a:schemeClr val="accent6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Terbinafine</a:t>
                      </a:r>
                      <a:r>
                        <a:rPr lang="en-US" sz="1800" baseline="0" dirty="0" smtClean="0"/>
                        <a:t> (Lamisil)</a:t>
                      </a:r>
                      <a:endParaRPr lang="en-US" sz="1800" dirty="0" smtClean="0"/>
                    </a:p>
                  </a:txBody>
                  <a:tcPr marL="109728" marR="109728" marT="48768" marB="48768">
                    <a:solidFill>
                      <a:schemeClr val="accent6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Taste disturbances</a:t>
                      </a:r>
                      <a:endParaRPr lang="en-US" sz="1800" dirty="0"/>
                    </a:p>
                  </a:txBody>
                  <a:tcPr marL="109728" marR="109728" marT="48768" marB="48768">
                    <a:solidFill>
                      <a:schemeClr val="accent6">
                        <a:lumMod val="50000"/>
                        <a:alpha val="13000"/>
                      </a:schemeClr>
                    </a:solidFill>
                  </a:tcPr>
                </a:tc>
              </a:tr>
              <a:tr h="158766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bad</a:t>
                      </a:r>
                      <a:endParaRPr lang="en-US" sz="1800" b="0" dirty="0"/>
                    </a:p>
                  </a:txBody>
                  <a:tcPr marL="109728" marR="109728" marT="48768" marB="48768">
                    <a:solidFill>
                      <a:schemeClr val="accent6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Itraconazole</a:t>
                      </a:r>
                    </a:p>
                  </a:txBody>
                  <a:tcPr marL="109728" marR="109728" marT="48768" marB="48768">
                    <a:solidFill>
                      <a:schemeClr val="accent6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Cardiac Risk factors (prolong QT interval)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Clarithromycin, Erythromycin</a:t>
                      </a:r>
                    </a:p>
                    <a:p>
                      <a:pPr marL="0" marR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Taking Simvastatin</a:t>
                      </a:r>
                    </a:p>
                    <a:p>
                      <a:pPr marL="0" marR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Taking BZP: Midazolam or Triazolam</a:t>
                      </a:r>
                    </a:p>
                    <a:p>
                      <a:pPr marL="0" marR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Taking PPI (Rx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decreases acid production)</a:t>
                      </a:r>
                    </a:p>
                  </a:txBody>
                  <a:tcPr marL="109728" marR="109728" marT="48768" marB="48768">
                    <a:solidFill>
                      <a:schemeClr val="accent6">
                        <a:lumMod val="50000"/>
                        <a:alpha val="13000"/>
                      </a:schemeClr>
                    </a:solidFill>
                  </a:tcPr>
                </a:tc>
              </a:tr>
              <a:tr h="158766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Just</a:t>
                      </a:r>
                      <a:r>
                        <a:rPr lang="en-US" sz="1800" b="0" baseline="0" dirty="0" smtClean="0"/>
                        <a:t> as bad as itraconazole</a:t>
                      </a:r>
                      <a:endParaRPr lang="en-US" sz="1800" b="0" dirty="0"/>
                    </a:p>
                  </a:txBody>
                  <a:tcPr marL="109728" marR="109728" marT="48768" marB="48768">
                    <a:solidFill>
                      <a:schemeClr val="accent6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Ketoconazole</a:t>
                      </a:r>
                    </a:p>
                  </a:txBody>
                  <a:tcPr marL="109728" marR="109728" marT="48768" marB="48768">
                    <a:solidFill>
                      <a:schemeClr val="accent6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Cardiac Risk factors</a:t>
                      </a:r>
                    </a:p>
                    <a:p>
                      <a:r>
                        <a:rPr lang="en-US" sz="1800" b="0" dirty="0" smtClean="0"/>
                        <a:t>Clarithromycin, Erythromycin</a:t>
                      </a:r>
                    </a:p>
                    <a:p>
                      <a:pPr marL="0" marR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Taking Simvastatin</a:t>
                      </a:r>
                    </a:p>
                    <a:p>
                      <a:pPr marL="0" marR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/>
                        <a:t>Taking BZP: Midazolam or Triazolam</a:t>
                      </a:r>
                    </a:p>
                    <a:p>
                      <a:pPr marL="0" marR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Taking PPI (Rx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dirty="0" smtClean="0"/>
                        <a:t>decreases acid production)</a:t>
                      </a:r>
                    </a:p>
                  </a:txBody>
                  <a:tcPr marL="109728" marR="109728" marT="48768" marB="48768">
                    <a:solidFill>
                      <a:schemeClr val="accent6">
                        <a:lumMod val="50000"/>
                        <a:alpha val="13000"/>
                      </a:schemeClr>
                    </a:solidFill>
                  </a:tcPr>
                </a:tc>
              </a:tr>
              <a:tr h="57817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unpopular</a:t>
                      </a:r>
                      <a:endParaRPr lang="en-US" sz="1800" b="0" dirty="0"/>
                    </a:p>
                  </a:txBody>
                  <a:tcPr marL="109728" marR="109728" marT="48768" marB="48768">
                    <a:solidFill>
                      <a:schemeClr val="accent6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Griseofulvin</a:t>
                      </a:r>
                    </a:p>
                  </a:txBody>
                  <a:tcPr marL="109728" marR="109728" marT="48768" marB="48768">
                    <a:solidFill>
                      <a:schemeClr val="accent6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9728" marR="109728" marT="48768" marB="48768">
                    <a:solidFill>
                      <a:schemeClr val="accent6">
                        <a:lumMod val="50000"/>
                        <a:alpha val="13000"/>
                      </a:schemeClr>
                    </a:solidFill>
                  </a:tcPr>
                </a:tc>
              </a:tr>
              <a:tr h="57817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topical</a:t>
                      </a:r>
                      <a:endParaRPr lang="en-US" sz="1800" b="0" dirty="0"/>
                    </a:p>
                  </a:txBody>
                  <a:tcPr marL="109728" marR="109728" marT="48768" marB="48768">
                    <a:solidFill>
                      <a:schemeClr val="accent6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Ciclopirox 8% </a:t>
                      </a:r>
                      <a:r>
                        <a:rPr lang="en-US" sz="1800" baseline="0" dirty="0" smtClean="0"/>
                        <a:t> (Penlac)</a:t>
                      </a:r>
                      <a:endParaRPr lang="en-US" sz="1800" dirty="0" smtClean="0"/>
                    </a:p>
                  </a:txBody>
                  <a:tcPr marL="109728" marR="109728" marT="48768" marB="48768">
                    <a:solidFill>
                      <a:schemeClr val="accent6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9728" marR="109728" marT="48768" marB="48768">
                    <a:solidFill>
                      <a:schemeClr val="accent6">
                        <a:lumMod val="50000"/>
                        <a:alpha val="13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6710" y="238882"/>
            <a:ext cx="9482667" cy="692493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r>
              <a:rPr lang="en-US" sz="2000" dirty="0"/>
              <a:t>Onychomycosis aka Fungal infection of fingernails or toenails</a:t>
            </a:r>
          </a:p>
          <a:p>
            <a:r>
              <a:rPr lang="en-US" sz="2000" dirty="0"/>
              <a:t>Species is Usually Trichophyton</a:t>
            </a:r>
          </a:p>
        </p:txBody>
      </p:sp>
    </p:spTree>
    <p:extLst>
      <p:ext uri="{BB962C8B-B14F-4D97-AF65-F5344CB8AC3E}">
        <p14:creationId xmlns:p14="http://schemas.microsoft.com/office/powerpoint/2010/main" val="249978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565" y="199286"/>
            <a:ext cx="3505200" cy="29531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69055" y="3152461"/>
            <a:ext cx="1328050" cy="707882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2000" dirty="0"/>
              <a:t>Erysipelas</a:t>
            </a:r>
          </a:p>
          <a:p>
            <a:pPr algn="ctr"/>
            <a:r>
              <a:rPr lang="en-US" sz="2000" dirty="0"/>
              <a:t>From strep </a:t>
            </a:r>
          </a:p>
        </p:txBody>
      </p:sp>
      <p:pic>
        <p:nvPicPr>
          <p:cNvPr id="6" name="Content Placeholder 5" descr="Necrotizing_Fasciitis_1_030302"/>
          <p:cNvPicPr>
            <a:picLocks noGrp="1" noChangeAspect="1" noChangeArrowheads="1"/>
          </p:cNvPicPr>
          <p:nvPr>
            <p:ph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789" y="199287"/>
            <a:ext cx="3937236" cy="233317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9165" y="2514810"/>
            <a:ext cx="2803689" cy="707882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2000" dirty="0"/>
              <a:t>Necrotizing Fasciitis from </a:t>
            </a:r>
          </a:p>
          <a:p>
            <a:pPr algn="ctr"/>
            <a:r>
              <a:rPr lang="en-US" sz="2000" dirty="0"/>
              <a:t>Group A Streptococcus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34" y="4002268"/>
            <a:ext cx="2844800" cy="2032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09628" y="6045481"/>
            <a:ext cx="2197461" cy="1000270"/>
          </a:xfrm>
          <a:prstGeom prst="rect">
            <a:avLst/>
          </a:prstGeom>
        </p:spPr>
        <p:txBody>
          <a:bodyPr wrap="none" lIns="76197" tIns="38098" rIns="76197" bIns="38098">
            <a:spAutoFit/>
          </a:bodyPr>
          <a:lstStyle/>
          <a:p>
            <a:pPr algn="ctr"/>
            <a:r>
              <a:rPr lang="en-US" sz="2000" dirty="0"/>
              <a:t>Onychomycosis aka</a:t>
            </a:r>
          </a:p>
          <a:p>
            <a:pPr algn="ctr"/>
            <a:r>
              <a:rPr lang="en-US" sz="2000" dirty="0"/>
              <a:t>Tinea Unguium</a:t>
            </a:r>
          </a:p>
          <a:p>
            <a:pPr algn="ctr"/>
            <a:r>
              <a:rPr lang="en-US" sz="2000" dirty="0"/>
              <a:t>(fungal in nail)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011" y="4201837"/>
            <a:ext cx="2743200" cy="211102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524011" y="6386098"/>
            <a:ext cx="2950120" cy="384717"/>
          </a:xfrm>
          <a:prstGeom prst="rect">
            <a:avLst/>
          </a:prstGeom>
        </p:spPr>
        <p:txBody>
          <a:bodyPr wrap="none" lIns="76197" tIns="38098" rIns="76197" bIns="38098">
            <a:spAutoFit/>
          </a:bodyPr>
          <a:lstStyle/>
          <a:p>
            <a:pPr>
              <a:defRPr/>
            </a:pPr>
            <a:r>
              <a:rPr lang="en-US" sz="2000" dirty="0"/>
              <a:t>Tinea Pedis (Athletes Foot)</a:t>
            </a:r>
          </a:p>
        </p:txBody>
      </p:sp>
    </p:spTree>
    <p:extLst>
      <p:ext uri="{BB962C8B-B14F-4D97-AF65-F5344CB8AC3E}">
        <p14:creationId xmlns:p14="http://schemas.microsoft.com/office/powerpoint/2010/main" val="227839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3197" y="-76507"/>
            <a:ext cx="5250147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600" dirty="0"/>
              <a:t>Gram Negative</a:t>
            </a:r>
          </a:p>
          <a:p>
            <a:pPr algn="ctr"/>
            <a:r>
              <a:rPr lang="en-US" sz="1600" dirty="0"/>
              <a:t>Stain purple </a:t>
            </a:r>
            <a:r>
              <a:rPr lang="en-US" sz="1600" dirty="0">
                <a:sym typeface="Wingdings"/>
              </a:rPr>
              <a:t> washes off during decolorizer  stained pink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13819" y="1066032"/>
            <a:ext cx="880662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600" dirty="0"/>
              <a:t>Cocci</a:t>
            </a:r>
          </a:p>
          <a:p>
            <a:pPr algn="ctr"/>
            <a:r>
              <a:rPr lang="en-US" sz="1600" dirty="0"/>
              <a:t>(sphere)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7804" y="6016780"/>
            <a:ext cx="1905381" cy="107721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1600" dirty="0"/>
              <a:t>Neisseria gon</a:t>
            </a:r>
          </a:p>
          <a:p>
            <a:r>
              <a:rPr lang="en-US" sz="1600" dirty="0"/>
              <a:t>Moraxella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Pasturella Multocida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(dog/cat bites)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9382" y="965680"/>
            <a:ext cx="676880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600" dirty="0"/>
              <a:t>Bacilli</a:t>
            </a:r>
          </a:p>
          <a:p>
            <a:pPr algn="ctr"/>
            <a:r>
              <a:rPr lang="en-US" sz="1600" dirty="0"/>
              <a:t>(rods)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42217" y="1967368"/>
            <a:ext cx="966923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1600" dirty="0" err="1"/>
              <a:t>Anaeobic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479627" y="1862050"/>
            <a:ext cx="826861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1600" dirty="0"/>
              <a:t>Aerobic</a:t>
            </a:r>
          </a:p>
        </p:txBody>
      </p:sp>
      <p:cxnSp>
        <p:nvCxnSpPr>
          <p:cNvPr id="9" name="Straight Connector 8"/>
          <p:cNvCxnSpPr>
            <a:stCxn id="2" idx="2"/>
            <a:endCxn id="4" idx="0"/>
          </p:cNvCxnSpPr>
          <p:nvPr/>
        </p:nvCxnSpPr>
        <p:spPr>
          <a:xfrm flipH="1">
            <a:off x="754150" y="508264"/>
            <a:ext cx="2874121" cy="557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2"/>
            <a:endCxn id="6" idx="0"/>
          </p:cNvCxnSpPr>
          <p:nvPr/>
        </p:nvCxnSpPr>
        <p:spPr>
          <a:xfrm>
            <a:off x="3628271" y="508264"/>
            <a:ext cx="2639551" cy="4574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754150" y="1650803"/>
            <a:ext cx="1" cy="4365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7" idx="0"/>
          </p:cNvCxnSpPr>
          <p:nvPr/>
        </p:nvCxnSpPr>
        <p:spPr>
          <a:xfrm flipH="1">
            <a:off x="2525679" y="1550451"/>
            <a:ext cx="3742143" cy="416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2"/>
            <a:endCxn id="8" idx="0"/>
          </p:cNvCxnSpPr>
          <p:nvPr/>
        </p:nvCxnSpPr>
        <p:spPr>
          <a:xfrm>
            <a:off x="6267822" y="1550451"/>
            <a:ext cx="1625236" cy="311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070535" y="2844512"/>
            <a:ext cx="1038557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Fastidious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organisms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81971" y="5004245"/>
            <a:ext cx="3051629" cy="156965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HACEK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H: Haemophilus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A: Actinobacillus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C: Cardiobacterium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Eikenella Corrodens (human bites)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K: Kingella</a:t>
            </a:r>
          </a:p>
        </p:txBody>
      </p:sp>
      <p:cxnSp>
        <p:nvCxnSpPr>
          <p:cNvPr id="39" name="Straight Arrow Connector 38"/>
          <p:cNvCxnSpPr>
            <a:stCxn id="35" idx="2"/>
          </p:cNvCxnSpPr>
          <p:nvPr/>
        </p:nvCxnSpPr>
        <p:spPr>
          <a:xfrm flipH="1">
            <a:off x="8589812" y="3429283"/>
            <a:ext cx="2" cy="1574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38141" y="2844512"/>
            <a:ext cx="130295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600" dirty="0"/>
              <a:t>Rapid growth</a:t>
            </a:r>
          </a:p>
          <a:p>
            <a:pPr algn="ctr"/>
            <a:r>
              <a:rPr lang="en-US" sz="1600" dirty="0"/>
              <a:t>organisms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03449" y="3979350"/>
            <a:ext cx="1148964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1600" dirty="0"/>
              <a:t>Fermenters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89184" y="3975933"/>
            <a:ext cx="1512145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1600" dirty="0"/>
              <a:t>Non fermenters</a:t>
            </a:r>
          </a:p>
        </p:txBody>
      </p:sp>
      <p:cxnSp>
        <p:nvCxnSpPr>
          <p:cNvPr id="47" name="Straight Connector 46"/>
          <p:cNvCxnSpPr>
            <a:stCxn id="8" idx="2"/>
            <a:endCxn id="35" idx="0"/>
          </p:cNvCxnSpPr>
          <p:nvPr/>
        </p:nvCxnSpPr>
        <p:spPr>
          <a:xfrm>
            <a:off x="7893058" y="2200600"/>
            <a:ext cx="696756" cy="643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2"/>
            <a:endCxn id="41" idx="0"/>
          </p:cNvCxnSpPr>
          <p:nvPr/>
        </p:nvCxnSpPr>
        <p:spPr>
          <a:xfrm flipH="1">
            <a:off x="4789618" y="2200600"/>
            <a:ext cx="3103440" cy="643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58789" y="5004246"/>
            <a:ext cx="1840259" cy="206209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E. Coli</a:t>
            </a:r>
          </a:p>
          <a:p>
            <a:r>
              <a:rPr lang="en-US" sz="1600" dirty="0"/>
              <a:t>Enterobacter</a:t>
            </a:r>
          </a:p>
          <a:p>
            <a:r>
              <a:rPr lang="en-US" sz="1600" dirty="0"/>
              <a:t>Salmonella</a:t>
            </a:r>
          </a:p>
          <a:p>
            <a:r>
              <a:rPr lang="en-US" sz="1600" dirty="0"/>
              <a:t>Shigella (Dysentery)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Klebsiella</a:t>
            </a:r>
          </a:p>
          <a:p>
            <a:r>
              <a:rPr lang="en-US" sz="1600" dirty="0"/>
              <a:t>Serratia</a:t>
            </a:r>
          </a:p>
          <a:p>
            <a:r>
              <a:rPr lang="en-US" sz="1600" dirty="0"/>
              <a:t>Citrobacter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Proteus</a:t>
            </a:r>
          </a:p>
        </p:txBody>
      </p:sp>
      <p:cxnSp>
        <p:nvCxnSpPr>
          <p:cNvPr id="54" name="Straight Connector 53"/>
          <p:cNvCxnSpPr>
            <a:stCxn id="41" idx="2"/>
            <a:endCxn id="42" idx="0"/>
          </p:cNvCxnSpPr>
          <p:nvPr/>
        </p:nvCxnSpPr>
        <p:spPr>
          <a:xfrm flipH="1">
            <a:off x="3277931" y="3429283"/>
            <a:ext cx="1511687" cy="550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1" idx="2"/>
            <a:endCxn id="43" idx="0"/>
          </p:cNvCxnSpPr>
          <p:nvPr/>
        </p:nvCxnSpPr>
        <p:spPr>
          <a:xfrm>
            <a:off x="4789618" y="3429283"/>
            <a:ext cx="1255639" cy="546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392832" y="4340473"/>
            <a:ext cx="0" cy="66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18585" y="5026205"/>
            <a:ext cx="1806747" cy="107721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Pseudomonas</a:t>
            </a:r>
          </a:p>
          <a:p>
            <a:r>
              <a:rPr lang="en-US" sz="1600" i="1" dirty="0"/>
              <a:t>Acinetobacter</a:t>
            </a:r>
          </a:p>
          <a:p>
            <a:r>
              <a:rPr lang="en-US" sz="1600" dirty="0"/>
              <a:t>Stenotrophomonas</a:t>
            </a:r>
          </a:p>
          <a:p>
            <a:r>
              <a:rPr lang="en-US" sz="1600" dirty="0"/>
              <a:t>Burkholderia</a:t>
            </a:r>
          </a:p>
        </p:txBody>
      </p:sp>
      <p:cxnSp>
        <p:nvCxnSpPr>
          <p:cNvPr id="64" name="Straight Arrow Connector 63"/>
          <p:cNvCxnSpPr>
            <a:stCxn id="43" idx="2"/>
            <a:endCxn id="60" idx="0"/>
          </p:cNvCxnSpPr>
          <p:nvPr/>
        </p:nvCxnSpPr>
        <p:spPr>
          <a:xfrm flipH="1">
            <a:off x="6021959" y="4314483"/>
            <a:ext cx="23298" cy="711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9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206" y="394692"/>
            <a:ext cx="10122614" cy="36932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dirty="0" smtClean="0"/>
              <a:t>Signs to Diagnose of Cellulitis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730031"/>
              </p:ext>
            </p:extLst>
          </p:nvPr>
        </p:nvGraphicFramePr>
        <p:xfrm>
          <a:off x="341208" y="863262"/>
          <a:ext cx="10122616" cy="1816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5312"/>
                <a:gridCol w="6187304"/>
              </a:tblGrid>
              <a:tr h="3955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LOCAL Symptoms</a:t>
                      </a:r>
                      <a:endParaRPr lang="en-US" sz="20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MOA/Reason</a:t>
                      </a:r>
                      <a:endParaRPr lang="en-US" sz="2000" dirty="0"/>
                    </a:p>
                  </a:txBody>
                  <a:tcPr marL="109728" marR="109728" marT="48768" marB="48768"/>
                </a:tc>
              </a:tr>
              <a:tr h="99161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 Erythema (redness of skin)</a:t>
                      </a:r>
                    </a:p>
                    <a:p>
                      <a:r>
                        <a:rPr lang="en-US" sz="2000" dirty="0" smtClean="0"/>
                        <a:t>2. Swelling</a:t>
                      </a:r>
                    </a:p>
                    <a:p>
                      <a:r>
                        <a:rPr lang="en-US" sz="2000" dirty="0" smtClean="0"/>
                        <a:t>3. Warmth</a:t>
                      </a:r>
                      <a:endParaRPr lang="en-US" sz="20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Blood moving to infected site</a:t>
                      </a:r>
                      <a:endParaRPr lang="en-US" sz="2000" dirty="0"/>
                    </a:p>
                  </a:txBody>
                  <a:tcPr marL="109728" marR="109728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</a:t>
                      </a:r>
                      <a:r>
                        <a:rPr lang="en-US" sz="2000" baseline="0" dirty="0" smtClean="0"/>
                        <a:t> T</a:t>
                      </a:r>
                      <a:r>
                        <a:rPr lang="en-US" sz="2000" dirty="0" smtClean="0"/>
                        <a:t>enderness</a:t>
                      </a:r>
                      <a:endParaRPr lang="en-US" sz="20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inflammation</a:t>
                      </a:r>
                      <a:endParaRPr lang="en-US" sz="2000" dirty="0"/>
                    </a:p>
                  </a:txBody>
                  <a:tcPr marL="109728" marR="109728" marT="48768" marB="4876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94138"/>
              </p:ext>
            </p:extLst>
          </p:nvPr>
        </p:nvGraphicFramePr>
        <p:xfrm>
          <a:off x="341202" y="3148313"/>
          <a:ext cx="10122619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0809"/>
                <a:gridCol w="6141810"/>
              </a:tblGrid>
              <a:tr h="3955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SYSTEMIC Symptoms</a:t>
                      </a:r>
                      <a:endParaRPr lang="en-US" sz="20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MOA/Reason</a:t>
                      </a:r>
                      <a:endParaRPr lang="en-US" sz="2000" dirty="0"/>
                    </a:p>
                  </a:txBody>
                  <a:tcPr marL="109728" marR="109728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Leukocytosis</a:t>
                      </a:r>
                      <a:endParaRPr lang="en-US" sz="20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Increase in WBC to fight off infection</a:t>
                      </a:r>
                      <a:endParaRPr lang="en-US" sz="2000" dirty="0"/>
                    </a:p>
                  </a:txBody>
                  <a:tcPr marL="109728" marR="109728" marT="48768" marB="48768"/>
                </a:tc>
              </a:tr>
              <a:tr h="9753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Fever</a:t>
                      </a:r>
                      <a:endParaRPr lang="en-US" sz="20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 blood cells (called </a:t>
                      </a:r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monocytes</a:t>
                      </a:r>
                      <a:r>
                        <a:rPr lang="en-US" sz="20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produce substances called </a:t>
                      </a:r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pyrogens</a:t>
                      </a:r>
                      <a:r>
                        <a:rPr lang="en-US" sz="20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It's the pyrogens that actually cause the</a:t>
                      </a:r>
                      <a:r>
                        <a:rPr lang="en-US" sz="200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fever</a:t>
                      </a:r>
                      <a:endParaRPr lang="en-US" sz="2000" dirty="0" smtClean="0"/>
                    </a:p>
                  </a:txBody>
                  <a:tcPr marL="109728" marR="109728" marT="48768" marB="48768"/>
                </a:tc>
              </a:tr>
              <a:tr h="99161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Chills</a:t>
                      </a:r>
                      <a:endParaRPr lang="en-US" sz="20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chills one experiences when one first has a fever results from the flow of blood from the extremities to the body's core, leaving the extremities cold</a:t>
                      </a:r>
                      <a:endParaRPr lang="en-US" sz="2000" dirty="0" smtClean="0"/>
                    </a:p>
                  </a:txBody>
                  <a:tcPr marL="109728" marR="109728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Myalgias</a:t>
                      </a:r>
                      <a:endParaRPr lang="en-US" sz="20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inflammation</a:t>
                      </a:r>
                    </a:p>
                  </a:txBody>
                  <a:tcPr marL="109728" marR="109728" marT="48768" marB="4876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9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29" y="262885"/>
            <a:ext cx="10257959" cy="258531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u="sng" dirty="0" smtClean="0"/>
              <a:t>Cultures:</a:t>
            </a:r>
          </a:p>
          <a:p>
            <a:r>
              <a:rPr lang="en-US" dirty="0" smtClean="0"/>
              <a:t>Cultures of blood, skin aspirates (remove with needle), and skin biopsies (cut skin) are not routinely done because normal flora on skin can ‘contaminate’ the sample.</a:t>
            </a:r>
          </a:p>
          <a:p>
            <a:endParaRPr lang="en-US" dirty="0"/>
          </a:p>
          <a:p>
            <a:r>
              <a:rPr lang="en-US" dirty="0" smtClean="0"/>
              <a:t>Cultures are reserved for:</a:t>
            </a:r>
          </a:p>
          <a:p>
            <a:r>
              <a:rPr lang="en-US" dirty="0"/>
              <a:t>	</a:t>
            </a:r>
            <a:r>
              <a:rPr lang="en-US" dirty="0" smtClean="0"/>
              <a:t>systemic toxicity</a:t>
            </a:r>
          </a:p>
          <a:p>
            <a:r>
              <a:rPr lang="en-US" dirty="0"/>
              <a:t>	</a:t>
            </a:r>
            <a:r>
              <a:rPr lang="en-US" dirty="0" smtClean="0"/>
              <a:t>unresponsive to initial therapy</a:t>
            </a:r>
          </a:p>
          <a:p>
            <a:r>
              <a:rPr lang="en-US" dirty="0"/>
              <a:t>	</a:t>
            </a:r>
            <a:r>
              <a:rPr lang="en-US" dirty="0" smtClean="0"/>
              <a:t>unusual exposures (water, animal/human bites)</a:t>
            </a:r>
          </a:p>
          <a:p>
            <a:r>
              <a:rPr lang="en-US" dirty="0"/>
              <a:t>	</a:t>
            </a:r>
            <a:r>
              <a:rPr lang="en-US" dirty="0" smtClean="0"/>
              <a:t>recurrent infections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7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4588" y="606012"/>
            <a:ext cx="1894862" cy="3231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500" dirty="0"/>
              <a:t>Suspect Skin Infection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3458" y="1832990"/>
            <a:ext cx="1339008" cy="553994"/>
          </a:xfrm>
          <a:prstGeom prst="rect">
            <a:avLst/>
          </a:prstGeom>
          <a:noFill/>
          <a:ln>
            <a:noFill/>
          </a:ln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500" dirty="0"/>
              <a:t>Cellulitis MSSA</a:t>
            </a:r>
          </a:p>
          <a:p>
            <a:pPr algn="ctr"/>
            <a:r>
              <a:rPr lang="en-US" sz="1500" dirty="0"/>
              <a:t>Diabetic?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90692" y="1770469"/>
            <a:ext cx="2082613" cy="55399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500" dirty="0"/>
              <a:t>Cellulitis MRSA</a:t>
            </a:r>
          </a:p>
          <a:p>
            <a:pPr algn="ctr"/>
            <a:r>
              <a:rPr lang="en-US" sz="1500" dirty="0"/>
              <a:t>Community or Hospital?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8303" y="3869468"/>
            <a:ext cx="1339196" cy="323161"/>
          </a:xfrm>
          <a:prstGeom prst="rect">
            <a:avLst/>
          </a:prstGeom>
          <a:noFill/>
          <a:ln>
            <a:noFill/>
          </a:ln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500" dirty="0"/>
              <a:t>Hospital MRSA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3380" y="3824276"/>
            <a:ext cx="1608124" cy="323161"/>
          </a:xfrm>
          <a:prstGeom prst="rect">
            <a:avLst/>
          </a:prstGeom>
          <a:noFill/>
          <a:ln>
            <a:noFill/>
          </a:ln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500" dirty="0"/>
              <a:t>Community MRSA</a:t>
            </a:r>
          </a:p>
        </p:txBody>
      </p:sp>
      <p:cxnSp>
        <p:nvCxnSpPr>
          <p:cNvPr id="19" name="Straight Connector 18"/>
          <p:cNvCxnSpPr>
            <a:stCxn id="8" idx="2"/>
            <a:endCxn id="17" idx="0"/>
          </p:cNvCxnSpPr>
          <p:nvPr/>
        </p:nvCxnSpPr>
        <p:spPr>
          <a:xfrm flipH="1">
            <a:off x="3837442" y="2324463"/>
            <a:ext cx="994557" cy="1499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6" idx="0"/>
          </p:cNvCxnSpPr>
          <p:nvPr/>
        </p:nvCxnSpPr>
        <p:spPr>
          <a:xfrm>
            <a:off x="4831999" y="2324463"/>
            <a:ext cx="865902" cy="1545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72" idx="0"/>
          </p:cNvCxnSpPr>
          <p:nvPr/>
        </p:nvCxnSpPr>
        <p:spPr>
          <a:xfrm flipH="1">
            <a:off x="1371839" y="2386984"/>
            <a:ext cx="541123" cy="1487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</p:cNvCxnSpPr>
          <p:nvPr/>
        </p:nvCxnSpPr>
        <p:spPr>
          <a:xfrm>
            <a:off x="3837442" y="4147437"/>
            <a:ext cx="1" cy="728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70243" y="4200499"/>
            <a:ext cx="1" cy="720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0716" y="4909659"/>
            <a:ext cx="8052596" cy="323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500" dirty="0"/>
              <a:t>Surgical incision and drainage. Removal of dead tissue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59109" y="5269758"/>
            <a:ext cx="0" cy="939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55608" y="5234628"/>
            <a:ext cx="0" cy="939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567" y="6190125"/>
            <a:ext cx="1943173" cy="553994"/>
          </a:xfrm>
          <a:prstGeom prst="rect">
            <a:avLst/>
          </a:prstGeom>
          <a:solidFill>
            <a:srgbClr val="008000">
              <a:alpha val="27000"/>
            </a:srgbClr>
          </a:solidFill>
          <a:ln>
            <a:solidFill>
              <a:srgbClr val="008000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500" dirty="0"/>
              <a:t>Empiric Tx</a:t>
            </a:r>
          </a:p>
          <a:p>
            <a:pPr algn="ctr"/>
            <a:r>
              <a:rPr lang="en-US" sz="1500" dirty="0"/>
              <a:t>For MSSA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61523" y="6210151"/>
            <a:ext cx="1915901" cy="553994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500" dirty="0"/>
              <a:t>Empiric Tx</a:t>
            </a:r>
          </a:p>
          <a:p>
            <a:pPr algn="ctr"/>
            <a:r>
              <a:rPr lang="en-US" sz="1500" dirty="0"/>
              <a:t>For Community MRSA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32310" y="6198915"/>
            <a:ext cx="1646597" cy="553994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500" dirty="0"/>
              <a:t>Empiric Tx</a:t>
            </a:r>
          </a:p>
          <a:p>
            <a:pPr algn="ctr"/>
            <a:r>
              <a:rPr lang="en-US" sz="1500" dirty="0"/>
              <a:t>For Hospital MRSA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91895" y="1836120"/>
            <a:ext cx="826266" cy="55399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1500" dirty="0"/>
              <a:t>Atypical</a:t>
            </a:r>
          </a:p>
          <a:p>
            <a:r>
              <a:rPr lang="en-US" sz="1500" dirty="0"/>
              <a:t>Bacteria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93235" y="6169042"/>
            <a:ext cx="990543" cy="553994"/>
          </a:xfrm>
          <a:prstGeom prst="rect">
            <a:avLst/>
          </a:prstGeom>
          <a:solidFill>
            <a:srgbClr val="3366FF">
              <a:alpha val="16000"/>
            </a:srgbClr>
          </a:solidFill>
          <a:ln>
            <a:solidFill>
              <a:srgbClr val="0000FF"/>
            </a:solidFill>
          </a:ln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500" dirty="0"/>
              <a:t>Empiric Tx</a:t>
            </a:r>
          </a:p>
          <a:p>
            <a:pPr algn="ctr"/>
            <a:r>
              <a:rPr lang="en-US" sz="1500" dirty="0"/>
              <a:t>Atypical</a:t>
            </a:r>
          </a:p>
        </p:txBody>
      </p:sp>
      <p:cxnSp>
        <p:nvCxnSpPr>
          <p:cNvPr id="43" name="Straight Arrow Connector 42"/>
          <p:cNvCxnSpPr>
            <a:stCxn id="35" idx="2"/>
          </p:cNvCxnSpPr>
          <p:nvPr/>
        </p:nvCxnSpPr>
        <p:spPr>
          <a:xfrm flipH="1">
            <a:off x="8388506" y="2390114"/>
            <a:ext cx="16522" cy="2485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357682" y="5269759"/>
            <a:ext cx="0" cy="910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79945" y="1907829"/>
            <a:ext cx="966923" cy="3231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1500" dirty="0"/>
              <a:t>Erysipelas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07585" y="3874445"/>
            <a:ext cx="1128508" cy="307773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pPr algn="ctr"/>
            <a:r>
              <a:rPr lang="en-US" sz="1500" dirty="0"/>
              <a:t>Not Diabetic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4657" y="3869468"/>
            <a:ext cx="795083" cy="307773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1500" dirty="0"/>
              <a:t>Diabetic</a:t>
            </a:r>
          </a:p>
        </p:txBody>
      </p:sp>
      <p:cxnSp>
        <p:nvCxnSpPr>
          <p:cNvPr id="81" name="Straight Arrow Connector 80"/>
          <p:cNvCxnSpPr>
            <a:stCxn id="7" idx="2"/>
            <a:endCxn id="76" idx="0"/>
          </p:cNvCxnSpPr>
          <p:nvPr/>
        </p:nvCxnSpPr>
        <p:spPr>
          <a:xfrm>
            <a:off x="1912962" y="2386984"/>
            <a:ext cx="509237" cy="1482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09051" y="4191739"/>
            <a:ext cx="0" cy="709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409051" y="5219590"/>
            <a:ext cx="1" cy="986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2" idx="2"/>
          </p:cNvCxnSpPr>
          <p:nvPr/>
        </p:nvCxnSpPr>
        <p:spPr>
          <a:xfrm flipH="1">
            <a:off x="1371838" y="4182218"/>
            <a:ext cx="1" cy="7387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371838" y="5219589"/>
            <a:ext cx="0" cy="949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80102" y="3692385"/>
            <a:ext cx="1325890" cy="538605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pPr algn="ctr"/>
            <a:r>
              <a:rPr lang="en-US" sz="1500" dirty="0"/>
              <a:t>Beta hemolytic</a:t>
            </a:r>
          </a:p>
          <a:p>
            <a:pPr algn="ctr"/>
            <a:r>
              <a:rPr lang="en-US" sz="1500" dirty="0"/>
              <a:t>Strep</a:t>
            </a:r>
          </a:p>
        </p:txBody>
      </p:sp>
      <p:cxnSp>
        <p:nvCxnSpPr>
          <p:cNvPr id="110" name="Straight Connector 109"/>
          <p:cNvCxnSpPr>
            <a:stCxn id="57" idx="2"/>
            <a:endCxn id="108" idx="0"/>
          </p:cNvCxnSpPr>
          <p:nvPr/>
        </p:nvCxnSpPr>
        <p:spPr>
          <a:xfrm flipH="1">
            <a:off x="7143047" y="2230990"/>
            <a:ext cx="20360" cy="1461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7143046" y="4266901"/>
            <a:ext cx="21034" cy="633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548530" y="6198915"/>
            <a:ext cx="1231100" cy="538605"/>
          </a:xfrm>
          <a:prstGeom prst="rect">
            <a:avLst/>
          </a:prstGeom>
          <a:solidFill>
            <a:srgbClr val="00FFFF">
              <a:alpha val="27000"/>
            </a:srgbClr>
          </a:solidFill>
          <a:ln>
            <a:solidFill>
              <a:srgbClr val="00FFFF"/>
            </a:solidFill>
          </a:ln>
        </p:spPr>
        <p:txBody>
          <a:bodyPr wrap="none" lIns="76197" tIns="38098" rIns="76197" bIns="38098" rtlCol="0">
            <a:spAutoFit/>
          </a:bodyPr>
          <a:lstStyle/>
          <a:p>
            <a:pPr algn="ctr"/>
            <a:r>
              <a:rPr lang="en-US" sz="1500" dirty="0"/>
              <a:t>Treatment</a:t>
            </a:r>
          </a:p>
          <a:p>
            <a:pPr algn="ctr"/>
            <a:r>
              <a:rPr lang="en-US" sz="1500" dirty="0"/>
              <a:t>For Erysipelas</a:t>
            </a:r>
          </a:p>
        </p:txBody>
      </p:sp>
      <p:cxnSp>
        <p:nvCxnSpPr>
          <p:cNvPr id="117" name="Straight Arrow Connector 116"/>
          <p:cNvCxnSpPr>
            <a:endCxn id="115" idx="0"/>
          </p:cNvCxnSpPr>
          <p:nvPr/>
        </p:nvCxnSpPr>
        <p:spPr>
          <a:xfrm>
            <a:off x="7164080" y="5269759"/>
            <a:ext cx="0" cy="929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883312" y="2033104"/>
            <a:ext cx="1372164" cy="307773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1500" dirty="0"/>
              <a:t>Onychomycosis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942550" y="3772103"/>
            <a:ext cx="1198808" cy="538605"/>
          </a:xfrm>
          <a:prstGeom prst="rect">
            <a:avLst/>
          </a:prstGeom>
        </p:spPr>
        <p:txBody>
          <a:bodyPr wrap="none" lIns="76197" tIns="38098" rIns="76197" bIns="38098">
            <a:spAutoFit/>
          </a:bodyPr>
          <a:lstStyle/>
          <a:p>
            <a:pPr algn="ctr"/>
            <a:r>
              <a:rPr lang="en-US" sz="1500" dirty="0"/>
              <a:t>Trichophyton</a:t>
            </a:r>
          </a:p>
          <a:p>
            <a:pPr algn="ctr"/>
            <a:r>
              <a:rPr lang="en-US" sz="1500" dirty="0"/>
              <a:t>Fungus</a:t>
            </a:r>
          </a:p>
        </p:txBody>
      </p:sp>
      <p:cxnSp>
        <p:nvCxnSpPr>
          <p:cNvPr id="136" name="Straight Connector 135"/>
          <p:cNvCxnSpPr>
            <a:stCxn id="127" idx="2"/>
            <a:endCxn id="134" idx="0"/>
          </p:cNvCxnSpPr>
          <p:nvPr/>
        </p:nvCxnSpPr>
        <p:spPr>
          <a:xfrm flipH="1">
            <a:off x="9541954" y="2340877"/>
            <a:ext cx="27440" cy="1431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9061077" y="6169042"/>
            <a:ext cx="891765" cy="307773"/>
          </a:xfrm>
          <a:prstGeom prst="rect">
            <a:avLst/>
          </a:prstGeom>
          <a:solidFill>
            <a:schemeClr val="accent6">
              <a:lumMod val="50000"/>
              <a:alpha val="2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1500" dirty="0"/>
              <a:t>Fungal Tx</a:t>
            </a:r>
          </a:p>
        </p:txBody>
      </p:sp>
      <p:cxnSp>
        <p:nvCxnSpPr>
          <p:cNvPr id="142" name="Straight Arrow Connector 141"/>
          <p:cNvCxnSpPr>
            <a:stCxn id="134" idx="2"/>
            <a:endCxn id="140" idx="0"/>
          </p:cNvCxnSpPr>
          <p:nvPr/>
        </p:nvCxnSpPr>
        <p:spPr>
          <a:xfrm flipH="1">
            <a:off x="9506960" y="4310708"/>
            <a:ext cx="34994" cy="1858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Left Brace 146"/>
          <p:cNvSpPr/>
          <p:nvPr/>
        </p:nvSpPr>
        <p:spPr>
          <a:xfrm rot="5400000">
            <a:off x="4834415" y="-2953800"/>
            <a:ext cx="766473" cy="864860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197" tIns="38098" rIns="76197" bIns="38098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68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34274"/>
              </p:ext>
            </p:extLst>
          </p:nvPr>
        </p:nvGraphicFramePr>
        <p:xfrm>
          <a:off x="396389" y="425434"/>
          <a:ext cx="10227350" cy="4202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8292"/>
                <a:gridCol w="2279960"/>
                <a:gridCol w="4839098"/>
              </a:tblGrid>
              <a:tr h="839708">
                <a:tc>
                  <a:txBody>
                    <a:bodyPr/>
                    <a:lstStyle/>
                    <a:p>
                      <a:r>
                        <a:rPr lang="en-US" sz="2000" b="1" u="none" dirty="0" smtClean="0"/>
                        <a:t>Cellulitis Empiric treatment for</a:t>
                      </a:r>
                    </a:p>
                    <a:p>
                      <a:r>
                        <a:rPr lang="en-US" sz="2000" b="1" u="sng" dirty="0" smtClean="0"/>
                        <a:t>MSSA</a:t>
                      </a:r>
                      <a:r>
                        <a:rPr lang="en-US" sz="2000" b="1" u="none" dirty="0" smtClean="0"/>
                        <a:t> Skin infection</a:t>
                      </a:r>
                      <a:endParaRPr lang="en-US" sz="2000" b="1" u="none" dirty="0"/>
                    </a:p>
                  </a:txBody>
                  <a:tcPr marL="109728" marR="109728" marT="48768" marB="48768">
                    <a:solidFill>
                      <a:srgbClr val="0080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Drug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0080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u="none" dirty="0" smtClean="0"/>
                        <a:t>Use the next drug down if patient has:</a:t>
                      </a:r>
                    </a:p>
                  </a:txBody>
                  <a:tcPr marL="109728" marR="109728" marT="48768" marB="48768">
                    <a:solidFill>
                      <a:srgbClr val="008000">
                        <a:alpha val="27000"/>
                      </a:srgbClr>
                    </a:solidFill>
                  </a:tcPr>
                </a:tc>
              </a:tr>
              <a:tr h="72632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dirty="0" smtClean="0"/>
                        <a:t>   choice DOC for MILD skin infection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0080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Nafcillin</a:t>
                      </a:r>
                      <a:r>
                        <a:rPr lang="en-US" sz="2000" smtClean="0"/>
                        <a:t>/Oxacillin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2 g</a:t>
                      </a:r>
                      <a:r>
                        <a:rPr lang="en-US" sz="2000" baseline="0" dirty="0" smtClean="0"/>
                        <a:t> IV q4h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0080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allergic to Penicillins </a:t>
                      </a:r>
                    </a:p>
                    <a:p>
                      <a:r>
                        <a:rPr lang="en-US" sz="2000" dirty="0" smtClean="0"/>
                        <a:t>Severe DM infection</a:t>
                      </a:r>
                    </a:p>
                    <a:p>
                      <a:pPr marL="0" marR="0" indent="0" algn="l" defTabSz="457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Suspicion</a:t>
                      </a:r>
                      <a:r>
                        <a:rPr lang="en-US" sz="2000" baseline="0" dirty="0" smtClean="0"/>
                        <a:t> of Pseudomonas</a:t>
                      </a:r>
                      <a:endParaRPr lang="en-US" sz="2000" dirty="0" smtClean="0"/>
                    </a:p>
                  </a:txBody>
                  <a:tcPr marL="109728" marR="109728" marT="48768" marB="48768">
                    <a:solidFill>
                      <a:srgbClr val="008000">
                        <a:alpha val="27000"/>
                      </a:srgbClr>
                    </a:solidFill>
                  </a:tcPr>
                </a:tc>
              </a:tr>
              <a:tr h="72632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r>
                        <a:rPr lang="en-US" sz="2000" baseline="30000" dirty="0" smtClean="0"/>
                        <a:t>nd</a:t>
                      </a:r>
                      <a:r>
                        <a:rPr lang="en-US" sz="2000" dirty="0" smtClean="0"/>
                        <a:t>  choice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0080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Cefazolin</a:t>
                      </a:r>
                    </a:p>
                    <a:p>
                      <a:r>
                        <a:rPr lang="en-US" sz="2000" dirty="0" smtClean="0"/>
                        <a:t>1 g IV q8h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0080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Severe</a:t>
                      </a:r>
                      <a:r>
                        <a:rPr lang="en-US" sz="2000" baseline="0" dirty="0" smtClean="0"/>
                        <a:t> DM infection</a:t>
                      </a:r>
                    </a:p>
                    <a:p>
                      <a:pPr marL="0" marR="0" indent="0" algn="l" defTabSz="457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Suspicion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baseline="0" dirty="0" smtClean="0"/>
                        <a:t>of Pseudomonas</a:t>
                      </a:r>
                      <a:endParaRPr lang="en-US" sz="2000" dirty="0" smtClean="0"/>
                    </a:p>
                  </a:txBody>
                  <a:tcPr marL="109728" marR="109728" marT="48768" marB="48768">
                    <a:solidFill>
                      <a:srgbClr val="008000">
                        <a:alpha val="27000"/>
                      </a:srgbClr>
                    </a:solidFill>
                  </a:tcPr>
                </a:tc>
              </a:tr>
              <a:tr h="72632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dirty="0" smtClean="0"/>
                        <a:t> choice: </a:t>
                      </a:r>
                    </a:p>
                    <a:p>
                      <a:r>
                        <a:rPr lang="en-US" sz="2000" dirty="0" smtClean="0"/>
                        <a:t>good</a:t>
                      </a:r>
                      <a:r>
                        <a:rPr lang="en-US" sz="2000" baseline="0" dirty="0" smtClean="0"/>
                        <a:t> for pts with DM</a:t>
                      </a:r>
                      <a:endParaRPr lang="en-US" sz="2000" dirty="0"/>
                    </a:p>
                  </a:txBody>
                  <a:tcPr marL="73152" marR="73152" marT="40640" marB="40640">
                    <a:solidFill>
                      <a:srgbClr val="0080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Ampicillin/Sulbactam</a:t>
                      </a:r>
                    </a:p>
                  </a:txBody>
                  <a:tcPr marL="73152" marR="73152" marT="40640" marB="40640">
                    <a:solidFill>
                      <a:srgbClr val="0080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Suspicion</a:t>
                      </a:r>
                      <a:r>
                        <a:rPr lang="en-US" sz="2000" baseline="0" dirty="0" smtClean="0"/>
                        <a:t> of Pseudomonas</a:t>
                      </a:r>
                      <a:endParaRPr lang="en-US" sz="2000" dirty="0"/>
                    </a:p>
                  </a:txBody>
                  <a:tcPr marL="73152" marR="73152" marT="40640" marB="40640">
                    <a:solidFill>
                      <a:srgbClr val="008000">
                        <a:alpha val="27000"/>
                      </a:srgbClr>
                    </a:solidFill>
                  </a:tcPr>
                </a:tc>
              </a:tr>
              <a:tr h="72632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r>
                        <a:rPr lang="en-US" sz="2000" baseline="30000" dirty="0" smtClean="0"/>
                        <a:t>nd</a:t>
                      </a:r>
                      <a:r>
                        <a:rPr lang="en-US" sz="2000" dirty="0" smtClean="0"/>
                        <a:t> choice</a:t>
                      </a:r>
                    </a:p>
                    <a:p>
                      <a:r>
                        <a:rPr lang="en-US" sz="2000" dirty="0" smtClean="0"/>
                        <a:t>Use if pt </a:t>
                      </a:r>
                      <a:r>
                        <a:rPr lang="en-US" sz="2000" smtClean="0"/>
                        <a:t>has pseudomonas</a:t>
                      </a:r>
                      <a:endParaRPr lang="en-US" sz="2000" dirty="0"/>
                    </a:p>
                  </a:txBody>
                  <a:tcPr marL="73152" marR="73152" marT="40640" marB="40640">
                    <a:solidFill>
                      <a:srgbClr val="0080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Piperacillin/tazobactam</a:t>
                      </a:r>
                    </a:p>
                  </a:txBody>
                  <a:tcPr marL="73152" marR="73152" marT="40640" marB="40640">
                    <a:solidFill>
                      <a:srgbClr val="0080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73152" marR="73152" marT="40640" marB="40640">
                    <a:solidFill>
                      <a:srgbClr val="008000">
                        <a:alpha val="27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6389" y="5136802"/>
            <a:ext cx="10227350" cy="175432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dirty="0" smtClean="0"/>
              <a:t>Beta lactam can no longer be used as sole empiric therapy for SEVERELY ill outpatients</a:t>
            </a:r>
          </a:p>
          <a:p>
            <a:r>
              <a:rPr lang="en-US" dirty="0" smtClean="0"/>
              <a:t>who’s infection may be staphylococcal in origin</a:t>
            </a:r>
          </a:p>
          <a:p>
            <a:endParaRPr lang="en-US" dirty="0"/>
          </a:p>
          <a:p>
            <a:pPr marL="0" lvl="1"/>
            <a:r>
              <a:rPr lang="en-US" dirty="0" smtClean="0"/>
              <a:t>Ampicillin/Sulbactam </a:t>
            </a:r>
            <a:r>
              <a:rPr lang="en-US" dirty="0"/>
              <a:t>is used for very broad spectrum (gram positive cocci, gram negative rods, anaerobes</a:t>
            </a:r>
            <a:r>
              <a:rPr lang="en-US" dirty="0" smtClean="0"/>
              <a:t>)</a:t>
            </a:r>
          </a:p>
          <a:p>
            <a:pPr marL="0" lvl="1"/>
            <a:endParaRPr lang="en-US" dirty="0"/>
          </a:p>
          <a:p>
            <a:pPr marL="0" lvl="1"/>
            <a:r>
              <a:rPr lang="en-US" dirty="0" smtClean="0"/>
              <a:t>Piperacillin/Tazobactam is used if patient is suspected of pseudomonas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5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22903"/>
              </p:ext>
            </p:extLst>
          </p:nvPr>
        </p:nvGraphicFramePr>
        <p:xfrm>
          <a:off x="283499" y="818903"/>
          <a:ext cx="10227350" cy="4074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4300"/>
                <a:gridCol w="2283953"/>
                <a:gridCol w="4839097"/>
              </a:tblGrid>
              <a:tr h="13144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 smtClean="0"/>
                        <a:t>Cellulitis Empiric</a:t>
                      </a:r>
                      <a:r>
                        <a:rPr lang="en-US" sz="2000" b="1" u="none" baseline="0" dirty="0" smtClean="0"/>
                        <a:t> treatment </a:t>
                      </a:r>
                      <a:r>
                        <a:rPr lang="en-US" sz="2000" b="1" u="none" dirty="0" smtClean="0"/>
                        <a:t>for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sng" dirty="0" smtClean="0"/>
                        <a:t>MRSA</a:t>
                      </a:r>
                      <a:r>
                        <a:rPr lang="en-US" sz="2000" b="1" u="none" dirty="0" smtClean="0"/>
                        <a:t> Skin Infection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 smtClean="0"/>
                        <a:t>In </a:t>
                      </a:r>
                      <a:r>
                        <a:rPr lang="en-US" sz="2000" b="1" u="sng" dirty="0" smtClean="0"/>
                        <a:t>Community</a:t>
                      </a:r>
                    </a:p>
                  </a:txBody>
                  <a:tcPr marL="109728" marR="109728" marT="48768" marB="48768"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Drug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</a:t>
                      </a:r>
                      <a:r>
                        <a:rPr lang="en-US" sz="2000" baseline="0" dirty="0" smtClean="0"/>
                        <a:t> Next drug down if patient has: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FF00">
                        <a:alpha val="27000"/>
                      </a:srgbClr>
                    </a:solidFill>
                  </a:tcPr>
                </a:tc>
              </a:tr>
              <a:tr h="91937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1st. Especially good for group</a:t>
                      </a:r>
                      <a:r>
                        <a:rPr lang="en-US" sz="2000" baseline="0" dirty="0" smtClean="0"/>
                        <a:t> A strep pyogenes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Clindamycin</a:t>
                      </a:r>
                    </a:p>
                    <a:p>
                      <a:r>
                        <a:rPr lang="en-US" sz="2000" dirty="0" smtClean="0"/>
                        <a:t>300 mg PO q6h</a:t>
                      </a:r>
                    </a:p>
                  </a:txBody>
                  <a:tcPr marL="109728" marR="109728" marT="48768" marB="48768"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D-Test positive (bug is resistant to </a:t>
                      </a:r>
                      <a:r>
                        <a:rPr lang="en-US" sz="2000" dirty="0" err="1" smtClean="0"/>
                        <a:t>clinda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FF00">
                        <a:alpha val="27000"/>
                      </a:srgbClr>
                    </a:solidFill>
                  </a:tcPr>
                </a:tc>
              </a:tr>
              <a:tr h="13144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r>
                        <a:rPr lang="en-US" sz="2000" baseline="30000" dirty="0" smtClean="0"/>
                        <a:t>nd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TMP/SMX</a:t>
                      </a:r>
                    </a:p>
                    <a:p>
                      <a:r>
                        <a:rPr lang="en-US" sz="2000" dirty="0" smtClean="0"/>
                        <a:t>2 DS PO q12h</a:t>
                      </a:r>
                    </a:p>
                    <a:p>
                      <a:r>
                        <a:rPr lang="en-US" sz="2000" dirty="0" smtClean="0"/>
                        <a:t>(double</a:t>
                      </a:r>
                      <a:r>
                        <a:rPr lang="en-US" sz="2000" baseline="0" dirty="0" smtClean="0"/>
                        <a:t> strength)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Sulfa Allergy</a:t>
                      </a:r>
                    </a:p>
                    <a:p>
                      <a:r>
                        <a:rPr lang="en-US" sz="2000" baseline="0" dirty="0" smtClean="0"/>
                        <a:t>Pregnant</a:t>
                      </a:r>
                    </a:p>
                    <a:p>
                      <a:r>
                        <a:rPr lang="en-US" sz="2000" dirty="0" smtClean="0"/>
                        <a:t>CrCl</a:t>
                      </a:r>
                      <a:r>
                        <a:rPr lang="en-US" sz="2000" baseline="0" dirty="0" smtClean="0"/>
                        <a:t> &lt; 15</a:t>
                      </a:r>
                    </a:p>
                  </a:txBody>
                  <a:tcPr marL="109728" marR="109728" marT="48768" marB="48768">
                    <a:solidFill>
                      <a:srgbClr val="FFFF00">
                        <a:alpha val="27000"/>
                      </a:srgbClr>
                    </a:solidFill>
                  </a:tcPr>
                </a:tc>
              </a:tr>
              <a:tr h="52432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r>
                        <a:rPr lang="en-US" sz="2000" baseline="30000" dirty="0" smtClean="0"/>
                        <a:t>rd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Doxycycline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FF00">
                        <a:alpha val="27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352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73867"/>
              </p:ext>
            </p:extLst>
          </p:nvPr>
        </p:nvGraphicFramePr>
        <p:xfrm>
          <a:off x="281972" y="903033"/>
          <a:ext cx="10432076" cy="5702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7710"/>
                <a:gridCol w="3678245"/>
                <a:gridCol w="4746121"/>
              </a:tblGrid>
              <a:tr h="12896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 smtClean="0"/>
                        <a:t>Cellulitis Empiric Tx for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sng" dirty="0" smtClean="0"/>
                        <a:t>MRSA</a:t>
                      </a:r>
                      <a:r>
                        <a:rPr lang="en-US" sz="2000" b="1" u="none" dirty="0" smtClean="0"/>
                        <a:t> Skin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 smtClean="0"/>
                        <a:t>In </a:t>
                      </a:r>
                      <a:r>
                        <a:rPr lang="en-US" sz="2000" b="1" u="sng" dirty="0" smtClean="0"/>
                        <a:t>hospital</a:t>
                      </a:r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u="none" dirty="0" smtClean="0"/>
                        <a:t>Drug</a:t>
                      </a:r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u="none" dirty="0" smtClean="0"/>
                        <a:t>Use the next drug down if patient has:</a:t>
                      </a:r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</a:tr>
              <a:tr h="1098033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r>
                        <a:rPr lang="en-US" sz="2000" b="1" baseline="30000" dirty="0" smtClean="0"/>
                        <a:t>st</a:t>
                      </a:r>
                      <a:endParaRPr lang="en-US" sz="2000" b="1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Vancomycin</a:t>
                      </a:r>
                    </a:p>
                    <a:p>
                      <a:r>
                        <a:rPr lang="en-US" sz="2000" b="1" dirty="0" smtClean="0"/>
                        <a:t>15 mg/kg </a:t>
                      </a:r>
                    </a:p>
                    <a:p>
                      <a:r>
                        <a:rPr lang="en-US" sz="2000" b="1" dirty="0" smtClean="0"/>
                        <a:t>frequency depends on renal</a:t>
                      </a:r>
                      <a:endParaRPr lang="en-US" sz="2000" b="1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Nephrotoxicity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 mg/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increase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≥50% increase in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baseline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</a:tr>
              <a:tr h="43801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r>
                        <a:rPr lang="en-US" sz="2000" baseline="30000" dirty="0" smtClean="0"/>
                        <a:t>nd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Daptomycin for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Skeletal myopathy</a:t>
                      </a:r>
                      <a:endParaRPr lang="en-US" sz="2000" b="1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</a:tr>
              <a:tr h="7680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r>
                        <a:rPr lang="en-US" sz="2000" baseline="30000" dirty="0" smtClean="0"/>
                        <a:t>rd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Linezolid (Zyvox)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Patient is on MAO-I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Thrombocytopenia (low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plt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bleeding)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</a:tr>
              <a:tr h="43801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r>
                        <a:rPr lang="en-US" sz="2000" baseline="30000" dirty="0" smtClean="0"/>
                        <a:t>th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Tigecycline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N&amp;V  (25% of patients)</a:t>
                      </a:r>
                      <a:endParaRPr lang="en-US" sz="2000" b="1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</a:tr>
              <a:tr h="43801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Quinupristin/Dalfopristin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</a:tr>
              <a:tr h="43801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Ceftaroline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Renal</a:t>
                      </a:r>
                      <a:r>
                        <a:rPr lang="en-US" sz="2000" baseline="0" dirty="0" smtClean="0"/>
                        <a:t> adjustments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</a:tr>
              <a:tr h="76802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Telavancin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r>
                        <a:rPr lang="en-US" sz="2000" dirty="0" smtClean="0"/>
                        <a:t>(derivative of </a:t>
                      </a:r>
                      <a:r>
                        <a:rPr lang="en-US" sz="2000" dirty="0" err="1" smtClean="0"/>
                        <a:t>vanco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FF0000">
                        <a:alpha val="18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70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69283"/>
              </p:ext>
            </p:extLst>
          </p:nvPr>
        </p:nvGraphicFramePr>
        <p:xfrm>
          <a:off x="283499" y="2073116"/>
          <a:ext cx="10227350" cy="3345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5123"/>
                <a:gridCol w="2754489"/>
                <a:gridCol w="4527738"/>
              </a:tblGrid>
              <a:tr h="1394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 smtClean="0"/>
                        <a:t>Treatment</a:t>
                      </a:r>
                      <a:r>
                        <a:rPr lang="en-US" sz="2000" b="1" u="none" baseline="0" dirty="0" smtClean="0"/>
                        <a:t> of Erysipelas</a:t>
                      </a:r>
                    </a:p>
                    <a:p>
                      <a:pPr algn="l"/>
                      <a:endParaRPr lang="en-US" sz="2100" dirty="0" smtClean="0"/>
                    </a:p>
                    <a:p>
                      <a:pPr algn="l"/>
                      <a:r>
                        <a:rPr lang="en-US" sz="2100" dirty="0" smtClean="0"/>
                        <a:t>Beta hemolytic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dirty="0" smtClean="0"/>
                        <a:t>Strep</a:t>
                      </a:r>
                    </a:p>
                  </a:txBody>
                  <a:tcPr marL="109728" marR="109728" marT="48768" marB="48768">
                    <a:solidFill>
                      <a:srgbClr val="00FF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Drug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00FF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</a:t>
                      </a:r>
                      <a:r>
                        <a:rPr lang="en-US" sz="2000" baseline="0" dirty="0" smtClean="0"/>
                        <a:t> Next drug down if patient has: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00FFFF">
                        <a:alpha val="10000"/>
                      </a:srgbClr>
                    </a:solidFill>
                  </a:tcPr>
                </a:tc>
              </a:tr>
              <a:tr h="97533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00FF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Penicillin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100" b="1" baseline="0" dirty="0" smtClean="0"/>
                        <a:t>VK</a:t>
                      </a:r>
                    </a:p>
                    <a:p>
                      <a:r>
                        <a:rPr lang="en-US" sz="2000" baseline="0" dirty="0" smtClean="0"/>
                        <a:t>500 mg PO q6h</a:t>
                      </a:r>
                      <a:endParaRPr lang="en-US" sz="2000" dirty="0" smtClean="0"/>
                    </a:p>
                  </a:txBody>
                  <a:tcPr marL="109728" marR="109728" marT="48768" marB="48768">
                    <a:solidFill>
                      <a:srgbClr val="00FF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 allergic to penicillins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00FFFF">
                        <a:alpha val="10000"/>
                      </a:srgbClr>
                    </a:solidFill>
                  </a:tcPr>
                </a:tc>
              </a:tr>
              <a:tr h="97533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r>
                        <a:rPr lang="en-US" sz="2000" baseline="30000" dirty="0" smtClean="0"/>
                        <a:t>nd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00FF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Erythromycin</a:t>
                      </a:r>
                    </a:p>
                    <a:p>
                      <a:r>
                        <a:rPr lang="en-US" sz="2000" dirty="0" smtClean="0"/>
                        <a:t>500 mg PO</a:t>
                      </a:r>
                      <a:r>
                        <a:rPr lang="en-US" sz="2000" baseline="0" dirty="0" smtClean="0"/>
                        <a:t> q6h</a:t>
                      </a:r>
                      <a:endParaRPr lang="en-US" sz="2000" dirty="0" smtClean="0"/>
                    </a:p>
                  </a:txBody>
                  <a:tcPr marL="109728" marR="109728" marT="48768" marB="48768">
                    <a:solidFill>
                      <a:srgbClr val="00FF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9728" marR="109728" marT="48768" marB="48768">
                    <a:solidFill>
                      <a:srgbClr val="00FFFF">
                        <a:alpha val="1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3499" y="168880"/>
            <a:ext cx="3936969" cy="1308046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2000" u="sng" dirty="0"/>
              <a:t>Erysipelas distinction from cellulitis</a:t>
            </a:r>
          </a:p>
          <a:p>
            <a:pPr marL="285739" indent="-285739">
              <a:buAutoNum type="arabicPeriod"/>
            </a:pPr>
            <a:r>
              <a:rPr lang="en-US" sz="2000" dirty="0"/>
              <a:t>Raised lesion</a:t>
            </a:r>
          </a:p>
          <a:p>
            <a:pPr marL="285739" indent="-285739">
              <a:buAutoNum type="arabicPeriod"/>
            </a:pPr>
            <a:r>
              <a:rPr lang="en-US" sz="2000" dirty="0"/>
              <a:t>Distinct boarder from normal skin</a:t>
            </a:r>
          </a:p>
          <a:p>
            <a:pPr algn="ctr"/>
            <a:r>
              <a:rPr lang="en-US" sz="2000" dirty="0"/>
              <a:t>3. Usually Beta hemolytic Strep</a:t>
            </a:r>
          </a:p>
        </p:txBody>
      </p:sp>
    </p:spTree>
    <p:extLst>
      <p:ext uri="{BB962C8B-B14F-4D97-AF65-F5344CB8AC3E}">
        <p14:creationId xmlns:p14="http://schemas.microsoft.com/office/powerpoint/2010/main" val="245887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974</Words>
  <Application>Microsoft Macintosh PowerPoint</Application>
  <PresentationFormat>Custom</PresentationFormat>
  <Paragraphs>286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150</cp:revision>
  <dcterms:created xsi:type="dcterms:W3CDTF">2012-09-10T18:30:48Z</dcterms:created>
  <dcterms:modified xsi:type="dcterms:W3CDTF">2012-12-11T02:06:23Z</dcterms:modified>
</cp:coreProperties>
</file>