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57" r:id="rId7"/>
  </p:sldIdLst>
  <p:sldSz cx="1828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36C18F-9AC6-F643-8354-74A0842A861E}">
          <p14:sldIdLst>
            <p14:sldId id="256"/>
          </p14:sldIdLst>
        </p14:section>
        <p14:section name="Candida" id="{5ACF4B9A-5494-6A4E-AC32-8092EA21BA80}">
          <p14:sldIdLst>
            <p14:sldId id="259"/>
            <p14:sldId id="258"/>
            <p14:sldId id="260"/>
          </p14:sldIdLst>
        </p14:section>
        <p14:section name="Aspergilosis" id="{165DBCE4-9116-FE47-9569-5B4C69FF5B88}">
          <p14:sldIdLst>
            <p14:sldId id="261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72" autoAdjust="0"/>
    <p:restoredTop sz="78394" autoAdjust="0"/>
  </p:normalViewPr>
  <p:slideViewPr>
    <p:cSldViewPr snapToGrid="0" snapToObjects="1">
      <p:cViewPr varScale="1">
        <p:scale>
          <a:sx n="37" d="100"/>
          <a:sy n="37" d="100"/>
        </p:scale>
        <p:origin x="-112" y="-648"/>
      </p:cViewPr>
      <p:guideLst>
        <p:guide orient="horz" pos="2592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F0FA-090A-9847-BCB0-274913893B33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81000" y="685800"/>
            <a:ext cx="762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5C72-6AF2-CE46-84A3-A67C0E5F6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Amphotericin B Colloidal Dispersion (ABCD)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Amphotericin B Lipid Complex (ABLC)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Liposomal amphotericin B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Neutropenia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4,300 and 10,800 cells per microliter or cubic millimeter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the ANC ranges from 1000-1500/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an ANC of 500-1000/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the ANC is below 500/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5C72-6AF2-CE46-84A3-A67C0E5F61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56514"/>
            <a:ext cx="155448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663440"/>
            <a:ext cx="128016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329570"/>
            <a:ext cx="411480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29570"/>
            <a:ext cx="1203960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5288284"/>
            <a:ext cx="1554480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3488056"/>
            <a:ext cx="1554480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20244"/>
            <a:ext cx="807720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920244"/>
            <a:ext cx="807720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2" y="1842136"/>
            <a:ext cx="8080377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2" y="2609850"/>
            <a:ext cx="8080377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4" y="1842136"/>
            <a:ext cx="8083551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4" y="2609850"/>
            <a:ext cx="8083551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27660"/>
            <a:ext cx="6016627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327664"/>
            <a:ext cx="10223500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722124"/>
            <a:ext cx="6016627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7" y="5760720"/>
            <a:ext cx="1097280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7" y="735330"/>
            <a:ext cx="1097280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7" y="6440806"/>
            <a:ext cx="1097280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29566"/>
            <a:ext cx="16459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20244"/>
            <a:ext cx="1645920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7627624"/>
            <a:ext cx="426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018C-FA5A-024A-9CD0-7E69CA90F88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7627624"/>
            <a:ext cx="5791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7627624"/>
            <a:ext cx="426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C326-FC20-A742-8E1D-90367DA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06" y="4609304"/>
            <a:ext cx="150653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7" y="72588"/>
            <a:ext cx="14682203" cy="449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0" y="2489200"/>
            <a:ext cx="1295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00000" y="31750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00000" y="6248400"/>
            <a:ext cx="1041400" cy="187880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373780" y="20320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4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7023" y="845512"/>
            <a:ext cx="14668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Ora pharyngeal</a:t>
            </a:r>
          </a:p>
          <a:p>
            <a:pPr algn="ctr"/>
            <a:r>
              <a:rPr lang="en-US" sz="1600" dirty="0" smtClean="0"/>
              <a:t>Candidiasis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2514" y="28758"/>
            <a:ext cx="310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Empirical </a:t>
            </a:r>
            <a:r>
              <a:rPr lang="en-US" sz="1600" dirty="0" smtClean="0"/>
              <a:t>Non-Invasive Candidiasis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6502" y="845512"/>
            <a:ext cx="12446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Vulvovaginal</a:t>
            </a:r>
          </a:p>
          <a:p>
            <a:pPr algn="ctr"/>
            <a:r>
              <a:rPr lang="en-US" sz="1600" dirty="0" smtClean="0"/>
              <a:t>Candidiasis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866" y="2185600"/>
            <a:ext cx="15188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Mild/moderate:</a:t>
            </a:r>
          </a:p>
          <a:p>
            <a:pPr algn="ctr"/>
            <a:r>
              <a:rPr lang="en-US" sz="1600" dirty="0" smtClean="0"/>
              <a:t>Topical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1833" y="2185600"/>
            <a:ext cx="74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Severe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94" y="4069969"/>
            <a:ext cx="1860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Clotrimazole Troche </a:t>
            </a:r>
          </a:p>
          <a:p>
            <a:pPr algn="ctr"/>
            <a:r>
              <a:rPr lang="en-US" sz="1600" dirty="0" smtClean="0"/>
              <a:t>5 times daily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Nystatin suspension</a:t>
            </a:r>
          </a:p>
          <a:p>
            <a:pPr algn="ctr"/>
            <a:r>
              <a:rPr lang="en-US" sz="1600" dirty="0" smtClean="0"/>
              <a:t>5 mL QID</a:t>
            </a:r>
          </a:p>
          <a:p>
            <a:pPr algn="ctr"/>
            <a:r>
              <a:rPr lang="en-US" sz="1600" dirty="0" smtClean="0"/>
              <a:t>Swish and shallow</a:t>
            </a:r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 flipH="1">
            <a:off x="976847" y="2770376"/>
            <a:ext cx="27452" cy="1299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8" idx="0"/>
          </p:cNvCxnSpPr>
          <p:nvPr/>
        </p:nvCxnSpPr>
        <p:spPr>
          <a:xfrm flipH="1">
            <a:off x="1004299" y="1430288"/>
            <a:ext cx="1646158" cy="755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10" idx="0"/>
          </p:cNvCxnSpPr>
          <p:nvPr/>
        </p:nvCxnSpPr>
        <p:spPr>
          <a:xfrm>
            <a:off x="2650457" y="1430288"/>
            <a:ext cx="1646088" cy="755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7" y="6172549"/>
            <a:ext cx="1930400" cy="421640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4296545" y="2524154"/>
            <a:ext cx="0" cy="1635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83891" y="6465430"/>
            <a:ext cx="1685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Failed/Resistant</a:t>
            </a:r>
          </a:p>
        </p:txBody>
      </p:sp>
      <p:cxnSp>
        <p:nvCxnSpPr>
          <p:cNvPr id="66" name="Straight Connector 65"/>
          <p:cNvCxnSpPr>
            <a:stCxn id="53" idx="2"/>
          </p:cNvCxnSpPr>
          <p:nvPr/>
        </p:nvCxnSpPr>
        <p:spPr>
          <a:xfrm>
            <a:off x="4226830" y="6803984"/>
            <a:ext cx="0" cy="439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341226" y="2185600"/>
            <a:ext cx="12765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Complicated</a:t>
            </a:r>
          </a:p>
          <a:p>
            <a:pPr algn="ctr"/>
            <a:r>
              <a:rPr lang="en-US" sz="1600" dirty="0" smtClean="0"/>
              <a:t>DM, immune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875526" y="2237536"/>
            <a:ext cx="1448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Uncomplicated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13184" y="3877157"/>
            <a:ext cx="11733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Fluconazole </a:t>
            </a:r>
          </a:p>
          <a:p>
            <a:pPr algn="ctr"/>
            <a:r>
              <a:rPr lang="en-US" sz="1600" dirty="0" smtClean="0"/>
              <a:t>150 mg 1x</a:t>
            </a:r>
          </a:p>
        </p:txBody>
      </p:sp>
      <p:cxnSp>
        <p:nvCxnSpPr>
          <p:cNvPr id="108" name="Straight Arrow Connector 107"/>
          <p:cNvCxnSpPr>
            <a:stCxn id="105" idx="2"/>
            <a:endCxn id="106" idx="0"/>
          </p:cNvCxnSpPr>
          <p:nvPr/>
        </p:nvCxnSpPr>
        <p:spPr>
          <a:xfrm>
            <a:off x="6599843" y="2576090"/>
            <a:ext cx="0" cy="1301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853012" y="3863798"/>
            <a:ext cx="22529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Fluconazole</a:t>
            </a:r>
          </a:p>
          <a:p>
            <a:pPr algn="ctr"/>
            <a:r>
              <a:rPr lang="en-US" sz="1600" dirty="0" smtClean="0"/>
              <a:t>150 mg daily for 2 weeks</a:t>
            </a:r>
          </a:p>
        </p:txBody>
      </p:sp>
      <p:cxnSp>
        <p:nvCxnSpPr>
          <p:cNvPr id="113" name="Straight Connector 112"/>
          <p:cNvCxnSpPr>
            <a:stCxn id="7" idx="2"/>
            <a:endCxn id="105" idx="0"/>
          </p:cNvCxnSpPr>
          <p:nvPr/>
        </p:nvCxnSpPr>
        <p:spPr>
          <a:xfrm flipH="1">
            <a:off x="6599843" y="1430288"/>
            <a:ext cx="1208985" cy="807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" idx="2"/>
            <a:endCxn id="104" idx="0"/>
          </p:cNvCxnSpPr>
          <p:nvPr/>
        </p:nvCxnSpPr>
        <p:spPr>
          <a:xfrm>
            <a:off x="7808828" y="1430288"/>
            <a:ext cx="1170654" cy="755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4" idx="2"/>
            <a:endCxn id="110" idx="0"/>
          </p:cNvCxnSpPr>
          <p:nvPr/>
        </p:nvCxnSpPr>
        <p:spPr>
          <a:xfrm>
            <a:off x="8979482" y="2770376"/>
            <a:ext cx="0" cy="1093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rot="5400000">
            <a:off x="8879368" y="-8032094"/>
            <a:ext cx="527071" cy="1734287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29" y="4947299"/>
            <a:ext cx="2417970" cy="245049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3230229" y="739118"/>
            <a:ext cx="1131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Esophageal </a:t>
            </a:r>
          </a:p>
          <a:p>
            <a:pPr algn="ctr"/>
            <a:r>
              <a:rPr lang="en-US" sz="1600" dirty="0" smtClean="0"/>
              <a:t>Candidiasis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58252" y="2058742"/>
            <a:ext cx="1501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Can tolerate PO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254687" y="2016323"/>
            <a:ext cx="1786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Cannot tolerate PO</a:t>
            </a:r>
          </a:p>
        </p:txBody>
      </p:sp>
      <p:cxnSp>
        <p:nvCxnSpPr>
          <p:cNvPr id="69" name="Straight Arrow Connector 68"/>
          <p:cNvCxnSpPr>
            <a:stCxn id="65" idx="2"/>
          </p:cNvCxnSpPr>
          <p:nvPr/>
        </p:nvCxnSpPr>
        <p:spPr>
          <a:xfrm>
            <a:off x="11109019" y="2397296"/>
            <a:ext cx="0" cy="2274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35718"/>
              </p:ext>
            </p:extLst>
          </p:nvPr>
        </p:nvGraphicFramePr>
        <p:xfrm>
          <a:off x="13525956" y="4671889"/>
          <a:ext cx="4762044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629"/>
                <a:gridCol w="32264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Next Drug</a:t>
                      </a:r>
                      <a:r>
                        <a:rPr lang="en-US" sz="1600" baseline="0" dirty="0" smtClean="0"/>
                        <a:t> Down If: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#1 Fluconazole</a:t>
                      </a:r>
                    </a:p>
                    <a:p>
                      <a:r>
                        <a:rPr lang="en-US" sz="1600" dirty="0" smtClean="0"/>
                        <a:t>400 mg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 Fluconazole before (resistance)</a:t>
                      </a:r>
                    </a:p>
                    <a:p>
                      <a:r>
                        <a:rPr lang="en-US" sz="1600" dirty="0" smtClean="0"/>
                        <a:t>Candida </a:t>
                      </a:r>
                      <a:r>
                        <a:rPr lang="en-US" sz="1600" dirty="0" err="1" smtClean="0"/>
                        <a:t>Krusei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Candida Glabrata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#2 AMB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Creatinine &gt; 2.5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C.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lusitaniae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#3 Echinocandin </a:t>
                      </a:r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caspo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>
            <a:stCxn id="67" idx="2"/>
          </p:cNvCxnSpPr>
          <p:nvPr/>
        </p:nvCxnSpPr>
        <p:spPr>
          <a:xfrm>
            <a:off x="16147820" y="2354877"/>
            <a:ext cx="0" cy="2317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4" idx="2"/>
            <a:endCxn id="65" idx="0"/>
          </p:cNvCxnSpPr>
          <p:nvPr/>
        </p:nvCxnSpPr>
        <p:spPr>
          <a:xfrm flipH="1">
            <a:off x="11109019" y="1323894"/>
            <a:ext cx="2686830" cy="734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2"/>
            <a:endCxn id="67" idx="0"/>
          </p:cNvCxnSpPr>
          <p:nvPr/>
        </p:nvCxnSpPr>
        <p:spPr>
          <a:xfrm>
            <a:off x="13795849" y="1323894"/>
            <a:ext cx="2351971" cy="692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77262"/>
              </p:ext>
            </p:extLst>
          </p:nvPr>
        </p:nvGraphicFramePr>
        <p:xfrm>
          <a:off x="2126239" y="4237069"/>
          <a:ext cx="3630255" cy="193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2101"/>
                <a:gridCol w="22181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Next Drug</a:t>
                      </a:r>
                      <a:r>
                        <a:rPr lang="en-US" sz="1600" baseline="0" dirty="0" smtClean="0"/>
                        <a:t> Down If: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Fluconazole</a:t>
                      </a:r>
                    </a:p>
                    <a:p>
                      <a:r>
                        <a:rPr lang="en-US" sz="1600" dirty="0" smtClean="0"/>
                        <a:t>100 mg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Fluconazole Refractory</a:t>
                      </a:r>
                    </a:p>
                    <a:p>
                      <a:r>
                        <a:rPr lang="en-US" sz="1600" dirty="0" smtClean="0"/>
                        <a:t>Candida </a:t>
                      </a:r>
                      <a:r>
                        <a:rPr lang="en-US" sz="1600" dirty="0" err="1" smtClean="0"/>
                        <a:t>Krusei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Candida Glabrata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Itraconazole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HF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Posaconazole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</a:t>
                      </a:r>
                      <a:r>
                        <a:rPr lang="en-US" sz="1600" baseline="0" dirty="0" smtClean="0"/>
                        <a:t> eat high fat meal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53" idx="0"/>
          </p:cNvCxnSpPr>
          <p:nvPr/>
        </p:nvCxnSpPr>
        <p:spPr>
          <a:xfrm>
            <a:off x="4226830" y="6172549"/>
            <a:ext cx="0" cy="292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68049"/>
              </p:ext>
            </p:extLst>
          </p:nvPr>
        </p:nvGraphicFramePr>
        <p:xfrm>
          <a:off x="9617737" y="4671889"/>
          <a:ext cx="3630255" cy="193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2101"/>
                <a:gridCol w="22181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Next Drug</a:t>
                      </a:r>
                      <a:r>
                        <a:rPr lang="en-US" sz="1600" baseline="0" dirty="0" smtClean="0"/>
                        <a:t> Down If: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Fluconazole</a:t>
                      </a:r>
                    </a:p>
                    <a:p>
                      <a:r>
                        <a:rPr lang="en-US" sz="1600" dirty="0" smtClean="0"/>
                        <a:t>200 mg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Fluconazole Refractory</a:t>
                      </a:r>
                    </a:p>
                    <a:p>
                      <a:r>
                        <a:rPr lang="en-US" sz="1600" dirty="0" smtClean="0"/>
                        <a:t>Candida </a:t>
                      </a:r>
                      <a:r>
                        <a:rPr lang="en-US" sz="1600" dirty="0" err="1" smtClean="0"/>
                        <a:t>Krusei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Candida Glabrata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Itraconazole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HF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Posaconazole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</a:t>
                      </a:r>
                      <a:r>
                        <a:rPr lang="en-US" sz="1600" baseline="0" dirty="0" smtClean="0"/>
                        <a:t> eat high fat meal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95366"/>
              </p:ext>
            </p:extLst>
          </p:nvPr>
        </p:nvGraphicFramePr>
        <p:xfrm>
          <a:off x="2855954" y="7243831"/>
          <a:ext cx="2741751" cy="76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137"/>
                <a:gridCol w="1486614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S/E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Voriconazole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Renal </a:t>
                      </a:r>
                      <a:r>
                        <a:rPr lang="en-US" sz="1600" dirty="0" smtClean="0"/>
                        <a:t>&amp; hepatic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26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8638" y="111321"/>
            <a:ext cx="183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Invasive Candidiasis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7366" y="1007591"/>
            <a:ext cx="1174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Candidemia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94907" y="1081868"/>
            <a:ext cx="108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Candiduria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7699" y="182556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Non-neutropenic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7895" y="1791954"/>
            <a:ext cx="30855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Neutropenic</a:t>
            </a:r>
          </a:p>
          <a:p>
            <a:pPr algn="ctr"/>
            <a:r>
              <a:rPr lang="en-US" sz="1600" dirty="0"/>
              <a:t>ANC &lt; 1000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Fever for 5 days despite antibiotics</a:t>
            </a:r>
          </a:p>
        </p:txBody>
      </p:sp>
      <p:cxnSp>
        <p:nvCxnSpPr>
          <p:cNvPr id="19" name="Straight Connector 18"/>
          <p:cNvCxnSpPr>
            <a:stCxn id="6" idx="2"/>
            <a:endCxn id="12" idx="0"/>
          </p:cNvCxnSpPr>
          <p:nvPr/>
        </p:nvCxnSpPr>
        <p:spPr>
          <a:xfrm flipH="1">
            <a:off x="5318178" y="1346145"/>
            <a:ext cx="1736298" cy="479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13" idx="0"/>
          </p:cNvCxnSpPr>
          <p:nvPr/>
        </p:nvCxnSpPr>
        <p:spPr>
          <a:xfrm>
            <a:off x="7054476" y="1346145"/>
            <a:ext cx="1436169" cy="44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894509" y="1992009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Asymptomatic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896095" y="197921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Symptomatic</a:t>
            </a:r>
          </a:p>
        </p:txBody>
      </p:sp>
      <p:cxnSp>
        <p:nvCxnSpPr>
          <p:cNvPr id="25" name="Straight Connector 24"/>
          <p:cNvCxnSpPr>
            <a:stCxn id="11" idx="2"/>
            <a:endCxn id="23" idx="0"/>
          </p:cNvCxnSpPr>
          <p:nvPr/>
        </p:nvCxnSpPr>
        <p:spPr>
          <a:xfrm flipH="1">
            <a:off x="12589571" y="1420422"/>
            <a:ext cx="2049115" cy="57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24" idx="0"/>
          </p:cNvCxnSpPr>
          <p:nvPr/>
        </p:nvCxnSpPr>
        <p:spPr>
          <a:xfrm>
            <a:off x="14638686" y="1420422"/>
            <a:ext cx="1901175" cy="558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549635" y="2994314"/>
            <a:ext cx="199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Neutropenic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Neonate (low weight)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89571" y="2994314"/>
            <a:ext cx="1791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Pt undergo</a:t>
            </a:r>
          </a:p>
          <a:p>
            <a:pPr algn="ctr"/>
            <a:r>
              <a:rPr lang="en-US" sz="1600" dirty="0" smtClean="0"/>
              <a:t>Urologic Procedure</a:t>
            </a:r>
          </a:p>
        </p:txBody>
      </p:sp>
      <p:cxnSp>
        <p:nvCxnSpPr>
          <p:cNvPr id="45" name="Straight Connector 44"/>
          <p:cNvCxnSpPr>
            <a:stCxn id="23" idx="2"/>
            <a:endCxn id="42" idx="0"/>
          </p:cNvCxnSpPr>
          <p:nvPr/>
        </p:nvCxnSpPr>
        <p:spPr>
          <a:xfrm flipH="1">
            <a:off x="11545861" y="2330563"/>
            <a:ext cx="1043710" cy="663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2"/>
            <a:endCxn id="43" idx="0"/>
          </p:cNvCxnSpPr>
          <p:nvPr/>
        </p:nvCxnSpPr>
        <p:spPr>
          <a:xfrm>
            <a:off x="12589571" y="2330563"/>
            <a:ext cx="895989" cy="663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939909" y="3063256"/>
            <a:ext cx="776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Cystitis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850059" y="3029197"/>
            <a:ext cx="1379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Pyelonephritis </a:t>
            </a:r>
          </a:p>
        </p:txBody>
      </p:sp>
      <p:cxnSp>
        <p:nvCxnSpPr>
          <p:cNvPr id="54" name="Straight Connector 53"/>
          <p:cNvCxnSpPr>
            <a:stCxn id="24" idx="2"/>
            <a:endCxn id="51" idx="0"/>
          </p:cNvCxnSpPr>
          <p:nvPr/>
        </p:nvCxnSpPr>
        <p:spPr>
          <a:xfrm flipH="1">
            <a:off x="15327946" y="2317770"/>
            <a:ext cx="1211915" cy="745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4" idx="2"/>
            <a:endCxn id="52" idx="0"/>
          </p:cNvCxnSpPr>
          <p:nvPr/>
        </p:nvCxnSpPr>
        <p:spPr>
          <a:xfrm>
            <a:off x="16539861" y="2317770"/>
            <a:ext cx="0" cy="711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</p:cNvCxnSpPr>
          <p:nvPr/>
        </p:nvCxnSpPr>
        <p:spPr>
          <a:xfrm>
            <a:off x="5318178" y="2164118"/>
            <a:ext cx="0" cy="2997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64347"/>
              </p:ext>
            </p:extLst>
          </p:nvPr>
        </p:nvGraphicFramePr>
        <p:xfrm>
          <a:off x="1976560" y="5325920"/>
          <a:ext cx="4642064" cy="263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35"/>
                <a:gridCol w="3275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Next Drug</a:t>
                      </a:r>
                      <a:r>
                        <a:rPr lang="en-US" sz="1600" baseline="0" dirty="0" smtClean="0"/>
                        <a:t> Down If: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#1 Fluconazole</a:t>
                      </a:r>
                    </a:p>
                    <a:p>
                      <a:r>
                        <a:rPr lang="en-US" sz="1600" dirty="0" smtClean="0"/>
                        <a:t>800 mg</a:t>
                      </a:r>
                      <a:r>
                        <a:rPr lang="en-US" sz="1600" baseline="0" dirty="0" smtClean="0"/>
                        <a:t> load</a:t>
                      </a:r>
                    </a:p>
                    <a:p>
                      <a:r>
                        <a:rPr lang="en-US" sz="1600" baseline="0" dirty="0" smtClean="0"/>
                        <a:t>400 maintain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ANC &lt; 1000 cells/cubic mm</a:t>
                      </a:r>
                    </a:p>
                    <a:p>
                      <a:r>
                        <a:rPr lang="en-US" sz="1600" dirty="0" smtClean="0"/>
                        <a:t>Used Fluconazole before (resistance)</a:t>
                      </a:r>
                    </a:p>
                    <a:p>
                      <a:r>
                        <a:rPr lang="en-US" sz="1600" dirty="0" smtClean="0"/>
                        <a:t>Candida </a:t>
                      </a:r>
                      <a:r>
                        <a:rPr lang="en-US" sz="1600" dirty="0" err="1" smtClean="0"/>
                        <a:t>Krusei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Candida Glabrata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#2 Echinocandin </a:t>
                      </a:r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caspo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hepatotoxicity</a:t>
                      </a:r>
                      <a:r>
                        <a:rPr lang="en-US" sz="1600" baseline="0" dirty="0" smtClean="0"/>
                        <a:t> w/ </a:t>
                      </a:r>
                      <a:r>
                        <a:rPr lang="en-US" sz="1600" dirty="0" smtClean="0"/>
                        <a:t>cyclosporine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#3 L-AMB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Renal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SCr</a:t>
                      </a:r>
                      <a:r>
                        <a:rPr lang="en-US" sz="1600" baseline="0" dirty="0" smtClean="0"/>
                        <a:t> &gt; 1.5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Arrow Connector 83"/>
          <p:cNvCxnSpPr>
            <a:stCxn id="13" idx="2"/>
          </p:cNvCxnSpPr>
          <p:nvPr/>
        </p:nvCxnSpPr>
        <p:spPr>
          <a:xfrm>
            <a:off x="8490645" y="2869172"/>
            <a:ext cx="0" cy="610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259340" y="1028514"/>
            <a:ext cx="180470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Empirical</a:t>
            </a:r>
          </a:p>
          <a:p>
            <a:pPr algn="ctr"/>
            <a:r>
              <a:rPr lang="en-US" sz="1600" dirty="0" smtClean="0"/>
              <a:t>+ Urine Microscopy 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2764" y="197334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Non-neutropenic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0485" y="3319272"/>
            <a:ext cx="1663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Make it Definitive</a:t>
            </a:r>
          </a:p>
        </p:txBody>
      </p:sp>
      <p:cxnSp>
        <p:nvCxnSpPr>
          <p:cNvPr id="96" name="Straight Arrow Connector 95"/>
          <p:cNvCxnSpPr>
            <a:stCxn id="94" idx="2"/>
            <a:endCxn id="95" idx="0"/>
          </p:cNvCxnSpPr>
          <p:nvPr/>
        </p:nvCxnSpPr>
        <p:spPr>
          <a:xfrm flipH="1">
            <a:off x="852103" y="2311897"/>
            <a:ext cx="21140" cy="100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2"/>
            <a:endCxn id="94" idx="0"/>
          </p:cNvCxnSpPr>
          <p:nvPr/>
        </p:nvCxnSpPr>
        <p:spPr>
          <a:xfrm flipH="1">
            <a:off x="873243" y="1613290"/>
            <a:ext cx="1288448" cy="36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83721" y="1969754"/>
            <a:ext cx="30855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Neutropenic</a:t>
            </a:r>
          </a:p>
          <a:p>
            <a:pPr algn="ctr"/>
            <a:r>
              <a:rPr lang="en-US" sz="1600" dirty="0"/>
              <a:t>ANC &lt; 1000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Fever for 5 days despite antibiotics</a:t>
            </a:r>
          </a:p>
        </p:txBody>
      </p:sp>
      <p:cxnSp>
        <p:nvCxnSpPr>
          <p:cNvPr id="102" name="Straight Connector 101"/>
          <p:cNvCxnSpPr>
            <a:stCxn id="92" idx="2"/>
            <a:endCxn id="100" idx="0"/>
          </p:cNvCxnSpPr>
          <p:nvPr/>
        </p:nvCxnSpPr>
        <p:spPr>
          <a:xfrm>
            <a:off x="2161691" y="1613290"/>
            <a:ext cx="1064780" cy="356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2"/>
          </p:cNvCxnSpPr>
          <p:nvPr/>
        </p:nvCxnSpPr>
        <p:spPr>
          <a:xfrm>
            <a:off x="3226471" y="3046972"/>
            <a:ext cx="0" cy="211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01620"/>
              </p:ext>
            </p:extLst>
          </p:nvPr>
        </p:nvGraphicFramePr>
        <p:xfrm>
          <a:off x="6789770" y="3521838"/>
          <a:ext cx="3598109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629"/>
                <a:gridCol w="2062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Next Drug Down</a:t>
                      </a:r>
                      <a:r>
                        <a:rPr lang="en-US" sz="1600" baseline="0" dirty="0" smtClean="0"/>
                        <a:t> If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Echinocandin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(caspofungin)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L-AMB</a:t>
                      </a:r>
                    </a:p>
                    <a:p>
                      <a:r>
                        <a:rPr lang="en-US" sz="1600" dirty="0" smtClean="0"/>
                        <a:t>5 mg/kg q24h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Creatinine &gt; 2.5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C.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lusitaniae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5" name="Straight Connector 134"/>
          <p:cNvCxnSpPr>
            <a:stCxn id="42" idx="2"/>
            <a:endCxn id="142" idx="0"/>
          </p:cNvCxnSpPr>
          <p:nvPr/>
        </p:nvCxnSpPr>
        <p:spPr>
          <a:xfrm>
            <a:off x="11545861" y="3825311"/>
            <a:ext cx="0" cy="2396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42" idx="1"/>
          </p:cNvCxnSpPr>
          <p:nvPr/>
        </p:nvCxnSpPr>
        <p:spPr>
          <a:xfrm flipH="1">
            <a:off x="6789770" y="6514036"/>
            <a:ext cx="40549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0844687" y="6221648"/>
            <a:ext cx="14023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Standard Dose</a:t>
            </a:r>
          </a:p>
          <a:p>
            <a:pPr algn="ctr"/>
            <a:r>
              <a:rPr lang="en-US" sz="1600" dirty="0" smtClean="0"/>
              <a:t>of fluconazole</a:t>
            </a:r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29316"/>
              </p:ext>
            </p:extLst>
          </p:nvPr>
        </p:nvGraphicFramePr>
        <p:xfrm>
          <a:off x="12305410" y="4138688"/>
          <a:ext cx="5936712" cy="214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352"/>
                <a:gridCol w="4010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Next Drug</a:t>
                      </a:r>
                      <a:r>
                        <a:rPr lang="en-US" sz="1600" baseline="0" dirty="0" smtClean="0"/>
                        <a:t> Down if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Fluconazole </a:t>
                      </a:r>
                    </a:p>
                    <a:p>
                      <a:r>
                        <a:rPr lang="en-US" sz="1600" dirty="0" smtClean="0"/>
                        <a:t>200 mg</a:t>
                      </a:r>
                      <a:r>
                        <a:rPr lang="en-US" sz="1600" baseline="0" dirty="0" smtClean="0"/>
                        <a:t> q24h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 Fluconazole before</a:t>
                      </a:r>
                    </a:p>
                    <a:p>
                      <a:r>
                        <a:rPr lang="en-US" sz="1600" dirty="0" smtClean="0"/>
                        <a:t>Candida </a:t>
                      </a:r>
                      <a:r>
                        <a:rPr lang="en-US" sz="1600" dirty="0" err="1" smtClean="0"/>
                        <a:t>Krusei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Candida Glabrata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AMB</a:t>
                      </a:r>
                    </a:p>
                    <a:p>
                      <a:r>
                        <a:rPr lang="en-US" sz="1600" dirty="0" smtClean="0"/>
                        <a:t>0.5 – 1.5 mg/kg q24h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Creatinine &gt; 2.5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C.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lusitaniae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Flucytosine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8" name="Straight Arrow Connector 147"/>
          <p:cNvCxnSpPr>
            <a:stCxn id="43" idx="2"/>
          </p:cNvCxnSpPr>
          <p:nvPr/>
        </p:nvCxnSpPr>
        <p:spPr>
          <a:xfrm>
            <a:off x="13485560" y="3579090"/>
            <a:ext cx="0" cy="539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51" idx="2"/>
          </p:cNvCxnSpPr>
          <p:nvPr/>
        </p:nvCxnSpPr>
        <p:spPr>
          <a:xfrm>
            <a:off x="15327946" y="3401810"/>
            <a:ext cx="0" cy="71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2" idx="2"/>
          </p:cNvCxnSpPr>
          <p:nvPr/>
        </p:nvCxnSpPr>
        <p:spPr>
          <a:xfrm>
            <a:off x="16539861" y="3367751"/>
            <a:ext cx="0" cy="748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7170316" y="3010115"/>
            <a:ext cx="11296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Fungus Ball</a:t>
            </a:r>
          </a:p>
          <a:p>
            <a:pPr algn="ctr"/>
            <a:r>
              <a:rPr lang="en-US" sz="1600" dirty="0" smtClean="0"/>
              <a:t>surgery</a:t>
            </a:r>
          </a:p>
        </p:txBody>
      </p:sp>
      <p:cxnSp>
        <p:nvCxnSpPr>
          <p:cNvPr id="173" name="Straight Connector 172"/>
          <p:cNvCxnSpPr>
            <a:stCxn id="24" idx="2"/>
            <a:endCxn id="169" idx="0"/>
          </p:cNvCxnSpPr>
          <p:nvPr/>
        </p:nvCxnSpPr>
        <p:spPr>
          <a:xfrm>
            <a:off x="16539861" y="2317770"/>
            <a:ext cx="1195273" cy="692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9" idx="2"/>
          </p:cNvCxnSpPr>
          <p:nvPr/>
        </p:nvCxnSpPr>
        <p:spPr>
          <a:xfrm>
            <a:off x="17735134" y="3594891"/>
            <a:ext cx="0" cy="52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Left Brace 176"/>
          <p:cNvSpPr/>
          <p:nvPr/>
        </p:nvSpPr>
        <p:spPr>
          <a:xfrm rot="5400000">
            <a:off x="8819903" y="-7679039"/>
            <a:ext cx="544061" cy="168292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534055" y="7448689"/>
            <a:ext cx="349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Duration: 14 days after negative culture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4882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82636"/>
              </p:ext>
            </p:extLst>
          </p:nvPr>
        </p:nvGraphicFramePr>
        <p:xfrm>
          <a:off x="656166" y="1600518"/>
          <a:ext cx="162136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2674"/>
                <a:gridCol w="3826998"/>
                <a:gridCol w="3826998"/>
                <a:gridCol w="38269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Candida Albicans, Tropicalis, Parasilosis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Candida Lusitania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Candida </a:t>
                      </a:r>
                      <a:r>
                        <a:rPr lang="en-US" b="1" dirty="0" err="1" smtClean="0"/>
                        <a:t>Krusei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Candida Glabrata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Fluconazole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Fluconazole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Echino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Echinocandin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AMB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L-AMB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L-AMB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Echino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21833" y="1121978"/>
            <a:ext cx="2673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Treatment of specific Candida</a:t>
            </a:r>
          </a:p>
        </p:txBody>
      </p:sp>
    </p:spTree>
    <p:extLst>
      <p:ext uri="{BB962C8B-B14F-4D97-AF65-F5344CB8AC3E}">
        <p14:creationId xmlns:p14="http://schemas.microsoft.com/office/powerpoint/2010/main" val="359986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4018" y="423389"/>
            <a:ext cx="1218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Aspergillosis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6661" y="1651213"/>
            <a:ext cx="1807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Invasive Pulmonary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23856" y="313307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Voriconazole IV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13970214" y="1989767"/>
            <a:ext cx="0" cy="114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0461" y="4551419"/>
            <a:ext cx="739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Else</a:t>
            </a:r>
          </a:p>
          <a:p>
            <a:pPr algn="ctr"/>
            <a:r>
              <a:rPr lang="en-US" sz="1600" dirty="0" smtClean="0"/>
              <a:t>L-AMB</a:t>
            </a:r>
          </a:p>
          <a:p>
            <a:pPr algn="ctr"/>
            <a:r>
              <a:rPr lang="en-US" sz="1600" dirty="0" err="1" smtClean="0"/>
              <a:t>Echino</a:t>
            </a:r>
            <a:endParaRPr lang="en-US" sz="1600" dirty="0" smtClean="0"/>
          </a:p>
        </p:txBody>
      </p:sp>
      <p:cxnSp>
        <p:nvCxnSpPr>
          <p:cNvPr id="13" name="Straight Connector 12"/>
          <p:cNvCxnSpPr>
            <a:stCxn id="6" idx="2"/>
            <a:endCxn id="11" idx="0"/>
          </p:cNvCxnSpPr>
          <p:nvPr/>
        </p:nvCxnSpPr>
        <p:spPr>
          <a:xfrm>
            <a:off x="13970214" y="3471624"/>
            <a:ext cx="0" cy="1079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71333" y="1651212"/>
            <a:ext cx="95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Empirical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0494"/>
              </p:ext>
            </p:extLst>
          </p:nvPr>
        </p:nvGraphicFramePr>
        <p:xfrm>
          <a:off x="1079500" y="2729944"/>
          <a:ext cx="8680045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2378"/>
                <a:gridCol w="3767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Next Drug Down If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Voriconazole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n-lt"/>
                          <a:cs typeface="Arial" charset="0"/>
                        </a:rPr>
                        <a:t>6 mg/kg q12h x2, then 4 mg/kg q12h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Isolated increase </a:t>
                      </a:r>
                      <a:r>
                        <a:rPr lang="en-US" smtClean="0"/>
                        <a:t>in bilirubin</a:t>
                      </a:r>
                    </a:p>
                    <a:p>
                      <a:r>
                        <a:rPr lang="en-US" dirty="0" smtClean="0"/>
                        <a:t>Visual (especially in</a:t>
                      </a:r>
                      <a:r>
                        <a:rPr lang="en-US" baseline="0" dirty="0" smtClean="0"/>
                        <a:t> children)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L-AMB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Caspofungin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Itraconazole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>
            <a:stCxn id="15" idx="0"/>
            <a:endCxn id="4" idx="2"/>
          </p:cNvCxnSpPr>
          <p:nvPr/>
        </p:nvCxnSpPr>
        <p:spPr>
          <a:xfrm flipV="1">
            <a:off x="3948537" y="761943"/>
            <a:ext cx="4974833" cy="88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</p:cNvCxnSpPr>
          <p:nvPr/>
        </p:nvCxnSpPr>
        <p:spPr>
          <a:xfrm>
            <a:off x="8923370" y="761943"/>
            <a:ext cx="5046844" cy="88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</p:cNvCxnSpPr>
          <p:nvPr/>
        </p:nvCxnSpPr>
        <p:spPr>
          <a:xfrm>
            <a:off x="3948537" y="1989766"/>
            <a:ext cx="0" cy="74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0031" y="6521893"/>
            <a:ext cx="2077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3 months to 1 year</a:t>
            </a:r>
            <a:endParaRPr lang="en-US" sz="16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8537" y="4853384"/>
            <a:ext cx="0" cy="1668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9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45593" y="-7098"/>
            <a:ext cx="1691614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Fungal Infection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8678" y="1192555"/>
            <a:ext cx="2480166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Vulvovaginal Candidiasis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9043" y="1323360"/>
            <a:ext cx="2044149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Invasive Candidiasis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38181" y="1323360"/>
            <a:ext cx="2159566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Invasive Aspergillosis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605" y="2417649"/>
            <a:ext cx="1606630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Uncomplicated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8610" y="2417649"/>
            <a:ext cx="1362723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Complicated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4797" y="2417649"/>
            <a:ext cx="1087595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Recurring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253" y="4829931"/>
            <a:ext cx="2369572" cy="92333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Fluconazole 150 mg PO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X1 day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9" idx="2"/>
            <a:endCxn id="12" idx="0"/>
          </p:cNvCxnSpPr>
          <p:nvPr/>
        </p:nvCxnSpPr>
        <p:spPr>
          <a:xfrm>
            <a:off x="1272920" y="2786981"/>
            <a:ext cx="1119" cy="204295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77536" y="4829930"/>
            <a:ext cx="2369572" cy="92333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Fluconazole 150 mg PO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Every other day for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10 – 14 days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0" idx="2"/>
            <a:endCxn id="18" idx="0"/>
          </p:cNvCxnSpPr>
          <p:nvPr/>
        </p:nvCxnSpPr>
        <p:spPr>
          <a:xfrm flipH="1">
            <a:off x="3862322" y="2786981"/>
            <a:ext cx="27650" cy="204294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31758" y="4829930"/>
            <a:ext cx="2598375" cy="230832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Fluconazole 150 mg PO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Every other day for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14 days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Followed by maintenance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Fluconazole 150 mg PO 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Weekly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6 months</a:t>
            </a:r>
          </a:p>
        </p:txBody>
      </p:sp>
      <p:cxnSp>
        <p:nvCxnSpPr>
          <p:cNvPr id="25" name="Straight Arrow Connector 24"/>
          <p:cNvCxnSpPr>
            <a:stCxn id="11" idx="2"/>
            <a:endCxn id="23" idx="0"/>
          </p:cNvCxnSpPr>
          <p:nvPr/>
        </p:nvCxnSpPr>
        <p:spPr>
          <a:xfrm flipH="1">
            <a:off x="6430946" y="2786981"/>
            <a:ext cx="27649" cy="204294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9" idx="0"/>
          </p:cNvCxnSpPr>
          <p:nvPr/>
        </p:nvCxnSpPr>
        <p:spPr>
          <a:xfrm flipH="1">
            <a:off x="1272920" y="1561887"/>
            <a:ext cx="2625841" cy="85576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0" idx="0"/>
          </p:cNvCxnSpPr>
          <p:nvPr/>
        </p:nvCxnSpPr>
        <p:spPr>
          <a:xfrm flipH="1">
            <a:off x="3889972" y="1561887"/>
            <a:ext cx="8789" cy="85576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1" idx="0"/>
          </p:cNvCxnSpPr>
          <p:nvPr/>
        </p:nvCxnSpPr>
        <p:spPr>
          <a:xfrm>
            <a:off x="3898761" y="1561887"/>
            <a:ext cx="2559834" cy="85576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50813" y="4793233"/>
            <a:ext cx="2839239" cy="147732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Echinocandin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Or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Fluconazole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Loading Dose 800 mg PO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400 mg PO daily for 2 weeks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33810" y="6828441"/>
            <a:ext cx="1464388" cy="120032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Voriconazole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or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Amphotericin</a:t>
            </a:r>
          </a:p>
        </p:txBody>
      </p:sp>
      <p:cxnSp>
        <p:nvCxnSpPr>
          <p:cNvPr id="44" name="Straight Connector 43"/>
          <p:cNvCxnSpPr>
            <a:stCxn id="39" idx="2"/>
            <a:endCxn id="42" idx="0"/>
          </p:cNvCxnSpPr>
          <p:nvPr/>
        </p:nvCxnSpPr>
        <p:spPr>
          <a:xfrm flipH="1">
            <a:off x="9566004" y="6270561"/>
            <a:ext cx="4429" cy="5578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17824" y="2417649"/>
            <a:ext cx="2096360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Empirical Treatment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39" idx="0"/>
          </p:cNvCxnSpPr>
          <p:nvPr/>
        </p:nvCxnSpPr>
        <p:spPr>
          <a:xfrm>
            <a:off x="9566004" y="2786981"/>
            <a:ext cx="4429" cy="200625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46" idx="0"/>
          </p:cNvCxnSpPr>
          <p:nvPr/>
        </p:nvCxnSpPr>
        <p:spPr>
          <a:xfrm flipH="1">
            <a:off x="9566004" y="1692692"/>
            <a:ext cx="1745114" cy="7249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929267" y="2414903"/>
            <a:ext cx="2133918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Definitive Treatment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4" name="Straight Connector 53"/>
          <p:cNvCxnSpPr>
            <a:stCxn id="6" idx="2"/>
            <a:endCxn id="52" idx="0"/>
          </p:cNvCxnSpPr>
          <p:nvPr/>
        </p:nvCxnSpPr>
        <p:spPr>
          <a:xfrm>
            <a:off x="11311118" y="1692692"/>
            <a:ext cx="1685108" cy="72221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371097" y="3308917"/>
            <a:ext cx="1504964" cy="6463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Susceptible to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Fluconazole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287933" y="3308917"/>
            <a:ext cx="1358665" cy="120032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Resistant to 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Fluconazole: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C. Glabrata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C.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Krusei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475029" y="4829931"/>
            <a:ext cx="1297100" cy="6463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Fluconazole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Is preferred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52" idx="2"/>
            <a:endCxn id="58" idx="0"/>
          </p:cNvCxnSpPr>
          <p:nvPr/>
        </p:nvCxnSpPr>
        <p:spPr>
          <a:xfrm flipH="1">
            <a:off x="12123579" y="2784235"/>
            <a:ext cx="872647" cy="5246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2" idx="2"/>
            <a:endCxn id="59" idx="0"/>
          </p:cNvCxnSpPr>
          <p:nvPr/>
        </p:nvCxnSpPr>
        <p:spPr>
          <a:xfrm>
            <a:off x="12996226" y="2784235"/>
            <a:ext cx="971040" cy="5246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0" idx="0"/>
          </p:cNvCxnSpPr>
          <p:nvPr/>
        </p:nvCxnSpPr>
        <p:spPr>
          <a:xfrm>
            <a:off x="12123579" y="3955248"/>
            <a:ext cx="0" cy="87468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242076" y="4829930"/>
            <a:ext cx="1437225" cy="36933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Echinocandin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235071" y="6863901"/>
            <a:ext cx="1464388" cy="120032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Voriconazole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Or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Amphotericin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59" idx="2"/>
            <a:endCxn id="68" idx="0"/>
          </p:cNvCxnSpPr>
          <p:nvPr/>
        </p:nvCxnSpPr>
        <p:spPr>
          <a:xfrm flipH="1">
            <a:off x="13960689" y="4509246"/>
            <a:ext cx="6577" cy="32068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2"/>
            <a:endCxn id="69" idx="0"/>
          </p:cNvCxnSpPr>
          <p:nvPr/>
        </p:nvCxnSpPr>
        <p:spPr>
          <a:xfrm>
            <a:off x="13960689" y="5199262"/>
            <a:ext cx="6576" cy="16646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984464" y="4829931"/>
            <a:ext cx="1402735" cy="6463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Voriconazole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3" name="Left Brace 82"/>
          <p:cNvSpPr/>
          <p:nvPr/>
        </p:nvSpPr>
        <p:spPr>
          <a:xfrm rot="5400000">
            <a:off x="8717116" y="-8212464"/>
            <a:ext cx="804806" cy="18005233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768525" y="2631022"/>
            <a:ext cx="1498878" cy="6463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SrCr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&gt; 1.4?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Child (vision)?</a:t>
            </a:r>
          </a:p>
        </p:txBody>
      </p:sp>
      <p:cxnSp>
        <p:nvCxnSpPr>
          <p:cNvPr id="112" name="Straight Connector 111"/>
          <p:cNvCxnSpPr>
            <a:stCxn id="109" idx="2"/>
            <a:endCxn id="76" idx="0"/>
          </p:cNvCxnSpPr>
          <p:nvPr/>
        </p:nvCxnSpPr>
        <p:spPr>
          <a:xfrm flipH="1">
            <a:off x="15685832" y="3277353"/>
            <a:ext cx="832132" cy="155257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374072" y="4829931"/>
            <a:ext cx="1892916" cy="92333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Echinocandin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(Use Caspofungin)</a:t>
            </a:r>
          </a:p>
        </p:txBody>
      </p:sp>
      <p:cxnSp>
        <p:nvCxnSpPr>
          <p:cNvPr id="115" name="Straight Connector 114"/>
          <p:cNvCxnSpPr>
            <a:stCxn id="109" idx="2"/>
            <a:endCxn id="113" idx="0"/>
          </p:cNvCxnSpPr>
          <p:nvPr/>
        </p:nvCxnSpPr>
        <p:spPr>
          <a:xfrm>
            <a:off x="16517964" y="3277353"/>
            <a:ext cx="802566" cy="155257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" idx="2"/>
            <a:endCxn id="109" idx="0"/>
          </p:cNvCxnSpPr>
          <p:nvPr/>
        </p:nvCxnSpPr>
        <p:spPr>
          <a:xfrm>
            <a:off x="16517964" y="1692692"/>
            <a:ext cx="0" cy="938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59995" y="7226460"/>
            <a:ext cx="3197660" cy="6463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resistant to Fluconazole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Use Echinocandin (Caspofungin)</a:t>
            </a:r>
          </a:p>
        </p:txBody>
      </p:sp>
      <p:cxnSp>
        <p:nvCxnSpPr>
          <p:cNvPr id="125" name="Straight Connector 124"/>
          <p:cNvCxnSpPr>
            <a:stCxn id="12" idx="2"/>
            <a:endCxn id="123" idx="0"/>
          </p:cNvCxnSpPr>
          <p:nvPr/>
        </p:nvCxnSpPr>
        <p:spPr>
          <a:xfrm>
            <a:off x="1274039" y="5753261"/>
            <a:ext cx="1184786" cy="147319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8" idx="2"/>
            <a:endCxn id="123" idx="0"/>
          </p:cNvCxnSpPr>
          <p:nvPr/>
        </p:nvCxnSpPr>
        <p:spPr>
          <a:xfrm flipH="1">
            <a:off x="2458825" y="5753260"/>
            <a:ext cx="1403497" cy="1473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3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602</Words>
  <Application>Microsoft Macintosh PowerPoint</Application>
  <PresentationFormat>Custom</PresentationFormat>
  <Paragraphs>222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112</cp:revision>
  <dcterms:created xsi:type="dcterms:W3CDTF">2012-09-19T14:21:25Z</dcterms:created>
  <dcterms:modified xsi:type="dcterms:W3CDTF">2012-10-05T00:37:02Z</dcterms:modified>
</cp:coreProperties>
</file>