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6" r:id="rId3"/>
    <p:sldId id="259" r:id="rId4"/>
    <p:sldId id="257" r:id="rId5"/>
    <p:sldId id="258" r:id="rId6"/>
  </p:sldIdLst>
  <p:sldSz cx="13716000" cy="12801600"/>
  <p:notesSz cx="6858000" cy="9144000"/>
  <p:defaultTextStyle>
    <a:defPPr>
      <a:defRPr lang="en-US"/>
    </a:defPPr>
    <a:lvl1pPr marL="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6" autoAdjust="0"/>
  </p:normalViewPr>
  <p:slideViewPr>
    <p:cSldViewPr snapToGrid="0" snapToObjects="1">
      <p:cViewPr varScale="1">
        <p:scale>
          <a:sx n="46" d="100"/>
          <a:sy n="46" d="100"/>
        </p:scale>
        <p:origin x="-2240" y="-128"/>
      </p:cViewPr>
      <p:guideLst>
        <p:guide orient="horz" pos="4032"/>
        <p:guide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3976796"/>
            <a:ext cx="11658600" cy="27440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7254240"/>
            <a:ext cx="9601200" cy="3271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46D1-80EE-744C-BB47-49C34DC7AA4C}" type="datetimeFigureOut">
              <a:rPr lang="en-US" smtClean="0"/>
              <a:t>2/24/14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A42C1-560B-4148-89D2-FBDA73C5A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63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46D1-80EE-744C-BB47-49C34DC7AA4C}" type="datetimeFigureOut">
              <a:rPr lang="en-US" smtClean="0"/>
              <a:t>2/24/14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A42C1-560B-4148-89D2-FBDA73C5A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54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44100" y="512659"/>
            <a:ext cx="3086100" cy="109228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12659"/>
            <a:ext cx="9029700" cy="109228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46D1-80EE-744C-BB47-49C34DC7AA4C}" type="datetimeFigureOut">
              <a:rPr lang="en-US" smtClean="0"/>
              <a:t>2/24/14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A42C1-560B-4148-89D2-FBDA73C5A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46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46D1-80EE-744C-BB47-49C34DC7AA4C}" type="datetimeFigureOut">
              <a:rPr lang="en-US" smtClean="0"/>
              <a:t>2/24/14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A42C1-560B-4148-89D2-FBDA73C5A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18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8226216"/>
            <a:ext cx="11658600" cy="254254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5425867"/>
            <a:ext cx="11658600" cy="2800349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46D1-80EE-744C-BB47-49C34DC7AA4C}" type="datetimeFigureOut">
              <a:rPr lang="en-US" smtClean="0"/>
              <a:t>2/24/14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A42C1-560B-4148-89D2-FBDA73C5A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1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987041"/>
            <a:ext cx="6057900" cy="844846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00" y="2987041"/>
            <a:ext cx="6057900" cy="844846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46D1-80EE-744C-BB47-49C34DC7AA4C}" type="datetimeFigureOut">
              <a:rPr lang="en-US" smtClean="0"/>
              <a:t>2/24/14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A42C1-560B-4148-89D2-FBDA73C5A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4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865545"/>
            <a:ext cx="6060282" cy="1194222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059767"/>
            <a:ext cx="6060282" cy="7375738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42" y="2865545"/>
            <a:ext cx="6062663" cy="1194222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42" y="4059767"/>
            <a:ext cx="6062663" cy="7375738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46D1-80EE-744C-BB47-49C34DC7AA4C}" type="datetimeFigureOut">
              <a:rPr lang="en-US" smtClean="0"/>
              <a:t>2/24/14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A42C1-560B-4148-89D2-FBDA73C5A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72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46D1-80EE-744C-BB47-49C34DC7AA4C}" type="datetimeFigureOut">
              <a:rPr lang="en-US" smtClean="0"/>
              <a:t>2/24/14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A42C1-560B-4148-89D2-FBDA73C5A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83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46D1-80EE-744C-BB47-49C34DC7AA4C}" type="datetimeFigureOut">
              <a:rPr lang="en-US" smtClean="0"/>
              <a:t>2/24/14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A42C1-560B-4148-89D2-FBDA73C5A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43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509693"/>
            <a:ext cx="4512470" cy="216916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9" y="509696"/>
            <a:ext cx="7667625" cy="1092581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678856"/>
            <a:ext cx="4512470" cy="8756651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46D1-80EE-744C-BB47-49C34DC7AA4C}" type="datetimeFigureOut">
              <a:rPr lang="en-US" smtClean="0"/>
              <a:t>2/24/14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A42C1-560B-4148-89D2-FBDA73C5A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7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8961121"/>
            <a:ext cx="8229600" cy="1057911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1143847"/>
            <a:ext cx="8229600" cy="768096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10019032"/>
            <a:ext cx="8229600" cy="1502409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46D1-80EE-744C-BB47-49C34DC7AA4C}" type="datetimeFigureOut">
              <a:rPr lang="en-US" smtClean="0"/>
              <a:t>2/24/14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A42C1-560B-4148-89D2-FBDA73C5A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30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512658"/>
            <a:ext cx="12344400" cy="213360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87041"/>
            <a:ext cx="12344400" cy="8448466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11865189"/>
            <a:ext cx="3200400" cy="681567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D46D1-80EE-744C-BB47-49C34DC7AA4C}" type="datetimeFigureOut">
              <a:rPr lang="en-US" smtClean="0"/>
              <a:t>2/24/14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11865189"/>
            <a:ext cx="4343400" cy="681567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11865189"/>
            <a:ext cx="3200400" cy="681567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A42C1-560B-4148-89D2-FBDA73C5A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5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914400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914400" rtl="0" eaLnBrk="1" latinLnBrk="0" hangingPunct="1">
        <a:spcBef>
          <a:spcPct val="20000"/>
        </a:spcBef>
        <a:buFont typeface="Arial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914400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914400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914400" rtl="0" eaLnBrk="1" latinLnBrk="0" hangingPunct="1">
        <a:spcBef>
          <a:spcPct val="20000"/>
        </a:spcBef>
        <a:buFont typeface="Arial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package" Target="../embeddings/Microsoft_Word_Document1.docx"/><Relationship Id="rId5" Type="http://schemas.openxmlformats.org/officeDocument/2006/relationships/image" Target="../media/image1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package" Target="../embeddings/Microsoft_Word_Document2.docx"/><Relationship Id="rId5" Type="http://schemas.openxmlformats.org/officeDocument/2006/relationships/image" Target="../media/image2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694282"/>
              </p:ext>
            </p:extLst>
          </p:nvPr>
        </p:nvGraphicFramePr>
        <p:xfrm>
          <a:off x="2286000" y="3352800"/>
          <a:ext cx="9748870" cy="539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7196"/>
                <a:gridCol w="68216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Rifampin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 Pee</a:t>
                      </a:r>
                    </a:p>
                    <a:p>
                      <a:r>
                        <a:rPr lang="en-US" dirty="0" smtClean="0"/>
                        <a:t>Strong</a:t>
                      </a:r>
                      <a:r>
                        <a:rPr lang="en-US" baseline="0" dirty="0" smtClean="0"/>
                        <a:t> CYP450 inducer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Isoniazid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peripheral neuropathy (</a:t>
                      </a:r>
                      <a:r>
                        <a:rPr lang="en-US" dirty="0" err="1" smtClean="0"/>
                        <a:t>Vit</a:t>
                      </a:r>
                      <a:r>
                        <a:rPr lang="en-US" baseline="0" dirty="0" smtClean="0"/>
                        <a:t> B6 )</a:t>
                      </a:r>
                    </a:p>
                    <a:p>
                      <a:r>
                        <a:rPr lang="en-US" baseline="0" dirty="0" smtClean="0"/>
                        <a:t>Hepato (no alcohol)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Pyrazinamide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Hyperuricemia (gout)</a:t>
                      </a:r>
                    </a:p>
                    <a:p>
                      <a:r>
                        <a:rPr lang="en-US" dirty="0" smtClean="0"/>
                        <a:t>Pregnant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Ethambutol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Eyes </a:t>
                      </a:r>
                    </a:p>
                    <a:p>
                      <a:r>
                        <a:rPr lang="en-US" dirty="0" smtClean="0"/>
                        <a:t>Least </a:t>
                      </a:r>
                      <a:r>
                        <a:rPr lang="en-US" dirty="0" err="1" smtClean="0"/>
                        <a:t>hepato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82621" y="918934"/>
            <a:ext cx="73860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RIPE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88022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39783" y="123422"/>
            <a:ext cx="206388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182880" tIns="91440" rIns="182880" bIns="91440" rtlCol="0">
            <a:spAutoFit/>
          </a:bodyPr>
          <a:lstStyle/>
          <a:p>
            <a:pPr algn="ctr"/>
            <a:r>
              <a:rPr lang="en-US" sz="1400" dirty="0"/>
              <a:t>Treatment of Latent TB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96346" y="874038"/>
            <a:ext cx="1098786" cy="1261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182880" tIns="91440" rIns="182880" bIns="91440" rtlCol="0">
            <a:spAutoFit/>
          </a:bodyPr>
          <a:lstStyle/>
          <a:p>
            <a:pPr algn="ctr"/>
            <a:r>
              <a:rPr lang="en-US" sz="1400" dirty="0"/>
              <a:t>If HIV </a:t>
            </a:r>
          </a:p>
          <a:p>
            <a:pPr algn="ctr"/>
            <a:r>
              <a:rPr lang="en-US" sz="1400" dirty="0"/>
              <a:t>Or</a:t>
            </a:r>
          </a:p>
          <a:p>
            <a:pPr algn="ctr"/>
            <a:r>
              <a:rPr lang="en-US" sz="1400" dirty="0"/>
              <a:t>2 – 11 y/o</a:t>
            </a:r>
          </a:p>
          <a:p>
            <a:pPr algn="ctr"/>
            <a:r>
              <a:rPr lang="en-US" sz="1400" dirty="0"/>
              <a:t>or</a:t>
            </a:r>
          </a:p>
          <a:p>
            <a:pPr algn="ctr"/>
            <a:r>
              <a:rPr lang="en-US" sz="1400" dirty="0"/>
              <a:t>Pregnant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04223" y="965414"/>
            <a:ext cx="234747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182880" tIns="91440" rIns="182880" bIns="91440" rtlCol="0">
            <a:spAutoFit/>
          </a:bodyPr>
          <a:lstStyle/>
          <a:p>
            <a:pPr algn="ctr"/>
            <a:r>
              <a:rPr lang="en-US" sz="1400" dirty="0"/>
              <a:t>If Healthy patients &gt; 12 y/o</a:t>
            </a:r>
          </a:p>
        </p:txBody>
      </p:sp>
      <p:sp>
        <p:nvSpPr>
          <p:cNvPr id="8" name="Rectangle 7"/>
          <p:cNvSpPr/>
          <p:nvPr/>
        </p:nvSpPr>
        <p:spPr>
          <a:xfrm>
            <a:off x="5807466" y="2099288"/>
            <a:ext cx="2344231" cy="169277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 lIns="182880" tIns="91440" rIns="182880" bIns="9144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INH 900 mg weekly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For 3 months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+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Rifapentine 900 mg weekly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For 3 </a:t>
            </a:r>
            <a:r>
              <a:rPr lang="en-US" sz="1400" dirty="0" smtClean="0">
                <a:solidFill>
                  <a:srgbClr val="FF0000"/>
                </a:solidFill>
              </a:rPr>
              <a:t>months</a:t>
            </a:r>
          </a:p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+ </a:t>
            </a:r>
          </a:p>
          <a:p>
            <a:pPr algn="ctr"/>
            <a:r>
              <a:rPr lang="en-US" sz="1400" dirty="0" err="1" smtClean="0">
                <a:solidFill>
                  <a:srgbClr val="FF0000"/>
                </a:solidFill>
              </a:rPr>
              <a:t>Vit</a:t>
            </a:r>
            <a:r>
              <a:rPr lang="en-US" sz="1400" dirty="0" smtClean="0">
                <a:solidFill>
                  <a:srgbClr val="FF0000"/>
                </a:solidFill>
              </a:rPr>
              <a:t> B6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6977961" y="1365524"/>
            <a:ext cx="1621" cy="73376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8641243" y="2633847"/>
            <a:ext cx="1608992" cy="10464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 lIns="182880" tIns="91440" rIns="182880" bIns="9144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INH 300 mg daily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for 9 months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+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</a:rPr>
              <a:t>Vit</a:t>
            </a:r>
            <a:r>
              <a:rPr lang="en-US" sz="1400" dirty="0">
                <a:solidFill>
                  <a:srgbClr val="FF0000"/>
                </a:solidFill>
              </a:rPr>
              <a:t> B6</a:t>
            </a:r>
          </a:p>
        </p:txBody>
      </p:sp>
      <p:cxnSp>
        <p:nvCxnSpPr>
          <p:cNvPr id="13" name="Straight Arrow Connector 12"/>
          <p:cNvCxnSpPr>
            <a:stCxn id="5" idx="2"/>
            <a:endCxn id="11" idx="0"/>
          </p:cNvCxnSpPr>
          <p:nvPr/>
        </p:nvCxnSpPr>
        <p:spPr>
          <a:xfrm>
            <a:off x="9445739" y="2135922"/>
            <a:ext cx="0" cy="49792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" idx="2"/>
            <a:endCxn id="7" idx="0"/>
          </p:cNvCxnSpPr>
          <p:nvPr/>
        </p:nvCxnSpPr>
        <p:spPr>
          <a:xfrm flipH="1">
            <a:off x="6977961" y="523532"/>
            <a:ext cx="1193763" cy="4418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2"/>
            <a:endCxn id="5" idx="0"/>
          </p:cNvCxnSpPr>
          <p:nvPr/>
        </p:nvCxnSpPr>
        <p:spPr>
          <a:xfrm>
            <a:off x="8171724" y="523532"/>
            <a:ext cx="1274015" cy="3505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511579" y="4606232"/>
            <a:ext cx="138448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182880" tIns="91440" rIns="182880" bIns="91440" rtlCol="0">
            <a:spAutoFit/>
          </a:bodyPr>
          <a:lstStyle/>
          <a:p>
            <a:pPr algn="ctr"/>
            <a:r>
              <a:rPr lang="en-US" sz="1400" dirty="0"/>
              <a:t>Check Culture</a:t>
            </a:r>
          </a:p>
        </p:txBody>
      </p:sp>
      <p:cxnSp>
        <p:nvCxnSpPr>
          <p:cNvPr id="48" name="Straight Arrow Connector 47"/>
          <p:cNvCxnSpPr>
            <a:stCxn id="8" idx="2"/>
            <a:endCxn id="42" idx="0"/>
          </p:cNvCxnSpPr>
          <p:nvPr/>
        </p:nvCxnSpPr>
        <p:spPr>
          <a:xfrm>
            <a:off x="6979582" y="3792059"/>
            <a:ext cx="1224239" cy="81417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" idx="2"/>
            <a:endCxn id="42" idx="0"/>
          </p:cNvCxnSpPr>
          <p:nvPr/>
        </p:nvCxnSpPr>
        <p:spPr>
          <a:xfrm flipH="1">
            <a:off x="8203821" y="3680287"/>
            <a:ext cx="1241918" cy="92594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043415" y="5676480"/>
            <a:ext cx="2152465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Positive Culture</a:t>
            </a:r>
          </a:p>
          <a:p>
            <a:pPr algn="ctr"/>
            <a:r>
              <a:rPr lang="en-US" sz="1400" dirty="0" smtClean="0"/>
              <a:t>Or</a:t>
            </a:r>
          </a:p>
          <a:p>
            <a:pPr algn="ctr"/>
            <a:r>
              <a:rPr lang="en-US" sz="1400" dirty="0" smtClean="0"/>
              <a:t>High Suspicion of </a:t>
            </a:r>
            <a:r>
              <a:rPr lang="en-US" sz="1400" dirty="0" smtClean="0">
                <a:solidFill>
                  <a:srgbClr val="FF0000"/>
                </a:solidFill>
              </a:rPr>
              <a:t>Active TB</a:t>
            </a:r>
          </a:p>
        </p:txBody>
      </p:sp>
      <p:sp>
        <p:nvSpPr>
          <p:cNvPr id="99" name="Left Brace 98"/>
          <p:cNvSpPr/>
          <p:nvPr/>
        </p:nvSpPr>
        <p:spPr>
          <a:xfrm>
            <a:off x="759239" y="90921"/>
            <a:ext cx="466927" cy="4294442"/>
          </a:xfrm>
          <a:prstGeom prst="leftBrac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 rot="16200000">
            <a:off x="-792771" y="1940586"/>
            <a:ext cx="2580792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Latent TB</a:t>
            </a:r>
          </a:p>
          <a:p>
            <a:pPr algn="ctr"/>
            <a:r>
              <a:rPr lang="en-US" sz="1400" dirty="0" smtClean="0"/>
              <a:t>Check TB culture after treatment</a:t>
            </a:r>
          </a:p>
        </p:txBody>
      </p:sp>
      <p:cxnSp>
        <p:nvCxnSpPr>
          <p:cNvPr id="3" name="Straight Connector 2"/>
          <p:cNvCxnSpPr>
            <a:stCxn id="42" idx="2"/>
            <a:endCxn id="92" idx="0"/>
          </p:cNvCxnSpPr>
          <p:nvPr/>
        </p:nvCxnSpPr>
        <p:spPr>
          <a:xfrm flipH="1">
            <a:off x="4119648" y="5006342"/>
            <a:ext cx="4084173" cy="670138"/>
          </a:xfrm>
          <a:prstGeom prst="line">
            <a:avLst/>
          </a:prstGeom>
          <a:ln w="12700" cmpd="sng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74786" y="7367700"/>
            <a:ext cx="1489723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Initial Phase:</a:t>
            </a:r>
          </a:p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RIPE for 2 months</a:t>
            </a:r>
          </a:p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+ </a:t>
            </a:r>
            <a:r>
              <a:rPr lang="en-US" sz="1400" dirty="0" err="1" smtClean="0">
                <a:solidFill>
                  <a:srgbClr val="FF0000"/>
                </a:solidFill>
              </a:rPr>
              <a:t>Vit</a:t>
            </a:r>
            <a:r>
              <a:rPr lang="en-US" sz="1400" dirty="0" smtClean="0">
                <a:solidFill>
                  <a:srgbClr val="FF0000"/>
                </a:solidFill>
              </a:rPr>
              <a:t> B6</a:t>
            </a:r>
          </a:p>
        </p:txBody>
      </p:sp>
      <p:cxnSp>
        <p:nvCxnSpPr>
          <p:cNvPr id="15" name="Straight Arrow Connector 14"/>
          <p:cNvCxnSpPr>
            <a:stCxn id="92" idx="2"/>
            <a:endCxn id="12" idx="0"/>
          </p:cNvCxnSpPr>
          <p:nvPr/>
        </p:nvCxnSpPr>
        <p:spPr>
          <a:xfrm>
            <a:off x="4119648" y="6415144"/>
            <a:ext cx="0" cy="9525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46878" y="10320131"/>
            <a:ext cx="1608133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Continuation Phase</a:t>
            </a:r>
          </a:p>
          <a:p>
            <a:pPr algn="ctr"/>
            <a:r>
              <a:rPr lang="en-US" sz="1400" dirty="0" smtClean="0"/>
              <a:t>R+I </a:t>
            </a:r>
            <a:r>
              <a:rPr lang="en-US" sz="1400" dirty="0" smtClean="0">
                <a:solidFill>
                  <a:srgbClr val="FF0000"/>
                </a:solidFill>
              </a:rPr>
              <a:t>for 4 months</a:t>
            </a:r>
          </a:p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+ </a:t>
            </a:r>
            <a:r>
              <a:rPr lang="en-US" sz="1400" dirty="0" err="1" smtClean="0">
                <a:solidFill>
                  <a:srgbClr val="FF0000"/>
                </a:solidFill>
              </a:rPr>
              <a:t>Vit</a:t>
            </a:r>
            <a:r>
              <a:rPr lang="en-US" sz="1400" dirty="0" smtClean="0">
                <a:solidFill>
                  <a:srgbClr val="FF0000"/>
                </a:solidFill>
              </a:rPr>
              <a:t> B6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08957" y="8900690"/>
            <a:ext cx="262138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Culture at the end of initial phase</a:t>
            </a:r>
          </a:p>
          <a:p>
            <a:pPr algn="ctr"/>
            <a:r>
              <a:rPr lang="en-US" sz="1400" dirty="0" smtClean="0"/>
              <a:t>Culture Positive?</a:t>
            </a:r>
          </a:p>
        </p:txBody>
      </p:sp>
      <p:cxnSp>
        <p:nvCxnSpPr>
          <p:cNvPr id="20" name="Straight Connector 19"/>
          <p:cNvCxnSpPr>
            <a:stCxn id="12" idx="2"/>
            <a:endCxn id="18" idx="0"/>
          </p:cNvCxnSpPr>
          <p:nvPr/>
        </p:nvCxnSpPr>
        <p:spPr>
          <a:xfrm>
            <a:off x="4119648" y="8106364"/>
            <a:ext cx="0" cy="79432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05271" y="9593914"/>
            <a:ext cx="43170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Yes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66284" y="9643068"/>
            <a:ext cx="39523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498419" y="10441704"/>
            <a:ext cx="133403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CXR Cavitation?</a:t>
            </a:r>
          </a:p>
          <a:p>
            <a:pPr algn="ctr"/>
            <a:r>
              <a:rPr lang="en-US" sz="1400" dirty="0" smtClean="0"/>
              <a:t>HIV?</a:t>
            </a:r>
          </a:p>
        </p:txBody>
      </p:sp>
      <p:cxnSp>
        <p:nvCxnSpPr>
          <p:cNvPr id="30" name="Straight Connector 29"/>
          <p:cNvCxnSpPr>
            <a:stCxn id="18" idx="2"/>
            <a:endCxn id="28" idx="0"/>
          </p:cNvCxnSpPr>
          <p:nvPr/>
        </p:nvCxnSpPr>
        <p:spPr>
          <a:xfrm>
            <a:off x="4119648" y="9423910"/>
            <a:ext cx="2045787" cy="101779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168677" y="11090361"/>
            <a:ext cx="43170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Yes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857699" y="10267947"/>
            <a:ext cx="39523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</a:t>
            </a:r>
          </a:p>
        </p:txBody>
      </p:sp>
      <p:cxnSp>
        <p:nvCxnSpPr>
          <p:cNvPr id="35" name="Straight Arrow Connector 34"/>
          <p:cNvCxnSpPr>
            <a:stCxn id="28" idx="1"/>
            <a:endCxn id="17" idx="3"/>
          </p:cNvCxnSpPr>
          <p:nvPr/>
        </p:nvCxnSpPr>
        <p:spPr>
          <a:xfrm flipH="1" flipV="1">
            <a:off x="3155011" y="10689463"/>
            <a:ext cx="2343408" cy="1385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8" idx="2"/>
            <a:endCxn id="17" idx="0"/>
          </p:cNvCxnSpPr>
          <p:nvPr/>
        </p:nvCxnSpPr>
        <p:spPr>
          <a:xfrm flipH="1">
            <a:off x="2350945" y="9423910"/>
            <a:ext cx="1768703" cy="89622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360769" y="11900620"/>
            <a:ext cx="1608133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Continuation Phase</a:t>
            </a:r>
          </a:p>
          <a:p>
            <a:r>
              <a:rPr lang="en-US" sz="1400" dirty="0" smtClean="0"/>
              <a:t>R+I </a:t>
            </a:r>
            <a:r>
              <a:rPr lang="en-US" sz="1400" dirty="0" smtClean="0">
                <a:solidFill>
                  <a:srgbClr val="FF0000"/>
                </a:solidFill>
              </a:rPr>
              <a:t>for 7 months</a:t>
            </a:r>
          </a:p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         + </a:t>
            </a:r>
            <a:r>
              <a:rPr lang="en-US" sz="1400" dirty="0" err="1" smtClean="0">
                <a:solidFill>
                  <a:srgbClr val="FF0000"/>
                </a:solidFill>
              </a:rPr>
              <a:t>Vit</a:t>
            </a:r>
            <a:r>
              <a:rPr lang="en-US" sz="1400" dirty="0" smtClean="0">
                <a:solidFill>
                  <a:srgbClr val="FF0000"/>
                </a:solidFill>
              </a:rPr>
              <a:t> B6</a:t>
            </a:r>
          </a:p>
        </p:txBody>
      </p:sp>
      <p:cxnSp>
        <p:nvCxnSpPr>
          <p:cNvPr id="40" name="Straight Arrow Connector 39"/>
          <p:cNvCxnSpPr>
            <a:stCxn id="28" idx="2"/>
            <a:endCxn id="38" idx="0"/>
          </p:cNvCxnSpPr>
          <p:nvPr/>
        </p:nvCxnSpPr>
        <p:spPr>
          <a:xfrm flipH="1">
            <a:off x="6164836" y="10964924"/>
            <a:ext cx="599" cy="93569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16200000">
            <a:off x="-724557" y="6554331"/>
            <a:ext cx="2411512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Active TB</a:t>
            </a:r>
          </a:p>
          <a:p>
            <a:pPr algn="ctr"/>
            <a:r>
              <a:rPr lang="en-US" sz="1400" dirty="0" smtClean="0"/>
              <a:t>Initial Phase RIPE for 2 months</a:t>
            </a:r>
          </a:p>
        </p:txBody>
      </p:sp>
      <p:sp>
        <p:nvSpPr>
          <p:cNvPr id="44" name="Left Brace 43"/>
          <p:cNvSpPr/>
          <p:nvPr/>
        </p:nvSpPr>
        <p:spPr>
          <a:xfrm>
            <a:off x="759593" y="5532644"/>
            <a:ext cx="450142" cy="2573720"/>
          </a:xfrm>
          <a:prstGeom prst="leftBrac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 rot="16200000">
            <a:off x="-332072" y="9509002"/>
            <a:ext cx="1659529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Active TB</a:t>
            </a:r>
          </a:p>
          <a:p>
            <a:pPr algn="ctr"/>
            <a:r>
              <a:rPr lang="en-US" sz="1400" dirty="0" smtClean="0"/>
              <a:t>Continuation Phase</a:t>
            </a:r>
          </a:p>
          <a:p>
            <a:pPr algn="ctr"/>
            <a:r>
              <a:rPr lang="en-US" sz="1400" dirty="0" smtClean="0"/>
              <a:t>For 2, 4 or 7 months</a:t>
            </a:r>
          </a:p>
        </p:txBody>
      </p:sp>
      <p:sp>
        <p:nvSpPr>
          <p:cNvPr id="46" name="Left Brace 45"/>
          <p:cNvSpPr/>
          <p:nvPr/>
        </p:nvSpPr>
        <p:spPr>
          <a:xfrm>
            <a:off x="850534" y="8701456"/>
            <a:ext cx="359205" cy="2696682"/>
          </a:xfrm>
          <a:prstGeom prst="leftBrac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7495152" y="5532644"/>
            <a:ext cx="1499717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Negative Culture</a:t>
            </a:r>
          </a:p>
          <a:p>
            <a:pPr algn="ctr"/>
            <a:r>
              <a:rPr lang="en-US" sz="1400" u="sng" dirty="0" smtClean="0"/>
              <a:t>BUT HAS</a:t>
            </a:r>
          </a:p>
          <a:p>
            <a:pPr algn="ctr"/>
            <a:r>
              <a:rPr lang="en-US" sz="1400" dirty="0" smtClean="0"/>
              <a:t>Abnormal CXR or</a:t>
            </a:r>
          </a:p>
          <a:p>
            <a:pPr algn="ctr"/>
            <a:r>
              <a:rPr lang="en-US" sz="1400" dirty="0" smtClean="0"/>
              <a:t>Clinical symptoms</a:t>
            </a:r>
          </a:p>
          <a:p>
            <a:pPr algn="ctr"/>
            <a:r>
              <a:rPr lang="en-US" sz="1400" dirty="0" smtClean="0"/>
              <a:t>Positive TST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500149" y="7367700"/>
            <a:ext cx="1489723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Initial Phase:</a:t>
            </a:r>
          </a:p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RIPE for 2 months</a:t>
            </a:r>
          </a:p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+ </a:t>
            </a:r>
            <a:r>
              <a:rPr lang="en-US" sz="1400" dirty="0" err="1" smtClean="0">
                <a:solidFill>
                  <a:srgbClr val="FF0000"/>
                </a:solidFill>
              </a:rPr>
              <a:t>Vit</a:t>
            </a:r>
            <a:r>
              <a:rPr lang="en-US" sz="1400" dirty="0" smtClean="0">
                <a:solidFill>
                  <a:srgbClr val="FF0000"/>
                </a:solidFill>
              </a:rPr>
              <a:t> B6</a:t>
            </a:r>
          </a:p>
        </p:txBody>
      </p:sp>
      <p:cxnSp>
        <p:nvCxnSpPr>
          <p:cNvPr id="57" name="Straight Arrow Connector 56"/>
          <p:cNvCxnSpPr>
            <a:endCxn id="60" idx="0"/>
          </p:cNvCxnSpPr>
          <p:nvPr/>
        </p:nvCxnSpPr>
        <p:spPr>
          <a:xfrm>
            <a:off x="8245010" y="6538256"/>
            <a:ext cx="1" cy="82944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2" idx="2"/>
            <a:endCxn id="54" idx="0"/>
          </p:cNvCxnSpPr>
          <p:nvPr/>
        </p:nvCxnSpPr>
        <p:spPr>
          <a:xfrm>
            <a:off x="8203821" y="5006342"/>
            <a:ext cx="41190" cy="52630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934320" y="8900690"/>
            <a:ext cx="262138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Culture at the end of initial phase</a:t>
            </a:r>
          </a:p>
          <a:p>
            <a:pPr algn="ctr"/>
            <a:r>
              <a:rPr lang="en-US" sz="1400" dirty="0" smtClean="0"/>
              <a:t>Culture Positive?</a:t>
            </a:r>
          </a:p>
        </p:txBody>
      </p:sp>
      <p:cxnSp>
        <p:nvCxnSpPr>
          <p:cNvPr id="73" name="Straight Connector 72"/>
          <p:cNvCxnSpPr>
            <a:stCxn id="60" idx="2"/>
            <a:endCxn id="76" idx="0"/>
          </p:cNvCxnSpPr>
          <p:nvPr/>
        </p:nvCxnSpPr>
        <p:spPr>
          <a:xfrm>
            <a:off x="8245011" y="8106364"/>
            <a:ext cx="0" cy="79432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519539" y="9616923"/>
            <a:ext cx="43170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Yes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358083" y="9643068"/>
            <a:ext cx="39523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No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094282" y="10395537"/>
            <a:ext cx="176884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Improvement in CXR?</a:t>
            </a:r>
          </a:p>
        </p:txBody>
      </p:sp>
      <p:cxnSp>
        <p:nvCxnSpPr>
          <p:cNvPr id="83" name="Straight Connector 82"/>
          <p:cNvCxnSpPr>
            <a:stCxn id="76" idx="2"/>
            <a:endCxn id="81" idx="0"/>
          </p:cNvCxnSpPr>
          <p:nvPr/>
        </p:nvCxnSpPr>
        <p:spPr>
          <a:xfrm>
            <a:off x="8245011" y="9423910"/>
            <a:ext cx="1733694" cy="97162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6" idx="2"/>
            <a:endCxn id="28" idx="0"/>
          </p:cNvCxnSpPr>
          <p:nvPr/>
        </p:nvCxnSpPr>
        <p:spPr>
          <a:xfrm flipH="1">
            <a:off x="6165435" y="9423910"/>
            <a:ext cx="2079576" cy="101779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8407213" y="11090361"/>
            <a:ext cx="88998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Improved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0570311" y="11090361"/>
            <a:ext cx="120095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Not Improved</a:t>
            </a:r>
          </a:p>
        </p:txBody>
      </p:sp>
      <p:cxnSp>
        <p:nvCxnSpPr>
          <p:cNvPr id="91" name="Straight Connector 90"/>
          <p:cNvCxnSpPr>
            <a:stCxn id="81" idx="2"/>
            <a:endCxn id="89" idx="0"/>
          </p:cNvCxnSpPr>
          <p:nvPr/>
        </p:nvCxnSpPr>
        <p:spPr>
          <a:xfrm flipH="1">
            <a:off x="8852207" y="10703314"/>
            <a:ext cx="1126498" cy="38704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1" idx="2"/>
            <a:endCxn id="94" idx="0"/>
          </p:cNvCxnSpPr>
          <p:nvPr/>
        </p:nvCxnSpPr>
        <p:spPr>
          <a:xfrm>
            <a:off x="9978705" y="10703314"/>
            <a:ext cx="1192085" cy="38704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8229107" y="11975815"/>
            <a:ext cx="124619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D/C treatment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0366723" y="11975813"/>
            <a:ext cx="1608133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Continuation Phase</a:t>
            </a:r>
          </a:p>
          <a:p>
            <a:pPr algn="ctr"/>
            <a:r>
              <a:rPr lang="en-US" sz="1400" dirty="0" smtClean="0"/>
              <a:t>R+I </a:t>
            </a:r>
            <a:r>
              <a:rPr lang="en-US" sz="1400" dirty="0" smtClean="0">
                <a:solidFill>
                  <a:srgbClr val="FF0000"/>
                </a:solidFill>
              </a:rPr>
              <a:t>for 2 months</a:t>
            </a:r>
          </a:p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+ </a:t>
            </a:r>
            <a:r>
              <a:rPr lang="en-US" sz="1400" dirty="0" err="1" smtClean="0">
                <a:solidFill>
                  <a:srgbClr val="FF0000"/>
                </a:solidFill>
              </a:rPr>
              <a:t>Vit</a:t>
            </a:r>
            <a:r>
              <a:rPr lang="en-US" sz="1400" dirty="0" smtClean="0">
                <a:solidFill>
                  <a:srgbClr val="FF0000"/>
                </a:solidFill>
              </a:rPr>
              <a:t> B6</a:t>
            </a:r>
          </a:p>
        </p:txBody>
      </p:sp>
      <p:cxnSp>
        <p:nvCxnSpPr>
          <p:cNvPr id="105" name="Straight Arrow Connector 104"/>
          <p:cNvCxnSpPr>
            <a:stCxn id="89" idx="2"/>
            <a:endCxn id="101" idx="0"/>
          </p:cNvCxnSpPr>
          <p:nvPr/>
        </p:nvCxnSpPr>
        <p:spPr>
          <a:xfrm flipH="1">
            <a:off x="8852203" y="11398138"/>
            <a:ext cx="4" cy="57767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94" idx="2"/>
            <a:endCxn id="102" idx="0"/>
          </p:cNvCxnSpPr>
          <p:nvPr/>
        </p:nvCxnSpPr>
        <p:spPr>
          <a:xfrm>
            <a:off x="11170790" y="11398138"/>
            <a:ext cx="0" cy="5776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2143956" y="5090850"/>
            <a:ext cx="141577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Negative Culture</a:t>
            </a:r>
          </a:p>
          <a:p>
            <a:pPr algn="ctr"/>
            <a:r>
              <a:rPr lang="en-US" sz="1400" dirty="0" smtClean="0"/>
              <a:t>And is healthy</a:t>
            </a:r>
          </a:p>
        </p:txBody>
      </p:sp>
      <p:cxnSp>
        <p:nvCxnSpPr>
          <p:cNvPr id="112" name="Straight Connector 111"/>
          <p:cNvCxnSpPr>
            <a:stCxn id="42" idx="2"/>
            <a:endCxn id="110" idx="0"/>
          </p:cNvCxnSpPr>
          <p:nvPr/>
        </p:nvCxnSpPr>
        <p:spPr>
          <a:xfrm>
            <a:off x="8203821" y="5006342"/>
            <a:ext cx="4648021" cy="8450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2228746" y="11995165"/>
            <a:ext cx="124619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D/C treatment</a:t>
            </a:r>
          </a:p>
        </p:txBody>
      </p:sp>
      <p:cxnSp>
        <p:nvCxnSpPr>
          <p:cNvPr id="115" name="Straight Arrow Connector 114"/>
          <p:cNvCxnSpPr>
            <a:stCxn id="110" idx="2"/>
            <a:endCxn id="113" idx="0"/>
          </p:cNvCxnSpPr>
          <p:nvPr/>
        </p:nvCxnSpPr>
        <p:spPr>
          <a:xfrm>
            <a:off x="12851842" y="5614070"/>
            <a:ext cx="0" cy="638109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347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609647"/>
              </p:ext>
            </p:extLst>
          </p:nvPr>
        </p:nvGraphicFramePr>
        <p:xfrm>
          <a:off x="2943807" y="6094969"/>
          <a:ext cx="9951741" cy="36271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79988"/>
                <a:gridCol w="4386811"/>
                <a:gridCol w="32849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Active TB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Drug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Dose  (check Renal function)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Duration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Rifampin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600 mg          q24h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 months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Isoniazid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300 mg          q24h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 months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Pyranzimaide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15-30 mg/kg q24h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 months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Ethambutol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15-25 mg/kg</a:t>
                      </a:r>
                      <a:r>
                        <a:rPr lang="en-US" sz="2800" baseline="0" dirty="0" smtClean="0"/>
                        <a:t> q24h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 months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Vit</a:t>
                      </a:r>
                      <a:r>
                        <a:rPr lang="en-US" sz="2800" dirty="0" smtClean="0"/>
                        <a:t> B6 (INH)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25 – 50 mg </a:t>
                      </a:r>
                      <a:r>
                        <a:rPr lang="en-US" sz="2800" baseline="0" dirty="0" smtClean="0"/>
                        <a:t>   q24h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890007"/>
              </p:ext>
            </p:extLst>
          </p:nvPr>
        </p:nvGraphicFramePr>
        <p:xfrm>
          <a:off x="2943807" y="1101335"/>
          <a:ext cx="9785551" cy="37191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3406"/>
                <a:gridCol w="4329090"/>
                <a:gridCol w="32630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Latent TB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Drug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Dose (check renal function)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Duration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Isoniazid</a:t>
                      </a:r>
                    </a:p>
                    <a:p>
                      <a:r>
                        <a:rPr lang="en-US" sz="2800" dirty="0" smtClean="0"/>
                        <a:t>   +</a:t>
                      </a:r>
                    </a:p>
                    <a:p>
                      <a:r>
                        <a:rPr lang="en-US" sz="2800" dirty="0" smtClean="0"/>
                        <a:t>Rifapentine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900 mg INH once weekly</a:t>
                      </a:r>
                    </a:p>
                    <a:p>
                      <a:r>
                        <a:rPr lang="en-US" sz="2800" dirty="0" smtClean="0"/>
                        <a:t>   +</a:t>
                      </a:r>
                    </a:p>
                    <a:p>
                      <a:r>
                        <a:rPr lang="en-US" sz="2800" dirty="0" smtClean="0"/>
                        <a:t>900 mg RFT once weekly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 months</a:t>
                      </a:r>
                    </a:p>
                    <a:p>
                      <a:endParaRPr lang="en-US" sz="2800" dirty="0" smtClean="0"/>
                    </a:p>
                    <a:p>
                      <a:r>
                        <a:rPr lang="en-US" sz="2800" dirty="0" smtClean="0"/>
                        <a:t>3 months</a:t>
                      </a:r>
                      <a:endParaRPr lang="en-US" sz="2800" dirty="0"/>
                    </a:p>
                  </a:txBody>
                  <a:tcPr/>
                </a:tc>
              </a:tr>
              <a:tr h="131119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Isoniazid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300 mg q24h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9 months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014964"/>
              </p:ext>
            </p:extLst>
          </p:nvPr>
        </p:nvGraphicFramePr>
        <p:xfrm>
          <a:off x="836963" y="7129640"/>
          <a:ext cx="2106844" cy="2592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6844"/>
              </a:tblGrid>
              <a:tr h="2592448">
                <a:tc>
                  <a:txBody>
                    <a:bodyPr/>
                    <a:lstStyle/>
                    <a:p>
                      <a:pPr algn="ctr"/>
                      <a:endParaRPr lang="en-US" sz="2800" dirty="0" smtClean="0"/>
                    </a:p>
                    <a:p>
                      <a:pPr algn="ctr"/>
                      <a:endParaRPr lang="en-US" sz="2800" dirty="0" smtClean="0"/>
                    </a:p>
                    <a:p>
                      <a:pPr algn="ctr"/>
                      <a:r>
                        <a:rPr lang="en-US" sz="2800" dirty="0" smtClean="0"/>
                        <a:t>Take all 5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163272"/>
              </p:ext>
            </p:extLst>
          </p:nvPr>
        </p:nvGraphicFramePr>
        <p:xfrm>
          <a:off x="836963" y="2164870"/>
          <a:ext cx="2106844" cy="1327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6844"/>
              </a:tblGrid>
              <a:tr h="132778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For</a:t>
                      </a:r>
                      <a:r>
                        <a:rPr lang="en-US" sz="2800" baseline="0" dirty="0" smtClean="0"/>
                        <a:t> healthy patients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646249"/>
              </p:ext>
            </p:extLst>
          </p:nvPr>
        </p:nvGraphicFramePr>
        <p:xfrm>
          <a:off x="836963" y="3492658"/>
          <a:ext cx="2106844" cy="13715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6844"/>
              </a:tblGrid>
              <a:tr h="132778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Pregnant</a:t>
                      </a:r>
                      <a:r>
                        <a:rPr lang="en-US" sz="2800" baseline="0" dirty="0" smtClean="0"/>
                        <a:t>,</a:t>
                      </a:r>
                    </a:p>
                    <a:p>
                      <a:pPr algn="ctr"/>
                      <a:r>
                        <a:rPr lang="en-US" sz="2800" baseline="0" dirty="0" smtClean="0"/>
                        <a:t>HIV, or</a:t>
                      </a:r>
                    </a:p>
                    <a:p>
                      <a:pPr algn="ctr"/>
                      <a:r>
                        <a:rPr lang="en-US" sz="2800" baseline="0" dirty="0" smtClean="0"/>
                        <a:t>2 – 11 y/o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0802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6167601"/>
              </p:ext>
            </p:extLst>
          </p:nvPr>
        </p:nvGraphicFramePr>
        <p:xfrm>
          <a:off x="-508000" y="626944"/>
          <a:ext cx="13716000" cy="7737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Document" r:id="rId4" imgW="5943600" imgH="3352800" progId="Word.Document.12">
                  <p:embed/>
                </p:oleObj>
              </mc:Choice>
              <mc:Fallback>
                <p:oleObj name="Document" r:id="rId4" imgW="5943600" imgH="3352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508000" y="626944"/>
                        <a:ext cx="13716000" cy="77372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0865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396009"/>
              </p:ext>
            </p:extLst>
          </p:nvPr>
        </p:nvGraphicFramePr>
        <p:xfrm>
          <a:off x="203672" y="635074"/>
          <a:ext cx="13198522" cy="7676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Document" r:id="rId4" imgW="6070600" imgH="3530600" progId="Word.Document.12">
                  <p:embed/>
                </p:oleObj>
              </mc:Choice>
              <mc:Fallback>
                <p:oleObj name="Document" r:id="rId4" imgW="6070600" imgH="3530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3672" y="635074"/>
                        <a:ext cx="13198522" cy="7676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8412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wrap="none" lIns="182880" tIns="91440" rIns="182880" bIns="91440">
        <a:spAutoFit/>
      </a:bodyPr>
      <a:lstStyle>
        <a:defPPr algn="ctr">
          <a:defRPr sz="1600" dirty="0">
            <a:solidFill>
              <a:srgbClr val="FF0000"/>
            </a:solidFill>
          </a:defRPr>
        </a:defPPr>
      </a:lstStyle>
    </a:spDef>
    <a:lnDef>
      <a:spPr>
        <a:ln w="12700">
          <a:solidFill>
            <a:schemeClr val="tx1"/>
          </a:solidFill>
          <a:tailEnd type="none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none" rtlCol="0">
        <a:spAutoFit/>
      </a:bodyPr>
      <a:lstStyle>
        <a:defPPr algn="ctr">
          <a:defRPr sz="140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1914</TotalTime>
  <Words>339</Words>
  <Application>Microsoft Macintosh PowerPoint</Application>
  <PresentationFormat>Custom</PresentationFormat>
  <Paragraphs>124</Paragraphs>
  <Slides>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Do</dc:creator>
  <cp:lastModifiedBy>Leon Do</cp:lastModifiedBy>
  <cp:revision>44</cp:revision>
  <dcterms:created xsi:type="dcterms:W3CDTF">2012-09-29T22:34:53Z</dcterms:created>
  <dcterms:modified xsi:type="dcterms:W3CDTF">2014-02-24T18:27:07Z</dcterms:modified>
</cp:coreProperties>
</file>