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8F9D6-77EC-B945-8936-7EC5CBCED4D1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24E61-42E2-AE4C-A05E-F6900F4D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en.wikipedia.org/wiki/Cesarean_sectio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transverse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cesarean section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24E61-42E2-AE4C-A05E-F6900F4D9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24E61-42E2-AE4C-A05E-F6900F4D9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4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8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6502-D714-DB48-B562-A004E51141F2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E41E-1553-B743-9D33-A2390968A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458" y="242760"/>
            <a:ext cx="8572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Microbiology </a:t>
            </a:r>
            <a:endParaRPr lang="en-US" b="1" u="sng" dirty="0"/>
          </a:p>
          <a:p>
            <a:r>
              <a:rPr lang="en-US" b="1" dirty="0" smtClean="0"/>
              <a:t>Antigenic drift (leads to annual vaccination):</a:t>
            </a:r>
            <a:r>
              <a:rPr lang="en-US" dirty="0" smtClean="0"/>
              <a:t> </a:t>
            </a:r>
            <a:r>
              <a:rPr lang="en-US" dirty="0"/>
              <a:t>A mechanism for variation by viruses that involves the accumulation of </a:t>
            </a:r>
            <a:r>
              <a:rPr lang="en-US" dirty="0">
                <a:solidFill>
                  <a:srgbClr val="FF0000"/>
                </a:solidFill>
              </a:rPr>
              <a:t>mutations within the antibody-binding sites so that </a:t>
            </a:r>
            <a:r>
              <a:rPr lang="en-US" dirty="0"/>
              <a:t>the resulting </a:t>
            </a:r>
            <a:r>
              <a:rPr lang="en-US" dirty="0">
                <a:solidFill>
                  <a:srgbClr val="FF0000"/>
                </a:solidFill>
              </a:rPr>
              <a:t>viruses cannot be inhibited</a:t>
            </a:r>
            <a:r>
              <a:rPr lang="en-US" dirty="0"/>
              <a:t> well by antibodies against previous strains making it easier for them to spread throughout a partially immune population. Antigenic drift occurs in both influenza A and influenza B viruses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Antigenic </a:t>
            </a:r>
            <a:r>
              <a:rPr lang="en-US" b="1" dirty="0" smtClean="0"/>
              <a:t>shift (leads to pandemics):</a:t>
            </a:r>
            <a:r>
              <a:rPr lang="en-US" dirty="0" smtClean="0"/>
              <a:t> </a:t>
            </a:r>
            <a:r>
              <a:rPr lang="en-US" dirty="0"/>
              <a:t>A sudden shift in the antigenicity of a virus resulting from the </a:t>
            </a:r>
            <a:r>
              <a:rPr lang="en-US" dirty="0">
                <a:solidFill>
                  <a:srgbClr val="FF0000"/>
                </a:solidFill>
              </a:rPr>
              <a:t>recombination of the genomes </a:t>
            </a:r>
            <a:r>
              <a:rPr lang="en-US" dirty="0"/>
              <a:t>of two viral strains. Antigenic shift is seen only with influenza A viruses. It results usually from the replacement of the hemagglutinin (the viral attachment protein that also mediates the entry of the virus into the cell) with a novel subtype that has not been present in human </a:t>
            </a:r>
            <a:r>
              <a:rPr lang="en-US" dirty="0" err="1"/>
              <a:t>influenzaviruses</a:t>
            </a:r>
            <a:r>
              <a:rPr lang="en-US" dirty="0"/>
              <a:t> for a long time. The source of these new genes is the large reservoir of </a:t>
            </a:r>
            <a:r>
              <a:rPr lang="en-US" dirty="0" err="1"/>
              <a:t>influenzaviruses</a:t>
            </a:r>
            <a:r>
              <a:rPr lang="en-US" dirty="0"/>
              <a:t> in waterfowl. The consequences of the introduction of a new hemagglutinin into human viruses is usually a pandemic, or a worldwide epidemic.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458" y="4593786"/>
            <a:ext cx="3650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Pathogenesis of influenza</a:t>
            </a:r>
            <a:endParaRPr lang="en-US" b="1" u="sng" dirty="0"/>
          </a:p>
          <a:p>
            <a:r>
              <a:rPr lang="en-US" dirty="0" smtClean="0"/>
              <a:t>Spread by respiratory droplets</a:t>
            </a:r>
            <a:endParaRPr lang="en-US" dirty="0"/>
          </a:p>
          <a:p>
            <a:r>
              <a:rPr lang="en-US" dirty="0" smtClean="0"/>
              <a:t>Intubation for 1-4 days</a:t>
            </a:r>
          </a:p>
          <a:p>
            <a:r>
              <a:rPr lang="en-US" dirty="0" smtClean="0"/>
              <a:t>Viral shedding starts 1 day before s/s</a:t>
            </a:r>
          </a:p>
          <a:p>
            <a:r>
              <a:rPr lang="en-US" dirty="0" smtClean="0"/>
              <a:t>s/s lasts +5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007" y="386496"/>
            <a:ext cx="127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Vaccination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67611"/>
              </p:ext>
            </p:extLst>
          </p:nvPr>
        </p:nvGraphicFramePr>
        <p:xfrm>
          <a:off x="165670" y="811530"/>
          <a:ext cx="8800954" cy="463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02"/>
                <a:gridCol w="2763276"/>
                <a:gridCol w="3271276"/>
              </a:tblGrid>
              <a:tr h="541936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Inactivated</a:t>
                      </a:r>
                      <a:endParaRPr lang="en-US" sz="21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/>
                        <a:t>Live-Attenuated</a:t>
                      </a:r>
                      <a:endParaRPr lang="en-US" sz="2100" dirty="0"/>
                    </a:p>
                  </a:txBody>
                  <a:tcPr marL="67188" marR="67188" marT="33594" marB="33594"/>
                </a:tc>
              </a:tr>
              <a:tr h="541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Formulation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Intramuscular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Intranasal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</a:tr>
              <a:tr h="604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Approved Population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&gt; 6 months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Pregnant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Child on chronic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ASA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Pulmonary disease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Healthcare workers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2-49</a:t>
                      </a:r>
                      <a:r>
                        <a:rPr lang="en-US" sz="1800" baseline="0" dirty="0" smtClean="0"/>
                        <a:t> YO healthy, </a:t>
                      </a:r>
                      <a:r>
                        <a:rPr lang="en-US" sz="1800" baseline="0" dirty="0" err="1" smtClean="0"/>
                        <a:t>nonpregnant</a:t>
                      </a:r>
                      <a:r>
                        <a:rPr lang="en-US" sz="1800" baseline="0" dirty="0" smtClean="0"/>
                        <a:t> pts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</a:tr>
              <a:tr h="604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Important Contraindications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Egg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allergy worse than hives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Immunosuppression</a:t>
                      </a:r>
                    </a:p>
                    <a:p>
                      <a:pPr algn="ctr"/>
                      <a:r>
                        <a:rPr lang="en-US" sz="1800" dirty="0" smtClean="0"/>
                        <a:t>Egg allergy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</a:tr>
              <a:tr h="604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Adult</a:t>
                      </a:r>
                      <a:r>
                        <a:rPr lang="en-US" sz="1800" baseline="0" dirty="0" smtClean="0"/>
                        <a:t> Dose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IM injection</a:t>
                      </a:r>
                      <a:r>
                        <a:rPr lang="en-US" sz="1800" baseline="0" dirty="0" smtClean="0"/>
                        <a:t> (0.5 </a:t>
                      </a:r>
                      <a:r>
                        <a:rPr lang="en-US" sz="1800" baseline="0" dirty="0" err="1" smtClean="0"/>
                        <a:t>mL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 spray/nostril (0.1 </a:t>
                      </a:r>
                      <a:r>
                        <a:rPr lang="en-US" sz="1800" dirty="0" err="1" smtClean="0"/>
                        <a:t>mL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</a:tr>
              <a:tr h="8734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“Ingredients” </a:t>
                      </a:r>
                    </a:p>
                    <a:p>
                      <a:pPr algn="ctr"/>
                      <a:r>
                        <a:rPr lang="en-US" sz="1800" dirty="0" smtClean="0"/>
                        <a:t>(2012-13)</a:t>
                      </a:r>
                      <a:endParaRPr lang="en-US" sz="1800" dirty="0"/>
                    </a:p>
                  </a:txBody>
                  <a:tcPr marL="67188" marR="67188" marT="33594" marB="3359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A/California/7/2009 (H1N1)-like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A/Victoria/361/2011 (H3N2)-like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B/Wisconsin/1/2010-like antigens</a:t>
                      </a:r>
                      <a:endParaRPr lang="en-US" sz="2400" dirty="0"/>
                    </a:p>
                  </a:txBody>
                  <a:tcPr marL="67188" marR="67188" marT="33594" marB="33594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4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65" y="0"/>
            <a:ext cx="4831735" cy="3362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431" y="244834"/>
            <a:ext cx="215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Drugs to treat Influenza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5430" y="3200690"/>
            <a:ext cx="61631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The Drugs:</a:t>
            </a:r>
          </a:p>
          <a:p>
            <a:endParaRPr lang="en-US" sz="1600" u="sng" dirty="0"/>
          </a:p>
          <a:p>
            <a:r>
              <a:rPr lang="en-US" sz="1600" u="sng" dirty="0" smtClean="0"/>
              <a:t>M2 Ion Channel </a:t>
            </a:r>
            <a:r>
              <a:rPr lang="en-US" sz="1600" u="sng" dirty="0" smtClean="0"/>
              <a:t>Inhibitors</a:t>
            </a:r>
          </a:p>
          <a:p>
            <a:r>
              <a:rPr lang="en-US" sz="1600" dirty="0" smtClean="0"/>
              <a:t>Not </a:t>
            </a:r>
            <a:r>
              <a:rPr lang="en-US" sz="1600" dirty="0"/>
              <a:t>recommended in chemoprophylaxis b/c 100% </a:t>
            </a:r>
            <a:r>
              <a:rPr lang="en-US" sz="1600" dirty="0" smtClean="0"/>
              <a:t>resistance</a:t>
            </a:r>
            <a:endParaRPr lang="en-US" sz="1600" u="sng" dirty="0" smtClean="0"/>
          </a:p>
          <a:p>
            <a:r>
              <a:rPr lang="en-US" sz="1600" dirty="0" smtClean="0"/>
              <a:t>MOA: prevent H from entering M2 ion from breaking open</a:t>
            </a:r>
            <a:endParaRPr lang="en-US" sz="1600" dirty="0" smtClean="0"/>
          </a:p>
          <a:p>
            <a:r>
              <a:rPr lang="en-US" sz="1600" dirty="0" smtClean="0"/>
              <a:t>Drug: Amantadine, Rimantadine</a:t>
            </a:r>
          </a:p>
          <a:p>
            <a:r>
              <a:rPr lang="en-US" sz="1600" dirty="0" smtClean="0"/>
              <a:t>Use: Influenza A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Parkinson’s disease (</a:t>
            </a:r>
            <a:r>
              <a:rPr lang="en-US" sz="1600" smtClean="0"/>
              <a:t>amantadine</a:t>
            </a:r>
            <a:r>
              <a:rPr lang="en-US" sz="1600" smtClean="0"/>
              <a:t>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5431" y="927052"/>
            <a:ext cx="31141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Who should it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Children &lt; 5 y/o</a:t>
            </a:r>
          </a:p>
          <a:p>
            <a:r>
              <a:rPr lang="en-US" sz="1600" dirty="0" smtClean="0"/>
              <a:t>Children &lt; 19 y/o on long term ASA</a:t>
            </a:r>
          </a:p>
          <a:p>
            <a:r>
              <a:rPr lang="en-US" sz="1600" dirty="0" smtClean="0"/>
              <a:t>Adults &gt; 65 y/o</a:t>
            </a:r>
          </a:p>
          <a:p>
            <a:r>
              <a:rPr lang="en-US" sz="1600" dirty="0" smtClean="0"/>
              <a:t>Asthma, DM, renal</a:t>
            </a:r>
          </a:p>
          <a:p>
            <a:r>
              <a:rPr lang="en-US" sz="1600" dirty="0" smtClean="0"/>
              <a:t>Pregnant</a:t>
            </a:r>
          </a:p>
          <a:p>
            <a:r>
              <a:rPr lang="en-US" sz="1600" dirty="0" smtClean="0"/>
              <a:t>Immunosuppressed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786456" y="3717024"/>
            <a:ext cx="32164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Neuraminidase </a:t>
            </a:r>
            <a:r>
              <a:rPr lang="en-US" sz="1600" u="sng" dirty="0" smtClean="0"/>
              <a:t>Inhibitor</a:t>
            </a:r>
          </a:p>
          <a:p>
            <a:r>
              <a:rPr lang="en-US" sz="1600" dirty="0" smtClean="0"/>
              <a:t>MOA: prevent influenza release</a:t>
            </a:r>
            <a:endParaRPr lang="en-US" sz="1600" dirty="0" smtClean="0"/>
          </a:p>
          <a:p>
            <a:r>
              <a:rPr lang="en-US" sz="1600" dirty="0" smtClean="0"/>
              <a:t>Drug: </a:t>
            </a:r>
            <a:r>
              <a:rPr lang="en-US" sz="1600" dirty="0" smtClean="0">
                <a:solidFill>
                  <a:srgbClr val="FF0000"/>
                </a:solidFill>
              </a:rPr>
              <a:t>Oseltamivir, Zanamivir</a:t>
            </a:r>
          </a:p>
          <a:p>
            <a:r>
              <a:rPr lang="en-US" sz="1600" dirty="0" smtClean="0"/>
              <a:t>Use: Influenza A and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72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412</Words>
  <Application>Microsoft Macintosh PowerPoint</Application>
  <PresentationFormat>On-screen Show (4:3)</PresentationFormat>
  <Paragraphs>56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14</cp:revision>
  <dcterms:created xsi:type="dcterms:W3CDTF">2012-10-01T14:48:36Z</dcterms:created>
  <dcterms:modified xsi:type="dcterms:W3CDTF">2012-10-02T16:19:57Z</dcterms:modified>
</cp:coreProperties>
</file>