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24688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4606"/>
    <a:srgbClr val="0BB9FF"/>
    <a:srgbClr val="6B08FF"/>
    <a:srgbClr val="F4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360" autoAdjust="0"/>
    <p:restoredTop sz="94660"/>
  </p:normalViewPr>
  <p:slideViewPr>
    <p:cSldViewPr snapToGrid="0" snapToObjects="1">
      <p:cViewPr>
        <p:scale>
          <a:sx n="54" d="100"/>
          <a:sy n="54" d="100"/>
        </p:scale>
        <p:origin x="-80" y="-400"/>
      </p:cViewPr>
      <p:guideLst>
        <p:guide orient="horz" pos="2592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D3585-F3B2-564D-91E1-783523CB4BD3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10F5-0024-1048-B1E1-B5B128D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Legionella pneumophila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Mycoplasma pneumoniae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Chlamydophila pneumoniae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10F5-0024-1048-B1E1-B5B128DEA1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azithromycin and the newer macrolides, such as clarithromycin, dirithromycin and roxithromycin, can be regarded as ‘advanced-generation’ macrolides compared with erythromycin, the first macrolide used clinically as an antibiotic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10F5-0024-1048-B1E1-B5B128DEA1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 is defined as pneumonia that occurs 48 hours or more after admission, which was not incubating at the time of admission.</a:t>
            </a:r>
          </a:p>
          <a:p>
            <a:endParaRPr lang="en-US" dirty="0" smtClean="0"/>
          </a:p>
          <a:p>
            <a:r>
              <a:rPr lang="en-US" dirty="0" smtClean="0"/>
              <a:t>VAP refers to pneumonia that arises</a:t>
            </a:r>
            <a:r>
              <a:rPr lang="en-US" baseline="0" dirty="0" smtClean="0"/>
              <a:t> more than 48-72 hours after endotracheal intubation.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10F5-0024-1048-B1E1-B5B128DEA1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2556512"/>
            <a:ext cx="209854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4663440"/>
            <a:ext cx="172821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329567"/>
            <a:ext cx="555498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329567"/>
            <a:ext cx="1625346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5288282"/>
            <a:ext cx="2098548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3488056"/>
            <a:ext cx="2098548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1920242"/>
            <a:ext cx="1090422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1920242"/>
            <a:ext cx="1090422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5" y="1842136"/>
            <a:ext cx="10908507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5" y="2609850"/>
            <a:ext cx="10908507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74" y="1842136"/>
            <a:ext cx="10912794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74" y="2609850"/>
            <a:ext cx="10912794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3" y="327660"/>
            <a:ext cx="8122446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6" y="327662"/>
            <a:ext cx="13801725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3" y="1722122"/>
            <a:ext cx="8122446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7" y="5760720"/>
            <a:ext cx="1481328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7" y="735330"/>
            <a:ext cx="1481328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7" y="6440806"/>
            <a:ext cx="1481328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329566"/>
            <a:ext cx="2221992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1920242"/>
            <a:ext cx="2221992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7627622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C75E-1722-0B46-A46E-A8317DC575BC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7627622"/>
            <a:ext cx="78181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7627622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B348-105C-F941-B30C-58AE422B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021099" y="976731"/>
            <a:ext cx="3304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Non-Severe </a:t>
            </a:r>
            <a:r>
              <a:rPr lang="en-US" dirty="0" smtClean="0"/>
              <a:t>Pneumonia</a:t>
            </a:r>
          </a:p>
          <a:p>
            <a:pPr algn="ctr"/>
            <a:r>
              <a:rPr lang="en-US" dirty="0" smtClean="0"/>
              <a:t>Early Onset in hospital ventilator. </a:t>
            </a:r>
          </a:p>
          <a:p>
            <a:pPr algn="ctr"/>
            <a:r>
              <a:rPr lang="en-US" dirty="0" smtClean="0"/>
              <a:t>Little risk for Resistance</a:t>
            </a:r>
          </a:p>
          <a:p>
            <a:pPr algn="ctr"/>
            <a:r>
              <a:rPr lang="en-US" dirty="0" smtClean="0"/>
              <a:t>2-5 days onset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26510" y="98216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Severe </a:t>
            </a:r>
            <a:r>
              <a:rPr lang="en-US" dirty="0" smtClean="0"/>
              <a:t>Pneumonia</a:t>
            </a:r>
          </a:p>
          <a:p>
            <a:pPr algn="ctr"/>
            <a:r>
              <a:rPr lang="en-US" dirty="0" smtClean="0"/>
              <a:t>Late Onset in hospital ventilator</a:t>
            </a:r>
          </a:p>
          <a:p>
            <a:pPr algn="ctr"/>
            <a:r>
              <a:rPr lang="en-US" dirty="0" smtClean="0"/>
              <a:t>&gt; 5 days onset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440372" y="2403153"/>
            <a:ext cx="365021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Gram –</a:t>
            </a:r>
          </a:p>
          <a:p>
            <a:r>
              <a:rPr lang="en-US" dirty="0" smtClean="0"/>
              <a:t>Haemophilus influenzae (atypical)</a:t>
            </a:r>
            <a:endParaRPr lang="en-US" u="sng" dirty="0" smtClean="0"/>
          </a:p>
          <a:p>
            <a:r>
              <a:rPr lang="en-US" dirty="0" smtClean="0"/>
              <a:t>E. Coli</a:t>
            </a:r>
          </a:p>
          <a:p>
            <a:r>
              <a:rPr lang="en-US" dirty="0" smtClean="0"/>
              <a:t>K. Pneumoniae</a:t>
            </a:r>
          </a:p>
          <a:p>
            <a:r>
              <a:rPr lang="en-US" dirty="0" smtClean="0"/>
              <a:t>Proteus (atypical)</a:t>
            </a:r>
          </a:p>
          <a:p>
            <a:r>
              <a:rPr lang="en-US" dirty="0" smtClean="0"/>
              <a:t>Enterobacter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23739" y="2410290"/>
            <a:ext cx="2746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Gram +</a:t>
            </a:r>
          </a:p>
          <a:p>
            <a:r>
              <a:rPr lang="en-US" dirty="0" smtClean="0"/>
              <a:t>Strep </a:t>
            </a:r>
            <a:r>
              <a:rPr lang="en-US" dirty="0" err="1" smtClean="0"/>
              <a:t>pneumo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3366FF"/>
                </a:solidFill>
              </a:rPr>
              <a:t>Beta Lactam </a:t>
            </a:r>
            <a:r>
              <a:rPr lang="en-US" dirty="0" smtClean="0">
                <a:solidFill>
                  <a:srgbClr val="FF6600"/>
                </a:solidFill>
              </a:rPr>
              <a:t>or FQ</a:t>
            </a:r>
          </a:p>
          <a:p>
            <a:r>
              <a:rPr lang="en-US" dirty="0" smtClean="0"/>
              <a:t>MSSA</a:t>
            </a:r>
          </a:p>
        </p:txBody>
      </p:sp>
      <p:cxnSp>
        <p:nvCxnSpPr>
          <p:cNvPr id="32" name="Straight Connector 31"/>
          <p:cNvCxnSpPr>
            <a:stCxn id="16" idx="2"/>
          </p:cNvCxnSpPr>
          <p:nvPr/>
        </p:nvCxnSpPr>
        <p:spPr>
          <a:xfrm flipH="1">
            <a:off x="11255382" y="2177060"/>
            <a:ext cx="1417803" cy="233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2"/>
          </p:cNvCxnSpPr>
          <p:nvPr/>
        </p:nvCxnSpPr>
        <p:spPr>
          <a:xfrm>
            <a:off x="12673185" y="2177060"/>
            <a:ext cx="1370579" cy="183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879665" y="2312863"/>
            <a:ext cx="1748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Gram</a:t>
            </a:r>
            <a:r>
              <a:rPr lang="en-US" dirty="0" smtClean="0"/>
              <a:t> +</a:t>
            </a:r>
          </a:p>
          <a:p>
            <a:r>
              <a:rPr lang="en-US" b="1" dirty="0" smtClean="0"/>
              <a:t>MRSA</a:t>
            </a:r>
          </a:p>
          <a:p>
            <a:r>
              <a:rPr lang="en-US" dirty="0" smtClean="0"/>
              <a:t>Enterobacter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115825" y="2312863"/>
            <a:ext cx="1748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Gram –</a:t>
            </a:r>
          </a:p>
          <a:p>
            <a:r>
              <a:rPr lang="en-US" dirty="0" smtClean="0">
                <a:solidFill>
                  <a:srgbClr val="F400FF"/>
                </a:solidFill>
              </a:rPr>
              <a:t>Pseudomonas</a:t>
            </a:r>
          </a:p>
          <a:p>
            <a:r>
              <a:rPr lang="en-US" dirty="0" smtClean="0"/>
              <a:t>Acinetobacter</a:t>
            </a:r>
          </a:p>
          <a:p>
            <a:r>
              <a:rPr lang="en-US" dirty="0" smtClean="0"/>
              <a:t>E. Coli</a:t>
            </a:r>
          </a:p>
          <a:p>
            <a:r>
              <a:rPr lang="en-US" dirty="0" smtClean="0"/>
              <a:t>K </a:t>
            </a:r>
            <a:r>
              <a:rPr lang="en-US" dirty="0" err="1" smtClean="0"/>
              <a:t>Pneumonaie</a:t>
            </a:r>
            <a:endParaRPr lang="en-US" dirty="0"/>
          </a:p>
        </p:txBody>
      </p:sp>
      <p:cxnSp>
        <p:nvCxnSpPr>
          <p:cNvPr id="48" name="Straight Connector 47"/>
          <p:cNvCxnSpPr>
            <a:stCxn id="17" idx="2"/>
            <a:endCxn id="44" idx="0"/>
          </p:cNvCxnSpPr>
          <p:nvPr/>
        </p:nvCxnSpPr>
        <p:spPr>
          <a:xfrm flipH="1">
            <a:off x="18754082" y="1905496"/>
            <a:ext cx="1565172" cy="407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</p:cNvCxnSpPr>
          <p:nvPr/>
        </p:nvCxnSpPr>
        <p:spPr>
          <a:xfrm>
            <a:off x="20319254" y="1905496"/>
            <a:ext cx="1071061" cy="27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581237" y="-27378"/>
            <a:ext cx="367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Bacteria Causing Pneumonia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04057" y="1260718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707774" y="2360478"/>
            <a:ext cx="3363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Streptococcus </a:t>
            </a:r>
            <a:r>
              <a:rPr lang="en-US" dirty="0" smtClean="0"/>
              <a:t>pneumoniae</a:t>
            </a:r>
          </a:p>
          <a:p>
            <a:r>
              <a:rPr lang="en-US" dirty="0">
                <a:solidFill>
                  <a:srgbClr val="008000"/>
                </a:solidFill>
              </a:rPr>
              <a:t>	macrolide</a:t>
            </a:r>
            <a:r>
              <a:rPr lang="en-US" dirty="0">
                <a:solidFill>
                  <a:srgbClr val="0000FF"/>
                </a:solidFill>
              </a:rPr>
              <a:t>, beta lactam </a:t>
            </a:r>
            <a:r>
              <a:rPr lang="en-US" dirty="0">
                <a:solidFill>
                  <a:srgbClr val="FF6600"/>
                </a:solidFill>
              </a:rPr>
              <a:t>or </a:t>
            </a:r>
            <a:r>
              <a:rPr lang="en-US" dirty="0" smtClean="0">
                <a:solidFill>
                  <a:srgbClr val="FF6600"/>
                </a:solidFill>
              </a:rPr>
              <a:t>FQ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MSSA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24238" y="2311123"/>
            <a:ext cx="3384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Haemophilus influenzae (atypical)</a:t>
            </a:r>
          </a:p>
          <a:p>
            <a:r>
              <a:rPr lang="en-US" dirty="0" smtClean="0"/>
              <a:t>Moraxella catarrhalis (atypical)</a:t>
            </a:r>
          </a:p>
          <a:p>
            <a:r>
              <a:rPr lang="en-US" dirty="0" smtClean="0"/>
              <a:t>Legionella pneumophila (atypical)</a:t>
            </a:r>
          </a:p>
          <a:p>
            <a:r>
              <a:rPr lang="en-US" dirty="0" smtClean="0">
                <a:solidFill>
                  <a:srgbClr val="F400FF"/>
                </a:solidFill>
              </a:rPr>
              <a:t>Possible pseudomonas</a:t>
            </a:r>
            <a:endParaRPr lang="en-US" dirty="0">
              <a:solidFill>
                <a:srgbClr val="F400FF"/>
              </a:solidFill>
            </a:endParaRPr>
          </a:p>
        </p:txBody>
      </p:sp>
      <p:cxnSp>
        <p:nvCxnSpPr>
          <p:cNvPr id="65" name="Straight Connector 64"/>
          <p:cNvCxnSpPr>
            <a:stCxn id="61" idx="2"/>
          </p:cNvCxnSpPr>
          <p:nvPr/>
        </p:nvCxnSpPr>
        <p:spPr>
          <a:xfrm flipH="1">
            <a:off x="3356971" y="1630050"/>
            <a:ext cx="1584885" cy="640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2"/>
          </p:cNvCxnSpPr>
          <p:nvPr/>
        </p:nvCxnSpPr>
        <p:spPr>
          <a:xfrm>
            <a:off x="4941856" y="1630050"/>
            <a:ext cx="1320946" cy="640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11922382" y="-9807862"/>
            <a:ext cx="740220" cy="211568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5725" y="3574971"/>
            <a:ext cx="609326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8000"/>
                </a:solidFill>
              </a:rPr>
              <a:t>Advanced Macrolide</a:t>
            </a:r>
          </a:p>
          <a:p>
            <a:r>
              <a:rPr lang="en-US" dirty="0">
                <a:solidFill>
                  <a:srgbClr val="008000"/>
                </a:solidFill>
              </a:rPr>
              <a:t>Azithromycin, </a:t>
            </a:r>
            <a:r>
              <a:rPr lang="en-US" dirty="0" smtClean="0">
                <a:solidFill>
                  <a:srgbClr val="008000"/>
                </a:solidFill>
              </a:rPr>
              <a:t>Doxycycline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u="sng" dirty="0">
                <a:solidFill>
                  <a:srgbClr val="3366FF"/>
                </a:solidFill>
              </a:rPr>
              <a:t>Beta Lactam for strep </a:t>
            </a:r>
            <a:r>
              <a:rPr lang="en-US" u="sng" dirty="0" err="1">
                <a:solidFill>
                  <a:srgbClr val="3366FF"/>
                </a:solidFill>
              </a:rPr>
              <a:t>pneumo</a:t>
            </a:r>
            <a:endParaRPr lang="en-US" u="sng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Amoxicillin, Ceftriaxone, Cefotaxime, </a:t>
            </a:r>
            <a:r>
              <a:rPr lang="en-US" dirty="0" err="1" smtClean="0">
                <a:solidFill>
                  <a:srgbClr val="3366FF"/>
                </a:solidFill>
              </a:rPr>
              <a:t>Fefuroxime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r>
              <a:rPr lang="en-US" u="sng" dirty="0">
                <a:solidFill>
                  <a:srgbClr val="FF6600"/>
                </a:solidFill>
              </a:rPr>
              <a:t>FQ:</a:t>
            </a:r>
          </a:p>
          <a:p>
            <a:r>
              <a:rPr lang="en-US" dirty="0" err="1">
                <a:solidFill>
                  <a:srgbClr val="FF6600"/>
                </a:solidFill>
              </a:rPr>
              <a:t>Moxi</a:t>
            </a:r>
            <a:r>
              <a:rPr lang="en-US" dirty="0">
                <a:solidFill>
                  <a:srgbClr val="FF6600"/>
                </a:solidFill>
              </a:rPr>
              <a:t> &amp; </a:t>
            </a:r>
            <a:r>
              <a:rPr lang="en-US" dirty="0" err="1">
                <a:solidFill>
                  <a:srgbClr val="FF6600"/>
                </a:solidFill>
              </a:rPr>
              <a:t>Gemi</a:t>
            </a:r>
            <a:r>
              <a:rPr lang="en-US" dirty="0">
                <a:solidFill>
                  <a:srgbClr val="FF6600"/>
                </a:solidFill>
              </a:rPr>
              <a:t> covers Strep </a:t>
            </a:r>
            <a:r>
              <a:rPr lang="en-US" dirty="0" err="1">
                <a:solidFill>
                  <a:srgbClr val="FF6600"/>
                </a:solidFill>
              </a:rPr>
              <a:t>pneumo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b="1" dirty="0">
                <a:solidFill>
                  <a:srgbClr val="FF4606"/>
                </a:solidFill>
              </a:rPr>
              <a:t>Cipro               covers pseudomonas</a:t>
            </a:r>
          </a:p>
          <a:p>
            <a:r>
              <a:rPr lang="en-US" b="1" dirty="0">
                <a:solidFill>
                  <a:srgbClr val="FF4606"/>
                </a:solidFill>
              </a:rPr>
              <a:t>Levo                covers pseudomonas + Strep </a:t>
            </a:r>
            <a:r>
              <a:rPr lang="en-US" b="1" dirty="0" err="1" smtClean="0">
                <a:solidFill>
                  <a:srgbClr val="FF4606"/>
                </a:solidFill>
              </a:rPr>
              <a:t>pneumo</a:t>
            </a:r>
            <a:endParaRPr lang="en-US" b="1" dirty="0" smtClean="0">
              <a:solidFill>
                <a:srgbClr val="FF4606"/>
              </a:solidFill>
            </a:endParaRPr>
          </a:p>
          <a:p>
            <a:endParaRPr lang="en-US" b="1" dirty="0">
              <a:solidFill>
                <a:srgbClr val="FF4606"/>
              </a:solidFill>
            </a:endParaRPr>
          </a:p>
          <a:p>
            <a:r>
              <a:rPr lang="en-US" u="sng" dirty="0">
                <a:solidFill>
                  <a:srgbClr val="F400FF"/>
                </a:solidFill>
              </a:rPr>
              <a:t>Beta lactam for pseudomonas</a:t>
            </a:r>
          </a:p>
          <a:p>
            <a:r>
              <a:rPr lang="en-US" dirty="0">
                <a:solidFill>
                  <a:srgbClr val="F400FF"/>
                </a:solidFill>
              </a:rPr>
              <a:t>Pip/</a:t>
            </a:r>
            <a:r>
              <a:rPr lang="en-US" dirty="0" err="1">
                <a:solidFill>
                  <a:srgbClr val="F400FF"/>
                </a:solidFill>
              </a:rPr>
              <a:t>Tazo</a:t>
            </a:r>
            <a:r>
              <a:rPr lang="en-US" dirty="0">
                <a:solidFill>
                  <a:srgbClr val="F400FF"/>
                </a:solidFill>
              </a:rPr>
              <a:t>, Cefepime, Imipenem, Meropenem, </a:t>
            </a:r>
            <a:r>
              <a:rPr lang="en-US" dirty="0" smtClean="0">
                <a:solidFill>
                  <a:srgbClr val="F400FF"/>
                </a:solidFill>
              </a:rPr>
              <a:t>Aztreonam</a:t>
            </a:r>
          </a:p>
          <a:p>
            <a:endParaRPr lang="en-US" dirty="0">
              <a:solidFill>
                <a:srgbClr val="F400FF"/>
              </a:solidFill>
            </a:endParaRPr>
          </a:p>
          <a:p>
            <a:r>
              <a:rPr lang="en-US" u="sng" dirty="0" smtClean="0">
                <a:solidFill>
                  <a:srgbClr val="6B08FF"/>
                </a:solidFill>
              </a:rPr>
              <a:t>Aminoglycoside (covers </a:t>
            </a:r>
            <a:r>
              <a:rPr lang="en-US" u="sng" dirty="0" err="1" smtClean="0">
                <a:solidFill>
                  <a:srgbClr val="6B08FF"/>
                </a:solidFill>
              </a:rPr>
              <a:t>psuedo</a:t>
            </a:r>
            <a:r>
              <a:rPr lang="en-US" u="sng" dirty="0" smtClean="0">
                <a:solidFill>
                  <a:srgbClr val="6B08FF"/>
                </a:solidFill>
              </a:rPr>
              <a:t>)</a:t>
            </a:r>
            <a:endParaRPr lang="en-US" u="sng" dirty="0">
              <a:solidFill>
                <a:srgbClr val="6B08FF"/>
              </a:solidFill>
            </a:endParaRPr>
          </a:p>
          <a:p>
            <a:r>
              <a:rPr lang="en-US" dirty="0" smtClean="0">
                <a:solidFill>
                  <a:srgbClr val="6B08FF"/>
                </a:solidFill>
              </a:rPr>
              <a:t>Gentamicin, Tobramycin, amikacin</a:t>
            </a:r>
            <a:endParaRPr lang="en-US" dirty="0">
              <a:solidFill>
                <a:srgbClr val="6B08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640" y="5207946"/>
            <a:ext cx="105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Drugs for</a:t>
            </a:r>
          </a:p>
          <a:p>
            <a:pPr algn="ctr"/>
            <a:r>
              <a:rPr lang="en-US" dirty="0" smtClean="0"/>
              <a:t>CAP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044844" y="3610619"/>
            <a:ext cx="470881" cy="44886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1741" y="4383247"/>
            <a:ext cx="5817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3366FF"/>
                </a:solidFill>
              </a:rPr>
              <a:t>Beta Lactam for strep </a:t>
            </a:r>
            <a:r>
              <a:rPr lang="en-US" u="sng" dirty="0" err="1">
                <a:solidFill>
                  <a:srgbClr val="3366FF"/>
                </a:solidFill>
              </a:rPr>
              <a:t>pneumo</a:t>
            </a:r>
            <a:endParaRPr lang="en-US" u="sng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Amoxicillin, Ceftriaxone, Cefotaxime, </a:t>
            </a:r>
            <a:r>
              <a:rPr lang="en-US" dirty="0" err="1">
                <a:solidFill>
                  <a:srgbClr val="3366FF"/>
                </a:solidFill>
              </a:rPr>
              <a:t>Fefuroxime</a:t>
            </a:r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r>
              <a:rPr lang="en-US" u="sng" dirty="0">
                <a:solidFill>
                  <a:srgbClr val="FF6600"/>
                </a:solidFill>
              </a:rPr>
              <a:t>FQ:</a:t>
            </a:r>
          </a:p>
          <a:p>
            <a:r>
              <a:rPr lang="en-US" dirty="0" err="1">
                <a:solidFill>
                  <a:srgbClr val="FF6600"/>
                </a:solidFill>
              </a:rPr>
              <a:t>Moxi</a:t>
            </a:r>
            <a:r>
              <a:rPr lang="en-US" dirty="0">
                <a:solidFill>
                  <a:srgbClr val="FF6600"/>
                </a:solidFill>
              </a:rPr>
              <a:t> &amp; </a:t>
            </a:r>
            <a:r>
              <a:rPr lang="en-US" dirty="0" err="1">
                <a:solidFill>
                  <a:srgbClr val="FF6600"/>
                </a:solidFill>
              </a:rPr>
              <a:t>Gemi</a:t>
            </a:r>
            <a:r>
              <a:rPr lang="en-US" dirty="0">
                <a:solidFill>
                  <a:srgbClr val="FF6600"/>
                </a:solidFill>
              </a:rPr>
              <a:t> covers Strep </a:t>
            </a:r>
            <a:r>
              <a:rPr lang="en-US" dirty="0" err="1">
                <a:solidFill>
                  <a:srgbClr val="FF6600"/>
                </a:solidFill>
              </a:rPr>
              <a:t>pneumo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b="1" dirty="0">
                <a:solidFill>
                  <a:srgbClr val="FF4606"/>
                </a:solidFill>
              </a:rPr>
              <a:t>Cipro               covers pseudomonas</a:t>
            </a:r>
          </a:p>
          <a:p>
            <a:r>
              <a:rPr lang="en-US" b="1" dirty="0">
                <a:solidFill>
                  <a:srgbClr val="FF4606"/>
                </a:solidFill>
              </a:rPr>
              <a:t>Levo                covers pseudomonas + Strep </a:t>
            </a:r>
            <a:r>
              <a:rPr lang="en-US" b="1" dirty="0" err="1">
                <a:solidFill>
                  <a:srgbClr val="FF4606"/>
                </a:solidFill>
              </a:rPr>
              <a:t>pneumo</a:t>
            </a:r>
            <a:endParaRPr lang="en-US" b="1" dirty="0">
              <a:solidFill>
                <a:srgbClr val="FF460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8271" y="5014564"/>
            <a:ext cx="186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 for LOW risk </a:t>
            </a:r>
            <a:r>
              <a:rPr lang="en-US" dirty="0" err="1" smtClean="0"/>
              <a:t>pneumo</a:t>
            </a:r>
            <a:r>
              <a:rPr lang="en-US" dirty="0"/>
              <a:t> </a:t>
            </a:r>
            <a:r>
              <a:rPr lang="en-US" dirty="0" smtClean="0"/>
              <a:t>HAP </a:t>
            </a:r>
          </a:p>
          <a:p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11120860" y="4383247"/>
            <a:ext cx="470881" cy="2084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04198" y="3818769"/>
            <a:ext cx="5890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6600"/>
                </a:solidFill>
              </a:rPr>
              <a:t>FQ:</a:t>
            </a:r>
          </a:p>
          <a:p>
            <a:r>
              <a:rPr lang="en-US" dirty="0" err="1">
                <a:solidFill>
                  <a:srgbClr val="FF6600"/>
                </a:solidFill>
              </a:rPr>
              <a:t>Moxi</a:t>
            </a:r>
            <a:r>
              <a:rPr lang="en-US" dirty="0">
                <a:solidFill>
                  <a:srgbClr val="FF6600"/>
                </a:solidFill>
              </a:rPr>
              <a:t> &amp; </a:t>
            </a:r>
            <a:r>
              <a:rPr lang="en-US" dirty="0" err="1">
                <a:solidFill>
                  <a:srgbClr val="FF6600"/>
                </a:solidFill>
              </a:rPr>
              <a:t>Gemi</a:t>
            </a:r>
            <a:r>
              <a:rPr lang="en-US" dirty="0">
                <a:solidFill>
                  <a:srgbClr val="FF6600"/>
                </a:solidFill>
              </a:rPr>
              <a:t> covers Strep </a:t>
            </a:r>
            <a:r>
              <a:rPr lang="en-US" dirty="0" err="1">
                <a:solidFill>
                  <a:srgbClr val="FF6600"/>
                </a:solidFill>
              </a:rPr>
              <a:t>pneumo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b="1" dirty="0">
                <a:solidFill>
                  <a:srgbClr val="FF4606"/>
                </a:solidFill>
              </a:rPr>
              <a:t>Cipro               covers pseudomonas</a:t>
            </a:r>
          </a:p>
          <a:p>
            <a:r>
              <a:rPr lang="en-US" b="1" dirty="0">
                <a:solidFill>
                  <a:srgbClr val="FF4606"/>
                </a:solidFill>
              </a:rPr>
              <a:t>Levo                covers pseudomonas + Strep </a:t>
            </a:r>
            <a:r>
              <a:rPr lang="en-US" b="1" dirty="0" err="1">
                <a:solidFill>
                  <a:srgbClr val="FF4606"/>
                </a:solidFill>
              </a:rPr>
              <a:t>pneumo</a:t>
            </a:r>
            <a:endParaRPr lang="en-US" b="1" dirty="0">
              <a:solidFill>
                <a:srgbClr val="FF4606"/>
              </a:solidFill>
            </a:endParaRPr>
          </a:p>
          <a:p>
            <a:endParaRPr lang="en-US" b="1" dirty="0">
              <a:solidFill>
                <a:srgbClr val="FF4606"/>
              </a:solidFill>
            </a:endParaRPr>
          </a:p>
          <a:p>
            <a:r>
              <a:rPr lang="en-US" u="sng" dirty="0">
                <a:solidFill>
                  <a:srgbClr val="F400FF"/>
                </a:solidFill>
              </a:rPr>
              <a:t>Beta lactam for pseudomonas</a:t>
            </a:r>
          </a:p>
          <a:p>
            <a:r>
              <a:rPr lang="en-US" dirty="0">
                <a:solidFill>
                  <a:srgbClr val="F400FF"/>
                </a:solidFill>
              </a:rPr>
              <a:t>Pip/</a:t>
            </a:r>
            <a:r>
              <a:rPr lang="en-US" dirty="0" err="1">
                <a:solidFill>
                  <a:srgbClr val="F400FF"/>
                </a:solidFill>
              </a:rPr>
              <a:t>Tazo</a:t>
            </a:r>
            <a:r>
              <a:rPr lang="en-US" dirty="0">
                <a:solidFill>
                  <a:srgbClr val="F400FF"/>
                </a:solidFill>
              </a:rPr>
              <a:t>, </a:t>
            </a:r>
            <a:r>
              <a:rPr lang="en-US" dirty="0" smtClean="0">
                <a:solidFill>
                  <a:srgbClr val="F400FF"/>
                </a:solidFill>
              </a:rPr>
              <a:t>Cefepime</a:t>
            </a:r>
          </a:p>
          <a:p>
            <a:r>
              <a:rPr lang="en-US" dirty="0" smtClean="0">
                <a:solidFill>
                  <a:srgbClr val="F400FF"/>
                </a:solidFill>
              </a:rPr>
              <a:t>Imipenem</a:t>
            </a:r>
            <a:r>
              <a:rPr lang="en-US" dirty="0">
                <a:solidFill>
                  <a:srgbClr val="F400FF"/>
                </a:solidFill>
              </a:rPr>
              <a:t>, </a:t>
            </a:r>
            <a:r>
              <a:rPr lang="en-US" dirty="0" smtClean="0">
                <a:solidFill>
                  <a:srgbClr val="F400FF"/>
                </a:solidFill>
              </a:rPr>
              <a:t>Meropenem</a:t>
            </a:r>
            <a:endParaRPr lang="en-US" dirty="0">
              <a:solidFill>
                <a:srgbClr val="F400FF"/>
              </a:solidFill>
            </a:endParaRPr>
          </a:p>
          <a:p>
            <a:r>
              <a:rPr lang="en-US" dirty="0" smtClean="0">
                <a:solidFill>
                  <a:srgbClr val="F400FF"/>
                </a:solidFill>
              </a:rPr>
              <a:t>Aztreonam</a:t>
            </a:r>
          </a:p>
          <a:p>
            <a:endParaRPr lang="en-US" dirty="0">
              <a:solidFill>
                <a:srgbClr val="F400FF"/>
              </a:solidFill>
            </a:endParaRPr>
          </a:p>
          <a:p>
            <a:r>
              <a:rPr lang="en-US" u="sng" dirty="0" smtClean="0">
                <a:solidFill>
                  <a:srgbClr val="6B08FF"/>
                </a:solidFill>
              </a:rPr>
              <a:t>Aminoglycoside (covers pseudo)</a:t>
            </a:r>
            <a:endParaRPr lang="en-US" u="sng" dirty="0">
              <a:solidFill>
                <a:srgbClr val="6B08FF"/>
              </a:solidFill>
            </a:endParaRPr>
          </a:p>
          <a:p>
            <a:r>
              <a:rPr lang="en-US" dirty="0" smtClean="0">
                <a:solidFill>
                  <a:srgbClr val="6B08FF"/>
                </a:solidFill>
              </a:rPr>
              <a:t>Gentamicin, Tobramycin, amikacin</a:t>
            </a:r>
          </a:p>
          <a:p>
            <a:endParaRPr lang="en-US" dirty="0">
              <a:solidFill>
                <a:srgbClr val="6B08FF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MRSA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Linezolid, Vancomycin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9130046" y="3818769"/>
            <a:ext cx="498453" cy="41525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504582" y="5662894"/>
            <a:ext cx="186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 for HIGH risk </a:t>
            </a:r>
            <a:r>
              <a:rPr lang="en-US" dirty="0" err="1" smtClean="0"/>
              <a:t>pneumo</a:t>
            </a:r>
            <a:r>
              <a:rPr lang="en-US" dirty="0"/>
              <a:t> </a:t>
            </a:r>
            <a:r>
              <a:rPr lang="en-US" dirty="0" smtClean="0"/>
              <a:t>HAP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0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1624" y="44222"/>
            <a:ext cx="49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Treatment of Lower Respiratory Tract Infections in</a:t>
            </a:r>
          </a:p>
          <a:p>
            <a:pPr algn="ctr"/>
            <a:r>
              <a:rPr lang="en-US" dirty="0" smtClean="0"/>
              <a:t>Community Acquired Pneumonia (CAP)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2626" y="1485087"/>
            <a:ext cx="245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 Outpatient</a:t>
            </a:r>
          </a:p>
          <a:p>
            <a:pPr algn="ctr"/>
            <a:r>
              <a:rPr lang="en-US" dirty="0" smtClean="0"/>
              <a:t>NO recent antibiotic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5340" y="1485087"/>
            <a:ext cx="32178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 Outpatient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ecent antibiotic use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Heart, lung, liver, kidney disease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Immuno, DM</a:t>
            </a:r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2731877" y="2131418"/>
            <a:ext cx="0" cy="1838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4138"/>
              </p:ext>
            </p:extLst>
          </p:nvPr>
        </p:nvGraphicFramePr>
        <p:xfrm>
          <a:off x="747582" y="3969733"/>
          <a:ext cx="3898536" cy="203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839"/>
                <a:gridCol w="1398697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Drug</a:t>
                      </a:r>
                      <a:endParaRPr lang="en-US" sz="1800" dirty="0"/>
                    </a:p>
                  </a:txBody>
                  <a:tcPr marL="176348" marR="176348" marT="54864" marB="5486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r>
                        <a:rPr lang="en-US" sz="1800" baseline="0" dirty="0" smtClean="0"/>
                        <a:t> next if:</a:t>
                      </a:r>
                      <a:endParaRPr lang="en-US" sz="1800" dirty="0"/>
                    </a:p>
                  </a:txBody>
                  <a:tcPr marL="176348" marR="17634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Azithromycin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500 mg PO x1 then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250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mg 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po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24h x5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176348" marR="176348" marT="54864" marB="5486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Resistance</a:t>
                      </a:r>
                      <a:endParaRPr lang="en-US" sz="1800" dirty="0"/>
                    </a:p>
                  </a:txBody>
                  <a:tcPr marL="176348" marR="17634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Doxycycline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100 mg </a:t>
                      </a:r>
                      <a:r>
                        <a:rPr lang="en-US" sz="1800" dirty="0" err="1" smtClean="0">
                          <a:solidFill>
                            <a:srgbClr val="008000"/>
                          </a:solidFill>
                        </a:rPr>
                        <a:t>po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 q12h 7 days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176348" marR="176348" marT="54864" marB="5486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348" marR="176348" marT="54864" marB="54864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05859"/>
              </p:ext>
            </p:extLst>
          </p:nvPr>
        </p:nvGraphicFramePr>
        <p:xfrm>
          <a:off x="4838958" y="3969733"/>
          <a:ext cx="4499839" cy="3072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12"/>
                <a:gridCol w="1480627"/>
              </a:tblGrid>
              <a:tr h="2304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Drug</a:t>
                      </a:r>
                      <a:endParaRPr lang="en-US" sz="1800" dirty="0"/>
                    </a:p>
                  </a:txBody>
                  <a:tcPr marL="176348" marR="176348" marT="54864" marB="5486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r>
                        <a:rPr lang="en-US" sz="1800" baseline="0" dirty="0" smtClean="0"/>
                        <a:t> next if</a:t>
                      </a:r>
                      <a:endParaRPr lang="en-US" sz="1800" dirty="0"/>
                    </a:p>
                  </a:txBody>
                  <a:tcPr marL="176348" marR="176348" marT="54864" marB="54864"/>
                </a:tc>
              </a:tr>
              <a:tr h="56831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PO Azithromycin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(macrolide)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For 7 days</a:t>
                      </a:r>
                    </a:p>
                    <a:p>
                      <a:r>
                        <a:rPr lang="en-US" sz="1800" baseline="0" dirty="0" smtClean="0"/>
                        <a:t>   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3366FF"/>
                          </a:solidFill>
                        </a:rPr>
                        <a:t>PO Amoxicillin For 7 days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3366FF"/>
                          </a:solidFill>
                        </a:rPr>
                        <a:t>(to prevent z-</a:t>
                      </a:r>
                      <a:r>
                        <a:rPr lang="en-US" sz="1800" baseline="0" dirty="0" err="1" smtClean="0">
                          <a:solidFill>
                            <a:srgbClr val="3366FF"/>
                          </a:solidFill>
                        </a:rPr>
                        <a:t>pak</a:t>
                      </a:r>
                      <a:r>
                        <a:rPr lang="en-US" sz="1800" baseline="0" dirty="0" smtClean="0">
                          <a:solidFill>
                            <a:srgbClr val="3366FF"/>
                          </a:solidFill>
                        </a:rPr>
                        <a:t> resistance)</a:t>
                      </a:r>
                    </a:p>
                  </a:txBody>
                  <a:tcPr marL="176348" marR="176348" marT="54864" marB="5486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Cardiac QT</a:t>
                      </a:r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Allergy </a:t>
                      </a:r>
                      <a:endParaRPr lang="en-US" sz="1800" dirty="0"/>
                    </a:p>
                  </a:txBody>
                  <a:tcPr marL="176348" marR="176348" marT="54864" marB="54864"/>
                </a:tc>
              </a:tr>
              <a:tr h="738806">
                <a:tc>
                  <a:txBody>
                    <a:bodyPr/>
                    <a:lstStyle/>
                    <a:p>
                      <a:r>
                        <a:rPr lang="en-US" sz="1800" u="sng" baseline="0" dirty="0" smtClean="0">
                          <a:solidFill>
                            <a:srgbClr val="FF6600"/>
                          </a:solidFill>
                        </a:rPr>
                        <a:t>FQ</a:t>
                      </a:r>
                      <a:endParaRPr lang="en-US" sz="1800" u="sng" dirty="0" smtClean="0">
                        <a:solidFill>
                          <a:srgbClr val="FF66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FF4606"/>
                          </a:solidFill>
                        </a:rPr>
                        <a:t>Levofloxacin</a:t>
                      </a:r>
                      <a:r>
                        <a:rPr lang="en-US" sz="1800" b="1" baseline="0" dirty="0" smtClean="0">
                          <a:solidFill>
                            <a:srgbClr val="FF4606"/>
                          </a:solidFill>
                        </a:rPr>
                        <a:t>  5 days   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FF6600"/>
                          </a:solidFill>
                        </a:rPr>
                        <a:t>Moxifloxacin</a:t>
                      </a:r>
                      <a:r>
                        <a:rPr lang="en-US" sz="1800" b="0" baseline="0" dirty="0" smtClean="0">
                          <a:solidFill>
                            <a:srgbClr val="FF6600"/>
                          </a:solidFill>
                        </a:rPr>
                        <a:t>  7 days   or</a:t>
                      </a:r>
                      <a:endParaRPr lang="en-US" sz="1800" b="0" dirty="0" smtClean="0">
                        <a:solidFill>
                          <a:srgbClr val="FF4606"/>
                        </a:solidFill>
                      </a:endParaRPr>
                    </a:p>
                    <a:p>
                      <a:r>
                        <a:rPr lang="en-US" sz="1800" baseline="0" dirty="0" smtClean="0">
                          <a:solidFill>
                            <a:srgbClr val="FF6600"/>
                          </a:solidFill>
                        </a:rPr>
                        <a:t>Gemifloxacin 7 days   </a:t>
                      </a:r>
                    </a:p>
                  </a:txBody>
                  <a:tcPr marL="176348" marR="176348" marT="54864" marB="5486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pregnant</a:t>
                      </a:r>
                    </a:p>
                    <a:p>
                      <a:r>
                        <a:rPr lang="en-US" sz="1800" dirty="0" smtClean="0"/>
                        <a:t>Check Renal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hepatic</a:t>
                      </a:r>
                    </a:p>
                  </a:txBody>
                  <a:tcPr marL="176348" marR="176348" marT="54864" marB="54864"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2"/>
          </p:cNvCxnSpPr>
          <p:nvPr/>
        </p:nvCxnSpPr>
        <p:spPr>
          <a:xfrm>
            <a:off x="7104258" y="3239414"/>
            <a:ext cx="3" cy="730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914218" y="157716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 Inpatient</a:t>
            </a:r>
          </a:p>
          <a:p>
            <a:pPr algn="ctr"/>
            <a:r>
              <a:rPr lang="en-US" dirty="0" smtClean="0"/>
              <a:t>Non-ICU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54000"/>
              </p:ext>
            </p:extLst>
          </p:nvPr>
        </p:nvGraphicFramePr>
        <p:xfrm>
          <a:off x="9531723" y="3969733"/>
          <a:ext cx="4232058" cy="3017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245"/>
                <a:gridCol w="1387813"/>
              </a:tblGrid>
              <a:tr h="235481">
                <a:tc>
                  <a:txBody>
                    <a:bodyPr/>
                    <a:lstStyle/>
                    <a:p>
                      <a:r>
                        <a:rPr lang="en-US" dirty="0" smtClean="0"/>
                        <a:t>Drug IV</a:t>
                      </a:r>
                      <a:endParaRPr lang="en-US" dirty="0"/>
                    </a:p>
                  </a:txBody>
                  <a:tcPr marL="129941" marR="1299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</a:t>
                      </a:r>
                      <a:r>
                        <a:rPr lang="en-US" baseline="0" dirty="0" smtClean="0"/>
                        <a:t> if</a:t>
                      </a:r>
                      <a:endParaRPr lang="en-US" dirty="0"/>
                    </a:p>
                  </a:txBody>
                  <a:tcPr marL="129941" marR="129941"/>
                </a:tc>
              </a:tr>
              <a:tr h="235481"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FF6600"/>
                          </a:solidFill>
                        </a:rPr>
                        <a:t>IV </a:t>
                      </a:r>
                      <a:r>
                        <a:rPr lang="en-US" sz="1800" u="sng" baseline="0" dirty="0" smtClean="0">
                          <a:solidFill>
                            <a:srgbClr val="FF6600"/>
                          </a:solidFill>
                        </a:rPr>
                        <a:t>FQ</a:t>
                      </a:r>
                      <a:endParaRPr lang="en-US" sz="1800" u="sng" dirty="0" smtClean="0">
                        <a:solidFill>
                          <a:srgbClr val="FF66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FF4606"/>
                          </a:solidFill>
                        </a:rPr>
                        <a:t>Levofloxacin</a:t>
                      </a:r>
                      <a:r>
                        <a:rPr lang="en-US" sz="1800" b="1" baseline="0" dirty="0" smtClean="0">
                          <a:solidFill>
                            <a:srgbClr val="FF4606"/>
                          </a:solidFill>
                        </a:rPr>
                        <a:t>  5 days   or</a:t>
                      </a:r>
                      <a:endParaRPr lang="en-US" sz="1800" b="1" dirty="0" smtClean="0">
                        <a:solidFill>
                          <a:srgbClr val="FF4606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6600"/>
                          </a:solidFill>
                        </a:rPr>
                        <a:t>Moxifloxacin</a:t>
                      </a:r>
                      <a:r>
                        <a:rPr lang="en-US" sz="1800" baseline="0" dirty="0" smtClean="0">
                          <a:solidFill>
                            <a:srgbClr val="FF6600"/>
                          </a:solidFill>
                        </a:rPr>
                        <a:t>  7 days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Gemi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NOT IV (don</a:t>
                      </a:r>
                      <a:r>
                        <a:rPr lang="fr-FR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’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t’ use)</a:t>
                      </a:r>
                    </a:p>
                  </a:txBody>
                  <a:tcPr marL="129941" marR="12994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pregnant</a:t>
                      </a:r>
                    </a:p>
                    <a:p>
                      <a:r>
                        <a:rPr lang="en-US" sz="1800" dirty="0" smtClean="0"/>
                        <a:t>Check Renal</a:t>
                      </a:r>
                    </a:p>
                    <a:p>
                      <a:r>
                        <a:rPr lang="en-US" sz="1800" dirty="0" smtClean="0"/>
                        <a:t>hepatic</a:t>
                      </a:r>
                    </a:p>
                  </a:txBody>
                  <a:tcPr marL="129941" marR="129941"/>
                </a:tc>
              </a:tr>
              <a:tr h="235481">
                <a:tc>
                  <a:txBody>
                    <a:bodyPr/>
                    <a:lstStyle/>
                    <a:p>
                      <a:r>
                        <a:rPr lang="en-US" dirty="0" smtClean="0"/>
                        <a:t>IV 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Azithromycin (macrolide)</a:t>
                      </a:r>
                    </a:p>
                    <a:p>
                      <a:r>
                        <a:rPr lang="en-US" dirty="0" smtClean="0"/>
                        <a:t>   +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IV Ceftriaxone 1 g q24h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or 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cefotaxime 1 g q8h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9941" marR="1299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Cardiac QT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Severe</a:t>
                      </a:r>
                    </a:p>
                    <a:p>
                      <a:r>
                        <a:rPr lang="en-US" dirty="0" smtClean="0"/>
                        <a:t>Allergy</a:t>
                      </a:r>
                      <a:endParaRPr lang="en-US" dirty="0"/>
                    </a:p>
                  </a:txBody>
                  <a:tcPr marL="129941" marR="129941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1647752" y="2223493"/>
            <a:ext cx="0" cy="174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471143" y="166296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 inpatient</a:t>
            </a:r>
          </a:p>
          <a:p>
            <a:pPr algn="ctr"/>
            <a:r>
              <a:rPr lang="en-US" dirty="0" smtClean="0"/>
              <a:t>ICU: LOW risk of pseudomonas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407399" y="7472763"/>
            <a:ext cx="248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 to PO when pt is</a:t>
            </a:r>
          </a:p>
          <a:p>
            <a:pPr algn="ctr"/>
            <a:r>
              <a:rPr lang="en-US" dirty="0" smtClean="0"/>
              <a:t>Stable for 24h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5" idx="2"/>
            <a:endCxn id="47" idx="0"/>
          </p:cNvCxnSpPr>
          <p:nvPr/>
        </p:nvCxnSpPr>
        <p:spPr>
          <a:xfrm>
            <a:off x="11647752" y="6987252"/>
            <a:ext cx="0" cy="485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04377"/>
              </p:ext>
            </p:extLst>
          </p:nvPr>
        </p:nvGraphicFramePr>
        <p:xfrm>
          <a:off x="13993243" y="3982385"/>
          <a:ext cx="4232058" cy="384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245"/>
                <a:gridCol w="1387813"/>
              </a:tblGrid>
              <a:tr h="235481">
                <a:tc>
                  <a:txBody>
                    <a:bodyPr/>
                    <a:lstStyle/>
                    <a:p>
                      <a:r>
                        <a:rPr lang="en-US" dirty="0" smtClean="0"/>
                        <a:t>Drug IV</a:t>
                      </a:r>
                      <a:endParaRPr lang="en-US" dirty="0"/>
                    </a:p>
                  </a:txBody>
                  <a:tcPr marL="129941" marR="1299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 if</a:t>
                      </a:r>
                      <a:endParaRPr lang="en-US" dirty="0"/>
                    </a:p>
                  </a:txBody>
                  <a:tcPr marL="129941" marR="129941"/>
                </a:tc>
              </a:tr>
              <a:tr h="235481"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FF6600"/>
                          </a:solidFill>
                        </a:rPr>
                        <a:t>IV </a:t>
                      </a:r>
                      <a:r>
                        <a:rPr lang="en-US" sz="1800" u="sng" baseline="0" dirty="0" smtClean="0">
                          <a:solidFill>
                            <a:srgbClr val="FF6600"/>
                          </a:solidFill>
                        </a:rPr>
                        <a:t>FQ</a:t>
                      </a:r>
                      <a:endParaRPr lang="en-US" sz="1800" u="sng" dirty="0" smtClean="0">
                        <a:solidFill>
                          <a:srgbClr val="FF66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FF4606"/>
                          </a:solidFill>
                        </a:rPr>
                        <a:t>Levofloxacin</a:t>
                      </a:r>
                      <a:r>
                        <a:rPr lang="en-US" sz="1800" b="1" baseline="0" dirty="0" smtClean="0">
                          <a:solidFill>
                            <a:srgbClr val="FF4606"/>
                          </a:solidFill>
                        </a:rPr>
                        <a:t>  5 days   or</a:t>
                      </a:r>
                      <a:endParaRPr lang="en-US" sz="1800" b="1" dirty="0" smtClean="0">
                        <a:solidFill>
                          <a:srgbClr val="FF4606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6600"/>
                          </a:solidFill>
                        </a:rPr>
                        <a:t>Moxifloxacin</a:t>
                      </a:r>
                      <a:r>
                        <a:rPr lang="en-US" sz="1800" baseline="0" dirty="0" smtClean="0">
                          <a:solidFill>
                            <a:srgbClr val="FF6600"/>
                          </a:solidFill>
                        </a:rPr>
                        <a:t>  7 days</a:t>
                      </a:r>
                    </a:p>
                    <a:p>
                      <a:r>
                        <a:rPr lang="en-US" dirty="0" smtClean="0"/>
                        <a:t>+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IV Ceftriaxone 1 g q24h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or 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cefotaxime 1 g q8h</a:t>
                      </a:r>
                    </a:p>
                  </a:txBody>
                  <a:tcPr marL="129941" marR="12994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pregnant</a:t>
                      </a:r>
                    </a:p>
                    <a:p>
                      <a:r>
                        <a:rPr lang="en-US" sz="1800" dirty="0" smtClean="0"/>
                        <a:t>Check Renal</a:t>
                      </a:r>
                    </a:p>
                  </a:txBody>
                  <a:tcPr marL="129941" marR="129941"/>
                </a:tc>
              </a:tr>
              <a:tr h="2354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IV Azithromycin (macrolide)</a:t>
                      </a:r>
                    </a:p>
                    <a:p>
                      <a:r>
                        <a:rPr lang="en-US" dirty="0" smtClean="0"/>
                        <a:t>   +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IV Ceftriaxone 1 g q24h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or 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cefotaxime 1 g q8h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9941" marR="1299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Cardiac QT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Severe</a:t>
                      </a:r>
                    </a:p>
                    <a:p>
                      <a:r>
                        <a:rPr lang="en-US" dirty="0" smtClean="0"/>
                        <a:t>Allergy</a:t>
                      </a:r>
                    </a:p>
                    <a:p>
                      <a:endParaRPr lang="en-US" dirty="0"/>
                    </a:p>
                  </a:txBody>
                  <a:tcPr marL="129941" marR="129941"/>
                </a:tc>
              </a:tr>
            </a:tbl>
          </a:graphicData>
        </a:graphic>
      </p:graphicFrame>
      <p:cxnSp>
        <p:nvCxnSpPr>
          <p:cNvPr id="59" name="Straight Arrow Connector 58"/>
          <p:cNvCxnSpPr>
            <a:stCxn id="42" idx="2"/>
          </p:cNvCxnSpPr>
          <p:nvPr/>
        </p:nvCxnSpPr>
        <p:spPr>
          <a:xfrm>
            <a:off x="16012591" y="2309293"/>
            <a:ext cx="0" cy="1684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327164" y="1184998"/>
            <a:ext cx="3113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 Inpatient</a:t>
            </a:r>
          </a:p>
          <a:p>
            <a:pPr algn="ctr"/>
            <a:r>
              <a:rPr lang="en-US" dirty="0" smtClean="0"/>
              <a:t>ICU: HIGH risk pseudomonas:</a:t>
            </a:r>
          </a:p>
          <a:p>
            <a:pPr algn="ctr"/>
            <a:r>
              <a:rPr lang="en-US" dirty="0" smtClean="0"/>
              <a:t>Invasive mechanical ventilation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Septic Shock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52144"/>
              </p:ext>
            </p:extLst>
          </p:nvPr>
        </p:nvGraphicFramePr>
        <p:xfrm>
          <a:off x="18526511" y="3969733"/>
          <a:ext cx="5390272" cy="338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8592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 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</a:t>
                      </a:r>
                      <a:r>
                        <a:rPr lang="en-US" baseline="0" dirty="0" smtClean="0"/>
                        <a:t>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Pip/</a:t>
                      </a:r>
                      <a:r>
                        <a:rPr lang="en-US" dirty="0" err="1" smtClean="0">
                          <a:solidFill>
                            <a:srgbClr val="F400FF"/>
                          </a:solidFill>
                        </a:rPr>
                        <a:t>Tazo</a:t>
                      </a:r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 (anti-pseudo beta </a:t>
                      </a:r>
                      <a:r>
                        <a:rPr lang="en-US" dirty="0" err="1" smtClean="0">
                          <a:solidFill>
                            <a:srgbClr val="F400FF"/>
                          </a:solidFill>
                        </a:rPr>
                        <a:t>lact</a:t>
                      </a:r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   +</a:t>
                      </a:r>
                    </a:p>
                    <a:p>
                      <a:r>
                        <a:rPr lang="en-US" b="1" dirty="0" smtClean="0">
                          <a:solidFill>
                            <a:srgbClr val="FF4606"/>
                          </a:solidFill>
                        </a:rPr>
                        <a:t>Anti-pseudomonal</a:t>
                      </a:r>
                      <a:r>
                        <a:rPr lang="en-US" b="1" baseline="0" dirty="0" smtClean="0">
                          <a:solidFill>
                            <a:srgbClr val="FF4606"/>
                          </a:solidFill>
                        </a:rPr>
                        <a:t> FQ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400FF"/>
                          </a:solidFill>
                        </a:rPr>
                        <a:t>Beta lactam allergy</a:t>
                      </a:r>
                    </a:p>
                    <a:p>
                      <a:r>
                        <a:rPr lang="en-US" sz="1800" dirty="0" smtClean="0"/>
                        <a:t>pregnant</a:t>
                      </a:r>
                    </a:p>
                    <a:p>
                      <a:r>
                        <a:rPr lang="en-US" sz="1800" dirty="0" smtClean="0"/>
                        <a:t>Renal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Aztreonam</a:t>
                      </a:r>
                      <a:r>
                        <a:rPr lang="en-US" baseline="0" dirty="0" smtClean="0">
                          <a:solidFill>
                            <a:srgbClr val="F400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(anti-pseudo beta)</a:t>
                      </a:r>
                    </a:p>
                    <a:p>
                      <a:r>
                        <a:rPr lang="en-US" dirty="0" smtClean="0"/>
                        <a:t>   +</a:t>
                      </a:r>
                    </a:p>
                    <a:p>
                      <a:r>
                        <a:rPr lang="en-US" b="1" dirty="0" smtClean="0">
                          <a:solidFill>
                            <a:srgbClr val="FF4606"/>
                          </a:solidFill>
                        </a:rPr>
                        <a:t>Anti-pseudomonal</a:t>
                      </a:r>
                      <a:r>
                        <a:rPr lang="en-US" b="1" baseline="0" dirty="0" smtClean="0">
                          <a:solidFill>
                            <a:srgbClr val="FF4606"/>
                          </a:solidFill>
                        </a:rPr>
                        <a:t> FQ</a:t>
                      </a:r>
                      <a:endParaRPr lang="en-US" dirty="0" smtClean="0">
                        <a:solidFill>
                          <a:srgbClr val="FF460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pregnant</a:t>
                      </a:r>
                    </a:p>
                    <a:p>
                      <a:r>
                        <a:rPr lang="en-US" sz="1800" dirty="0" smtClean="0"/>
                        <a:t>Review Renal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>
                          <a:solidFill>
                            <a:srgbClr val="FF4606"/>
                          </a:solidFill>
                        </a:rPr>
                        <a:t>Anti-pseudomonal</a:t>
                      </a:r>
                      <a:r>
                        <a:rPr lang="en-US" sz="1800" b="1" u="sng" baseline="0" dirty="0" smtClean="0">
                          <a:solidFill>
                            <a:srgbClr val="FF4606"/>
                          </a:solidFill>
                        </a:rPr>
                        <a:t> FQ</a:t>
                      </a:r>
                      <a:endParaRPr lang="en-US" sz="1800" b="1" u="sng" dirty="0" smtClean="0">
                        <a:solidFill>
                          <a:srgbClr val="FF4606"/>
                        </a:solidFill>
                      </a:endParaRPr>
                    </a:p>
                    <a:p>
                      <a:r>
                        <a:rPr lang="en-US" dirty="0" smtClean="0"/>
                        <a:t>   +</a:t>
                      </a:r>
                    </a:p>
                    <a:p>
                      <a:r>
                        <a:rPr lang="en-US" u="sng" dirty="0" smtClean="0">
                          <a:solidFill>
                            <a:srgbClr val="6B08FF"/>
                          </a:solidFill>
                        </a:rPr>
                        <a:t>Aminoglycoside</a:t>
                      </a:r>
                    </a:p>
                    <a:p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Genta</a:t>
                      </a:r>
                      <a:r>
                        <a:rPr lang="en-US" baseline="0" dirty="0" smtClean="0">
                          <a:solidFill>
                            <a:srgbClr val="6B08FF"/>
                          </a:solidFill>
                        </a:rPr>
                        <a:t> or tobramycin or amikacin</a:t>
                      </a:r>
                      <a:endParaRPr lang="en-US" dirty="0" smtClean="0">
                        <a:solidFill>
                          <a:srgbClr val="6B08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pregnant</a:t>
                      </a:r>
                    </a:p>
                    <a:p>
                      <a:r>
                        <a:rPr lang="en-US" sz="1800" dirty="0" smtClean="0"/>
                        <a:t>Renal</a:t>
                      </a:r>
                    </a:p>
                    <a:p>
                      <a:r>
                        <a:rPr lang="en-US" sz="1800" dirty="0" smtClean="0"/>
                        <a:t>ototoxicity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>
            <a:stCxn id="63" idx="2"/>
          </p:cNvCxnSpPr>
          <p:nvPr/>
        </p:nvCxnSpPr>
        <p:spPr>
          <a:xfrm>
            <a:off x="20884122" y="2662326"/>
            <a:ext cx="0" cy="1177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1160539" y="2725337"/>
            <a:ext cx="2411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Must Cover</a:t>
            </a:r>
          </a:p>
          <a:p>
            <a:pPr marL="342900" indent="-342900">
              <a:buAutoNum type="arabicPeriod"/>
            </a:pPr>
            <a:r>
              <a:rPr lang="en-US" dirty="0" smtClean="0"/>
              <a:t>Pseudomonas</a:t>
            </a:r>
          </a:p>
          <a:p>
            <a:pPr marL="342900" indent="-342900">
              <a:buAutoNum type="arabicPeriod"/>
            </a:pPr>
            <a:r>
              <a:rPr lang="en-US" dirty="0" smtClean="0"/>
              <a:t>GNR</a:t>
            </a:r>
          </a:p>
          <a:p>
            <a:pPr marL="342900" indent="-342900">
              <a:buAutoNum type="arabicPeriod"/>
            </a:pPr>
            <a:r>
              <a:rPr lang="en-US" dirty="0" smtClean="0"/>
              <a:t>Atypical</a:t>
            </a:r>
            <a:endParaRPr lang="en-US" dirty="0"/>
          </a:p>
        </p:txBody>
      </p:sp>
      <p:sp>
        <p:nvSpPr>
          <p:cNvPr id="80" name="Left Brace 79"/>
          <p:cNvSpPr/>
          <p:nvPr/>
        </p:nvSpPr>
        <p:spPr>
          <a:xfrm rot="5400000">
            <a:off x="11972567" y="-10534432"/>
            <a:ext cx="719232" cy="231692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8000" y="18737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 treatment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5812" y="924374"/>
            <a:ext cx="3562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Non-Severe Pneumonia</a:t>
            </a:r>
          </a:p>
          <a:p>
            <a:pPr algn="ctr"/>
            <a:r>
              <a:rPr lang="en-US" dirty="0" smtClean="0"/>
              <a:t>Early Onset 3-4 days</a:t>
            </a:r>
          </a:p>
          <a:p>
            <a:pPr algn="ctr"/>
            <a:r>
              <a:rPr lang="en-US" dirty="0" smtClean="0"/>
              <a:t>With no </a:t>
            </a:r>
            <a:r>
              <a:rPr lang="en-US" dirty="0" err="1" smtClean="0"/>
              <a:t>Hx</a:t>
            </a:r>
            <a:r>
              <a:rPr lang="en-US" dirty="0" smtClean="0"/>
              <a:t> of recent hospitalization</a:t>
            </a:r>
          </a:p>
          <a:p>
            <a:pPr algn="ctr"/>
            <a:r>
              <a:rPr lang="en-US" dirty="0" smtClean="0"/>
              <a:t>(low risk of resistant organisms)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017913" y="924374"/>
            <a:ext cx="1955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Severe Pneumonia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&gt; 5 days</a:t>
            </a:r>
          </a:p>
          <a:p>
            <a:pPr algn="ctr"/>
            <a:r>
              <a:rPr lang="en-US" dirty="0" smtClean="0"/>
              <a:t>On Ventilator</a:t>
            </a:r>
          </a:p>
          <a:p>
            <a:pPr algn="ctr"/>
            <a:r>
              <a:rPr lang="en-US" dirty="0" smtClean="0"/>
              <a:t>Respiratory Failure</a:t>
            </a:r>
          </a:p>
          <a:p>
            <a:pPr algn="ctr"/>
            <a:r>
              <a:rPr lang="en-US" dirty="0" smtClean="0"/>
              <a:t>Severe Sepsis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72990"/>
              </p:ext>
            </p:extLst>
          </p:nvPr>
        </p:nvGraphicFramePr>
        <p:xfrm>
          <a:off x="2055812" y="3623068"/>
          <a:ext cx="3517233" cy="2941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753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Ampicillin/Sulbactam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Allergy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IV Ceftriaxone 1 g q24h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or 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cefotaxime 1 g q8h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baseline="0" dirty="0" smtClean="0">
                          <a:solidFill>
                            <a:srgbClr val="FF6600"/>
                          </a:solidFill>
                        </a:rPr>
                        <a:t>FQ</a:t>
                      </a:r>
                      <a:endParaRPr lang="en-US" sz="1800" u="sng" dirty="0" smtClean="0">
                        <a:solidFill>
                          <a:srgbClr val="FF660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</a:rPr>
                        <a:t>Levofloxacin</a:t>
                      </a:r>
                      <a:r>
                        <a:rPr lang="en-US" sz="1800" baseline="0" dirty="0" smtClean="0">
                          <a:solidFill>
                            <a:srgbClr val="FF6600"/>
                          </a:solidFill>
                        </a:rPr>
                        <a:t>    or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</a:rPr>
                        <a:t>Moxifloxacin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Pregnant</a:t>
                      </a:r>
                    </a:p>
                    <a:p>
                      <a:r>
                        <a:rPr lang="en-US" dirty="0" smtClean="0"/>
                        <a:t>Child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Ertapenem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06821"/>
              </p:ext>
            </p:extLst>
          </p:nvPr>
        </p:nvGraphicFramePr>
        <p:xfrm>
          <a:off x="6650854" y="3938541"/>
          <a:ext cx="5490621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8357"/>
                <a:gridCol w="2382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Anti-pseudomonal</a:t>
                      </a:r>
                      <a:r>
                        <a:rPr lang="en-US" baseline="0" dirty="0" smtClean="0">
                          <a:solidFill>
                            <a:srgbClr val="F400FF"/>
                          </a:solidFill>
                        </a:rPr>
                        <a:t>  Beta lactam</a:t>
                      </a:r>
                      <a:endParaRPr lang="en-US" dirty="0">
                        <a:solidFill>
                          <a:srgbClr val="F4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 down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Piperacillin/Tazobactam </a:t>
                      </a:r>
                    </a:p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4.5 mg IV q6h</a:t>
                      </a:r>
                      <a:endParaRPr lang="en-US" dirty="0">
                        <a:solidFill>
                          <a:srgbClr val="F4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 allergy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Cefepime (4</a:t>
                      </a:r>
                      <a:r>
                        <a:rPr lang="en-US" baseline="30000" dirty="0" smtClean="0">
                          <a:solidFill>
                            <a:srgbClr val="F400FF"/>
                          </a:solidFill>
                        </a:rPr>
                        <a:t>th</a:t>
                      </a:r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 gen)</a:t>
                      </a:r>
                      <a:r>
                        <a:rPr lang="en-US" baseline="0" dirty="0" smtClean="0">
                          <a:solidFill>
                            <a:srgbClr val="F400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2 g IV q12h</a:t>
                      </a:r>
                      <a:endParaRPr lang="en-US" dirty="0">
                        <a:solidFill>
                          <a:srgbClr val="F4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 anaphylaxis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Aztreonam</a:t>
                      </a:r>
                      <a:r>
                        <a:rPr lang="en-US" baseline="0" dirty="0" smtClean="0">
                          <a:solidFill>
                            <a:srgbClr val="F400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2 g IV</a:t>
                      </a:r>
                      <a:r>
                        <a:rPr lang="en-US" baseline="0" dirty="0" smtClean="0">
                          <a:solidFill>
                            <a:srgbClr val="F400FF"/>
                          </a:solidFill>
                        </a:rPr>
                        <a:t> q8h</a:t>
                      </a:r>
                      <a:endParaRPr lang="en-US" dirty="0">
                        <a:solidFill>
                          <a:srgbClr val="F4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Ceftaz</a:t>
                      </a:r>
                      <a:r>
                        <a:rPr lang="en-US" dirty="0" smtClean="0"/>
                        <a:t> allergy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Meropenem</a:t>
                      </a:r>
                      <a:r>
                        <a:rPr lang="en-US" baseline="0" dirty="0" smtClean="0">
                          <a:solidFill>
                            <a:srgbClr val="F400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1 g IV q8h  or</a:t>
                      </a:r>
                    </a:p>
                    <a:p>
                      <a:r>
                        <a:rPr lang="en-US" dirty="0" smtClean="0">
                          <a:solidFill>
                            <a:srgbClr val="F400FF"/>
                          </a:solidFill>
                        </a:rPr>
                        <a:t>Imipenem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26237"/>
              </p:ext>
            </p:extLst>
          </p:nvPr>
        </p:nvGraphicFramePr>
        <p:xfrm>
          <a:off x="6650854" y="3558492"/>
          <a:ext cx="54906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06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Choose</a:t>
                      </a:r>
                      <a:r>
                        <a:rPr lang="en-US" baseline="0" dirty="0" smtClean="0"/>
                        <a:t> 1 for Pseudomonas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340897" y="4659803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3024"/>
              </p:ext>
            </p:extLst>
          </p:nvPr>
        </p:nvGraphicFramePr>
        <p:xfrm>
          <a:off x="13040009" y="3926708"/>
          <a:ext cx="4739371" cy="274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492"/>
                <a:gridCol w="2087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 down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Aminoglycoside</a:t>
                      </a:r>
                    </a:p>
                    <a:p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Gentamicin</a:t>
                      </a:r>
                      <a:r>
                        <a:rPr lang="en-US" baseline="0" dirty="0" smtClean="0">
                          <a:solidFill>
                            <a:srgbClr val="6B08FF"/>
                          </a:solidFill>
                        </a:rPr>
                        <a:t> or </a:t>
                      </a:r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Tobramycin</a:t>
                      </a:r>
                    </a:p>
                    <a:p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2 mg/kg IV q8h</a:t>
                      </a:r>
                    </a:p>
                    <a:p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   Peak 8 – 10</a:t>
                      </a:r>
                    </a:p>
                    <a:p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   Tough &lt; 2</a:t>
                      </a:r>
                    </a:p>
                    <a:p>
                      <a:r>
                        <a:rPr lang="en-US" dirty="0" smtClean="0">
                          <a:solidFill>
                            <a:srgbClr val="6B08FF"/>
                          </a:solidFill>
                        </a:rPr>
                        <a:t>Or </a:t>
                      </a:r>
                      <a:r>
                        <a:rPr lang="en-US" baseline="0" dirty="0" smtClean="0">
                          <a:solidFill>
                            <a:srgbClr val="6B08FF"/>
                          </a:solidFill>
                        </a:rPr>
                        <a:t>amikacin</a:t>
                      </a:r>
                      <a:endParaRPr lang="en-US" dirty="0">
                        <a:solidFill>
                          <a:srgbClr val="6B08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Renal</a:t>
                      </a:r>
                    </a:p>
                    <a:p>
                      <a:r>
                        <a:rPr lang="en-US" dirty="0" smtClean="0"/>
                        <a:t>Pregnant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4606"/>
                          </a:solidFill>
                        </a:rPr>
                        <a:t>Antipseudomonal</a:t>
                      </a:r>
                      <a:r>
                        <a:rPr lang="en-US" b="1" u="sng" baseline="0" dirty="0" smtClean="0">
                          <a:solidFill>
                            <a:srgbClr val="FF4606"/>
                          </a:solidFill>
                        </a:rPr>
                        <a:t> FQ</a:t>
                      </a:r>
                    </a:p>
                    <a:p>
                      <a:r>
                        <a:rPr lang="en-US" b="1" dirty="0" smtClean="0">
                          <a:solidFill>
                            <a:srgbClr val="FF4606"/>
                          </a:solidFill>
                        </a:rPr>
                        <a:t>Levofloxacin or Cipro</a:t>
                      </a:r>
                      <a:endParaRPr lang="en-US" b="1" dirty="0">
                        <a:solidFill>
                          <a:srgbClr val="FF460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seizures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7899"/>
              </p:ext>
            </p:extLst>
          </p:nvPr>
        </p:nvGraphicFramePr>
        <p:xfrm>
          <a:off x="13040009" y="3515612"/>
          <a:ext cx="47393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Choose</a:t>
                      </a:r>
                      <a:r>
                        <a:rPr lang="en-US" baseline="0" dirty="0" smtClean="0"/>
                        <a:t> 1 for GNR: P. aeruginosa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3021927" y="6694105"/>
            <a:ext cx="4818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Aminoglycosides have </a:t>
            </a:r>
            <a:r>
              <a:rPr lang="en-US" u="sng" dirty="0">
                <a:latin typeface="Verdana" charset="0"/>
                <a:ea typeface="ＭＳ Ｐゴシック" charset="0"/>
              </a:rPr>
              <a:t>much</a:t>
            </a:r>
            <a:r>
              <a:rPr lang="en-US" dirty="0">
                <a:latin typeface="Verdana" charset="0"/>
                <a:ea typeface="ＭＳ Ｐゴシック" charset="0"/>
              </a:rPr>
              <a:t> more reliable activity vs. </a:t>
            </a:r>
            <a:r>
              <a:rPr lang="en-US" i="1" dirty="0" smtClean="0">
                <a:solidFill>
                  <a:srgbClr val="6B08FF"/>
                </a:solidFill>
                <a:latin typeface="Verdana" charset="0"/>
                <a:ea typeface="ＭＳ Ｐゴシック" charset="0"/>
              </a:rPr>
              <a:t>Pseudomonas</a:t>
            </a:r>
            <a:r>
              <a:rPr lang="en-US" i="1" dirty="0" smtClean="0">
                <a:latin typeface="Verdana" charset="0"/>
                <a:ea typeface="ＭＳ Ｐゴシック" charset="0"/>
              </a:rPr>
              <a:t>. </a:t>
            </a:r>
            <a:r>
              <a:rPr lang="en-US" i="1" dirty="0">
                <a:latin typeface="Verdana" charset="0"/>
                <a:ea typeface="ＭＳ Ｐゴシック" charset="0"/>
              </a:rPr>
              <a:t>aeruginosa</a:t>
            </a:r>
            <a:r>
              <a:rPr lang="en-US" dirty="0">
                <a:latin typeface="Verdana" charset="0"/>
                <a:ea typeface="ＭＳ Ｐゴシック" charset="0"/>
              </a:rPr>
              <a:t> in most </a:t>
            </a:r>
            <a:r>
              <a:rPr lang="en-US" dirty="0" smtClean="0">
                <a:latin typeface="Verdana" charset="0"/>
                <a:ea typeface="ＭＳ Ｐゴシック" charset="0"/>
              </a:rPr>
              <a:t>hospitals than FQ. </a:t>
            </a:r>
            <a:endParaRPr lang="en-US" dirty="0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82796"/>
              </p:ext>
            </p:extLst>
          </p:nvPr>
        </p:nvGraphicFramePr>
        <p:xfrm>
          <a:off x="18539113" y="3932004"/>
          <a:ext cx="481843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175"/>
                <a:gridCol w="2382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 down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Linezolid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r>
                        <a:rPr lang="en-US" baseline="0" dirty="0" smtClean="0"/>
                        <a:t> with SSRI or MAO-I</a:t>
                      </a:r>
                    </a:p>
                    <a:p>
                      <a:r>
                        <a:rPr lang="en-US" baseline="0" dirty="0" smtClean="0"/>
                        <a:t>Thrombocytopenia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Vancomycin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7935633" y="4694042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37208"/>
              </p:ext>
            </p:extLst>
          </p:nvPr>
        </p:nvGraphicFramePr>
        <p:xfrm>
          <a:off x="18539113" y="3515612"/>
          <a:ext cx="4800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Choose</a:t>
                      </a:r>
                      <a:r>
                        <a:rPr lang="en-US" baseline="0" dirty="0" smtClean="0"/>
                        <a:t> 1 for MRSA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8557195" y="5327971"/>
            <a:ext cx="4800357" cy="9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Linezolid seems to be better with MRSA pneumonia because its penetration to the lungs</a:t>
            </a:r>
            <a:endParaRPr lang="en-US" dirty="0"/>
          </a:p>
        </p:txBody>
      </p:sp>
      <p:cxnSp>
        <p:nvCxnSpPr>
          <p:cNvPr id="35" name="Straight Connector 34"/>
          <p:cNvCxnSpPr>
            <a:stCxn id="4" idx="2"/>
            <a:endCxn id="15" idx="0"/>
          </p:cNvCxnSpPr>
          <p:nvPr/>
        </p:nvCxnSpPr>
        <p:spPr>
          <a:xfrm flipH="1">
            <a:off x="3837122" y="556707"/>
            <a:ext cx="5128533" cy="367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2"/>
            <a:endCxn id="17" idx="0"/>
          </p:cNvCxnSpPr>
          <p:nvPr/>
        </p:nvCxnSpPr>
        <p:spPr>
          <a:xfrm>
            <a:off x="8965655" y="556707"/>
            <a:ext cx="6030163" cy="367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2"/>
            <a:endCxn id="18" idx="0"/>
          </p:cNvCxnSpPr>
          <p:nvPr/>
        </p:nvCxnSpPr>
        <p:spPr>
          <a:xfrm flipH="1">
            <a:off x="3814428" y="2124703"/>
            <a:ext cx="22694" cy="1498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5400000">
            <a:off x="14468440" y="-5667137"/>
            <a:ext cx="1113911" cy="172515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8567" y="577153"/>
            <a:ext cx="8706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Duration of therapy for HAP:</a:t>
            </a:r>
          </a:p>
          <a:p>
            <a:r>
              <a:rPr lang="en-US" sz="2400" dirty="0" smtClean="0"/>
              <a:t>If patient has Acinetobacter or Pseudomonas, treat for  14 – 15 days</a:t>
            </a:r>
          </a:p>
          <a:p>
            <a:r>
              <a:rPr lang="en-US" sz="2400" dirty="0"/>
              <a:t>7 – 8 days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88567" y="2663387"/>
            <a:ext cx="40190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FQ Tx:</a:t>
            </a:r>
          </a:p>
          <a:p>
            <a:r>
              <a:rPr lang="en-US" sz="2400" dirty="0" err="1" smtClean="0"/>
              <a:t>Moxi</a:t>
            </a:r>
            <a:r>
              <a:rPr lang="en-US" sz="2400" dirty="0" smtClean="0"/>
              <a:t>: Community (</a:t>
            </a:r>
            <a:r>
              <a:rPr lang="en-US" sz="2400" dirty="0" err="1" smtClean="0"/>
              <a:t>elim</a:t>
            </a:r>
            <a:r>
              <a:rPr lang="en-US" sz="2400" dirty="0" smtClean="0"/>
              <a:t> billary)</a:t>
            </a:r>
          </a:p>
          <a:p>
            <a:r>
              <a:rPr lang="en-US" sz="2400" dirty="0"/>
              <a:t>Cipro: </a:t>
            </a:r>
            <a:r>
              <a:rPr lang="en-US" sz="2400" dirty="0" smtClean="0"/>
              <a:t>Hospital</a:t>
            </a:r>
          </a:p>
          <a:p>
            <a:r>
              <a:rPr lang="en-US" sz="2400" dirty="0" smtClean="0"/>
              <a:t>Levo</a:t>
            </a:r>
            <a:r>
              <a:rPr lang="en-US" sz="2400" dirty="0"/>
              <a:t>: Hospital and </a:t>
            </a:r>
            <a:r>
              <a:rPr lang="en-US" sz="2400" dirty="0" smtClean="0"/>
              <a:t>Community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90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881</Words>
  <Application>Microsoft Macintosh PowerPoint</Application>
  <PresentationFormat>Custom</PresentationFormat>
  <Paragraphs>262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100</cp:revision>
  <dcterms:created xsi:type="dcterms:W3CDTF">2012-10-01T16:29:27Z</dcterms:created>
  <dcterms:modified xsi:type="dcterms:W3CDTF">2013-12-22T16:14:16Z</dcterms:modified>
</cp:coreProperties>
</file>