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8288000" cy="13716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3308" autoAdjust="0"/>
  </p:normalViewPr>
  <p:slideViewPr>
    <p:cSldViewPr snapToGrid="0" snapToObjects="1">
      <p:cViewPr varScale="1">
        <p:scale>
          <a:sx n="42" d="100"/>
          <a:sy n="42" d="100"/>
        </p:scale>
        <p:origin x="-2200" y="-13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BD303-4899-4D4B-8554-C250177B92CA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E5FF-5EA7-FD48-952B-342E4BB3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Delay antibiotic Tx for 2-3 days (b/ 80% will heal on its own)</a:t>
            </a:r>
          </a:p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45 lb = 20</a:t>
            </a:r>
            <a:r>
              <a:rPr lang="en-US" sz="1800" baseline="0" dirty="0" smtClean="0"/>
              <a:t> kg </a:t>
            </a:r>
            <a:r>
              <a:rPr lang="en-US" sz="1800" dirty="0" smtClean="0"/>
              <a:t>weight cut off BID</a:t>
            </a:r>
          </a:p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20 lb = 875 mg BID</a:t>
            </a:r>
          </a:p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875 mg/22lb = 45 mg/kg BID = 90 mg/kg in 2 divided doses</a:t>
            </a:r>
          </a:p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&gt; 3 y/o is around 45 lb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9E5FF-5EA7-FD48-952B-342E4BB3D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4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8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80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80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8813801"/>
            <a:ext cx="15544800" cy="272415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5813429"/>
            <a:ext cx="15544800" cy="300037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5"/>
            <a:ext cx="8080376" cy="127952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3070225"/>
            <a:ext cx="8083551" cy="127952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4349750"/>
            <a:ext cx="8083551" cy="79025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546101"/>
            <a:ext cx="6016627" cy="23241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3"/>
            <a:ext cx="10223500" cy="117062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2870203"/>
            <a:ext cx="6016627" cy="9382127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2"/>
            <a:ext cx="10972800" cy="113347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9"/>
            <a:ext cx="10972800" cy="160972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F4CC-D444-164F-B1A8-76596617FFC8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30B6-37D7-384D-975F-954C806B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168" y="603252"/>
            <a:ext cx="17674165" cy="3825216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r>
              <a:rPr lang="en-US" sz="2400" dirty="0" smtClean="0"/>
              <a:t>Otitis Media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Acute otitis media (AOM): bacteria in nasopharynx enters middle ear. Requires treatment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AOM must have all criteria to have certain diagnosis: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a. acute onset of s/s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b.</a:t>
            </a:r>
            <a:r>
              <a:rPr lang="en-US" sz="2400" dirty="0" smtClean="0"/>
              <a:t> middle ear inflammation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c.</a:t>
            </a:r>
            <a:r>
              <a:rPr lang="en-US" sz="2400" dirty="0" smtClean="0"/>
              <a:t> middle ear effusion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d.</a:t>
            </a:r>
            <a:r>
              <a:rPr lang="en-US" sz="2400" dirty="0" smtClean="0"/>
              <a:t> fever</a:t>
            </a:r>
          </a:p>
          <a:p>
            <a:pPr marL="457200" indent="-457200">
              <a:buAutoNum type="arabicPeriod" startAt="2"/>
            </a:pPr>
            <a:r>
              <a:rPr lang="en-US" sz="2400" dirty="0" err="1" smtClean="0"/>
              <a:t>Otisis</a:t>
            </a:r>
            <a:r>
              <a:rPr lang="en-US" sz="2400" dirty="0" smtClean="0"/>
              <a:t> media with effusion aka Chronic otitis media: fluid in ear. No treatment necessary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a. NO fever</a:t>
            </a:r>
          </a:p>
          <a:p>
            <a:r>
              <a:rPr lang="en-US" sz="2400" dirty="0" smtClean="0"/>
              <a:t>3.  Recurrent otitis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1429" y="7295949"/>
            <a:ext cx="1257119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Infected</a:t>
            </a:r>
          </a:p>
          <a:p>
            <a:pPr algn="ctr"/>
            <a:r>
              <a:rPr lang="en-US" sz="1800" dirty="0" smtClean="0"/>
              <a:t>With strep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847" y="7324174"/>
            <a:ext cx="1928313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Incubation Period</a:t>
            </a:r>
            <a:endParaRPr lang="en-US" sz="1800" dirty="0"/>
          </a:p>
          <a:p>
            <a:pPr algn="ctr"/>
            <a:r>
              <a:rPr lang="en-US" sz="1800" dirty="0" smtClean="0"/>
              <a:t>No s/s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89011" y="7485963"/>
            <a:ext cx="1744369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End of infection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98035" y="7415732"/>
            <a:ext cx="2820647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Acute illness: Chills, HA, NV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72120" y="7324171"/>
            <a:ext cx="11938000" cy="91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03779" y="6922169"/>
            <a:ext cx="790044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Day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8629" y="6964827"/>
            <a:ext cx="790044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Day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0631" y="6915274"/>
            <a:ext cx="790044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Day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07399" y="6758060"/>
            <a:ext cx="2481612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Day 12</a:t>
            </a:r>
          </a:p>
          <a:p>
            <a:pPr algn="ctr"/>
            <a:r>
              <a:rPr lang="en-US" sz="1800" dirty="0" smtClean="0"/>
              <a:t>1 week after incubation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712" y="8410036"/>
            <a:ext cx="1687450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Not contagious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7404" y="8447515"/>
            <a:ext cx="1315365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Contagious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5265257" y="5725001"/>
            <a:ext cx="747888" cy="46971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10819214" y="4926482"/>
            <a:ext cx="747888" cy="63917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5744" y="7279541"/>
            <a:ext cx="2826095" cy="87056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2400" dirty="0" smtClean="0"/>
              <a:t>Pharyngitis timeline:</a:t>
            </a:r>
          </a:p>
          <a:p>
            <a:pPr algn="ctr"/>
            <a:r>
              <a:rPr lang="en-US" sz="2400" dirty="0" smtClean="0"/>
              <a:t>Strep pyogenes</a:t>
            </a:r>
          </a:p>
        </p:txBody>
      </p:sp>
    </p:spTree>
    <p:extLst>
      <p:ext uri="{BB962C8B-B14F-4D97-AF65-F5344CB8AC3E}">
        <p14:creationId xmlns:p14="http://schemas.microsoft.com/office/powerpoint/2010/main" val="120183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480"/>
            <a:ext cx="3473337" cy="68589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r>
              <a:rPr lang="en-US" sz="1800" dirty="0" smtClean="0"/>
              <a:t>Upper Respiratory Tract Infection</a:t>
            </a:r>
          </a:p>
          <a:p>
            <a:r>
              <a:rPr lang="en-US" sz="1800" dirty="0" smtClean="0"/>
              <a:t>Otitis Media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7583" y="366125"/>
            <a:ext cx="1905270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Pt is suspected of</a:t>
            </a:r>
          </a:p>
          <a:p>
            <a:pPr algn="ctr"/>
            <a:r>
              <a:rPr lang="en-US" sz="1800" dirty="0" smtClean="0"/>
              <a:t>Otitis Media</a:t>
            </a:r>
          </a:p>
        </p:txBody>
      </p:sp>
      <p:cxnSp>
        <p:nvCxnSpPr>
          <p:cNvPr id="45" name="Straight Connector 44"/>
          <p:cNvCxnSpPr>
            <a:stCxn id="44" idx="2"/>
            <a:endCxn id="49" idx="0"/>
          </p:cNvCxnSpPr>
          <p:nvPr/>
        </p:nvCxnSpPr>
        <p:spPr>
          <a:xfrm>
            <a:off x="9250218" y="1052020"/>
            <a:ext cx="0" cy="517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5712" y="1569201"/>
            <a:ext cx="4329011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 smtClean="0"/>
              <a:t>Check if AOM, effusion or recurrent OM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45297"/>
              </p:ext>
            </p:extLst>
          </p:nvPr>
        </p:nvGraphicFramePr>
        <p:xfrm>
          <a:off x="1762567" y="8921215"/>
          <a:ext cx="6372317" cy="4066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9607"/>
                <a:gridCol w="2312710"/>
              </a:tblGrid>
              <a:tr h="463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Drug to treat AOM</a:t>
                      </a:r>
                    </a:p>
                    <a:p>
                      <a:r>
                        <a:rPr lang="en-US" sz="1800" b="1" dirty="0" smtClean="0"/>
                        <a:t>   Strep Pneumo</a:t>
                      </a:r>
                      <a:endParaRPr lang="en-US" sz="1800" b="1" dirty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next if</a:t>
                      </a:r>
                      <a:endParaRPr lang="en-US" sz="1800" dirty="0"/>
                    </a:p>
                  </a:txBody>
                  <a:tcPr marL="121920" marR="121920" marT="68580" marB="68580"/>
                </a:tc>
              </a:tr>
              <a:tr h="6482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Amoxicillin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 Kids: 80 – 90 mg/kg in 2-3 divided doses</a:t>
                      </a:r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Fever &gt; 39C</a:t>
                      </a:r>
                    </a:p>
                    <a:p>
                      <a:r>
                        <a:rPr lang="en-US" sz="1800" dirty="0" smtClean="0"/>
                        <a:t>Beta</a:t>
                      </a:r>
                      <a:r>
                        <a:rPr lang="en-US" sz="1800" baseline="0" dirty="0" smtClean="0"/>
                        <a:t> lactamase</a:t>
                      </a:r>
                    </a:p>
                    <a:p>
                      <a:r>
                        <a:rPr lang="en-US" sz="1800" baseline="0" dirty="0" smtClean="0"/>
                        <a:t>Any Allergy</a:t>
                      </a:r>
                      <a:endParaRPr lang="en-US" sz="1800" dirty="0"/>
                    </a:p>
                  </a:txBody>
                  <a:tcPr marL="121920" marR="121920" marT="68580" marB="68580"/>
                </a:tc>
              </a:tr>
              <a:tr h="64821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Amoxicillin/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Clav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(kids)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Amox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90 mg/kg in 2 divided doses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Clav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6.4 mg/kg in 2 divided doses</a:t>
                      </a:r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Any Allergy</a:t>
                      </a:r>
                      <a:endParaRPr lang="en-US" sz="1800" dirty="0"/>
                    </a:p>
                  </a:txBody>
                  <a:tcPr marL="121920" marR="121920" marT="68580" marB="68580"/>
                </a:tc>
              </a:tr>
              <a:tr h="5006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Cefdinir or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Cefpodoxime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or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Cefuroxime</a:t>
                      </a:r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1 allergy</a:t>
                      </a:r>
                      <a:endParaRPr lang="en-US" sz="1800" dirty="0"/>
                    </a:p>
                  </a:txBody>
                  <a:tcPr marL="121920" marR="121920" marT="68580" marB="68580"/>
                </a:tc>
              </a:tr>
              <a:tr h="463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Azithromycin</a:t>
                      </a:r>
                    </a:p>
                    <a:p>
                      <a:r>
                        <a:rPr lang="en-US" sz="1800" dirty="0" smtClean="0"/>
                        <a:t>10 mg/kg on</a:t>
                      </a:r>
                      <a:r>
                        <a:rPr lang="en-US" sz="1800" baseline="0" dirty="0" smtClean="0"/>
                        <a:t> day 1</a:t>
                      </a:r>
                    </a:p>
                    <a:p>
                      <a:r>
                        <a:rPr lang="en-US" sz="1800" baseline="0" dirty="0" smtClean="0"/>
                        <a:t>5 mg/kg on day 2-5</a:t>
                      </a:r>
                      <a:endParaRPr lang="en-US" sz="1800" dirty="0" smtClean="0"/>
                    </a:p>
                  </a:txBody>
                  <a:tcPr marL="121920" marR="121920" marT="68580" marB="6858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21920" marR="121920" marT="68580" marB="6858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627556" y="8512318"/>
            <a:ext cx="1370619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Pt has AOM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42748" y="8209613"/>
            <a:ext cx="2698018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Patient has Recurrent OM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16092"/>
              </p:ext>
            </p:extLst>
          </p:nvPr>
        </p:nvGraphicFramePr>
        <p:xfrm>
          <a:off x="10516376" y="8651557"/>
          <a:ext cx="269251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515"/>
              </a:tblGrid>
              <a:tr h="5598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Drug to treat</a:t>
                      </a:r>
                    </a:p>
                    <a:p>
                      <a:r>
                        <a:rPr lang="en-US" sz="1800" b="1" dirty="0" smtClean="0"/>
                        <a:t>   Strep Pneumo</a:t>
                      </a:r>
                      <a:endParaRPr lang="en-US" sz="1800" b="1" dirty="0"/>
                    </a:p>
                  </a:txBody>
                  <a:tcPr marL="121920" marR="121920" marT="68580" marB="68580"/>
                </a:tc>
              </a:tr>
              <a:tr h="103965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Amoxicillin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20 mg/kg HS</a:t>
                      </a:r>
                    </a:p>
                    <a:p>
                      <a:r>
                        <a:rPr lang="en-US" sz="1800" b="0" dirty="0" smtClean="0"/>
                        <a:t>   +</a:t>
                      </a:r>
                    </a:p>
                    <a:p>
                      <a:r>
                        <a:rPr lang="en-US" sz="1800" b="0" dirty="0" smtClean="0"/>
                        <a:t>Ventilating tubes</a:t>
                      </a:r>
                    </a:p>
                    <a:p>
                      <a:r>
                        <a:rPr lang="en-US" sz="1800" b="0" dirty="0" smtClean="0"/>
                        <a:t>   +</a:t>
                      </a:r>
                    </a:p>
                    <a:p>
                      <a:r>
                        <a:rPr lang="en-US" sz="1800" b="0" dirty="0" smtClean="0"/>
                        <a:t>Immunizations</a:t>
                      </a:r>
                    </a:p>
                    <a:p>
                      <a:r>
                        <a:rPr lang="en-US" sz="1800" b="0" dirty="0" smtClean="0"/>
                        <a:t>  pneumococcal</a:t>
                      </a:r>
                    </a:p>
                    <a:p>
                      <a:r>
                        <a:rPr lang="en-US" sz="1800" b="0" dirty="0" smtClean="0"/>
                        <a:t>  influenza</a:t>
                      </a:r>
                    </a:p>
                  </a:txBody>
                  <a:tcPr marL="121920" marR="121920" marT="68580" marB="68580"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534109" y="2646846"/>
            <a:ext cx="1528414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Suspect AOM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735955" y="2636398"/>
            <a:ext cx="1982214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Suspect Recurrent</a:t>
            </a:r>
          </a:p>
        </p:txBody>
      </p:sp>
      <p:cxnSp>
        <p:nvCxnSpPr>
          <p:cNvPr id="83" name="Straight Connector 82"/>
          <p:cNvCxnSpPr>
            <a:stCxn id="49" idx="2"/>
            <a:endCxn id="80" idx="0"/>
          </p:cNvCxnSpPr>
          <p:nvPr/>
        </p:nvCxnSpPr>
        <p:spPr>
          <a:xfrm flipH="1">
            <a:off x="5298316" y="1978098"/>
            <a:ext cx="3951902" cy="668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9" idx="2"/>
            <a:endCxn id="81" idx="0"/>
          </p:cNvCxnSpPr>
          <p:nvPr/>
        </p:nvCxnSpPr>
        <p:spPr>
          <a:xfrm>
            <a:off x="9250218" y="1978098"/>
            <a:ext cx="2476844" cy="658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99234" y="3369195"/>
            <a:ext cx="4798164" cy="962894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Give NSAID or Tylenol </a:t>
            </a:r>
            <a:r>
              <a:rPr lang="en-US" sz="1800" dirty="0" err="1" smtClean="0"/>
              <a:t>prnp</a:t>
            </a:r>
            <a:endParaRPr lang="en-US" sz="1800" dirty="0" smtClean="0"/>
          </a:p>
          <a:p>
            <a:pPr algn="ctr"/>
            <a:r>
              <a:rPr lang="en-US" sz="1800" dirty="0" smtClean="0"/>
              <a:t>Come back in 2-3 days for further evaluation b/c</a:t>
            </a:r>
          </a:p>
          <a:p>
            <a:pPr algn="ctr"/>
            <a:r>
              <a:rPr lang="en-US" sz="1800" dirty="0" smtClean="0"/>
              <a:t>80% will heal on its own</a:t>
            </a:r>
          </a:p>
        </p:txBody>
      </p:sp>
      <p:cxnSp>
        <p:nvCxnSpPr>
          <p:cNvPr id="92" name="Straight Connector 91"/>
          <p:cNvCxnSpPr>
            <a:stCxn id="80" idx="2"/>
            <a:endCxn id="89" idx="0"/>
          </p:cNvCxnSpPr>
          <p:nvPr/>
        </p:nvCxnSpPr>
        <p:spPr>
          <a:xfrm>
            <a:off x="5298316" y="3055743"/>
            <a:ext cx="0" cy="313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728816" y="4674595"/>
            <a:ext cx="4294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If &gt; 2 y/o</a:t>
            </a:r>
          </a:p>
          <a:p>
            <a:r>
              <a:rPr lang="en-US" sz="1800" dirty="0" smtClean="0"/>
              <a:t>AOM Diagnosis: </a:t>
            </a:r>
          </a:p>
          <a:p>
            <a:r>
              <a:rPr lang="en-US" sz="1800" dirty="0" smtClean="0"/>
              <a:t>a. acute onset of s/s?</a:t>
            </a:r>
          </a:p>
          <a:p>
            <a:r>
              <a:rPr lang="en-US" sz="1800" dirty="0" err="1" smtClean="0"/>
              <a:t>b.</a:t>
            </a:r>
            <a:r>
              <a:rPr lang="en-US" sz="1800" dirty="0" smtClean="0"/>
              <a:t> middle ear inflammation?</a:t>
            </a:r>
          </a:p>
          <a:p>
            <a:r>
              <a:rPr lang="en-US" sz="1800" dirty="0" err="1" smtClean="0"/>
              <a:t>c.</a:t>
            </a:r>
            <a:r>
              <a:rPr lang="en-US" sz="1800" dirty="0" smtClean="0"/>
              <a:t> middle ear effusion?</a:t>
            </a:r>
          </a:p>
        </p:txBody>
      </p:sp>
      <p:cxnSp>
        <p:nvCxnSpPr>
          <p:cNvPr id="99" name="Straight Connector 98"/>
          <p:cNvCxnSpPr>
            <a:stCxn id="89" idx="2"/>
          </p:cNvCxnSpPr>
          <p:nvPr/>
        </p:nvCxnSpPr>
        <p:spPr>
          <a:xfrm>
            <a:off x="5298316" y="4332089"/>
            <a:ext cx="1159121" cy="342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39311" y="6574225"/>
            <a:ext cx="1270531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Yes</a:t>
            </a:r>
            <a:r>
              <a:rPr lang="en-US" sz="1800" dirty="0"/>
              <a:t> </a:t>
            </a:r>
            <a:r>
              <a:rPr lang="en-US" sz="1800" dirty="0" smtClean="0"/>
              <a:t>to all 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697398" y="6588010"/>
            <a:ext cx="534527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No</a:t>
            </a:r>
          </a:p>
        </p:txBody>
      </p:sp>
      <p:cxnSp>
        <p:nvCxnSpPr>
          <p:cNvPr id="107" name="Straight Connector 106"/>
          <p:cNvCxnSpPr>
            <a:endCxn id="102" idx="0"/>
          </p:cNvCxnSpPr>
          <p:nvPr/>
        </p:nvCxnSpPr>
        <p:spPr>
          <a:xfrm flipH="1">
            <a:off x="5474577" y="6151923"/>
            <a:ext cx="1287807" cy="422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03" idx="0"/>
          </p:cNvCxnSpPr>
          <p:nvPr/>
        </p:nvCxnSpPr>
        <p:spPr>
          <a:xfrm>
            <a:off x="6762382" y="6151923"/>
            <a:ext cx="1202280" cy="436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5474577" y="6983122"/>
            <a:ext cx="0" cy="1679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61" idx="2"/>
            <a:endCxn id="60" idx="0"/>
          </p:cNvCxnSpPr>
          <p:nvPr/>
        </p:nvCxnSpPr>
        <p:spPr>
          <a:xfrm>
            <a:off x="11755282" y="5626289"/>
            <a:ext cx="36475" cy="2583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175631" y="8487008"/>
            <a:ext cx="1546198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No:</a:t>
            </a:r>
          </a:p>
          <a:p>
            <a:pPr algn="ctr"/>
            <a:r>
              <a:rPr lang="en-US" sz="1800" dirty="0" smtClean="0"/>
              <a:t>No treatment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9721829" y="4425960"/>
            <a:ext cx="406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Recurrent Definition</a:t>
            </a:r>
          </a:p>
          <a:p>
            <a:pPr algn="ctr"/>
            <a:r>
              <a:rPr lang="en-US" sz="1800" dirty="0" smtClean="0"/>
              <a:t>3 episodes in the last 6 months?</a:t>
            </a:r>
          </a:p>
          <a:p>
            <a:pPr algn="ctr"/>
            <a:r>
              <a:rPr lang="en-US" sz="1800" dirty="0" smtClean="0"/>
              <a:t>or</a:t>
            </a:r>
          </a:p>
          <a:p>
            <a:pPr algn="ctr"/>
            <a:r>
              <a:rPr lang="en-US" sz="1800" dirty="0" smtClean="0"/>
              <a:t>4 episodes in the last year?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477119" y="2461688"/>
            <a:ext cx="1546198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Effusion</a:t>
            </a:r>
          </a:p>
          <a:p>
            <a:pPr algn="ctr"/>
            <a:r>
              <a:rPr lang="en-US" sz="1800" dirty="0" smtClean="0"/>
              <a:t>No treatment</a:t>
            </a:r>
          </a:p>
        </p:txBody>
      </p:sp>
      <p:cxnSp>
        <p:nvCxnSpPr>
          <p:cNvPr id="166" name="Straight Connector 165"/>
          <p:cNvCxnSpPr>
            <a:stCxn id="49" idx="2"/>
            <a:endCxn id="164" idx="0"/>
          </p:cNvCxnSpPr>
          <p:nvPr/>
        </p:nvCxnSpPr>
        <p:spPr>
          <a:xfrm>
            <a:off x="9250218" y="1978098"/>
            <a:ext cx="0" cy="483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81" idx="2"/>
            <a:endCxn id="161" idx="0"/>
          </p:cNvCxnSpPr>
          <p:nvPr/>
        </p:nvCxnSpPr>
        <p:spPr>
          <a:xfrm>
            <a:off x="11727062" y="3045295"/>
            <a:ext cx="28220" cy="1380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Table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7462"/>
              </p:ext>
            </p:extLst>
          </p:nvPr>
        </p:nvGraphicFramePr>
        <p:xfrm>
          <a:off x="1762567" y="12973184"/>
          <a:ext cx="641306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3064"/>
              </a:tblGrid>
              <a:tr h="625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If &lt; 2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y/o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Duration </a:t>
                      </a:r>
                      <a:r>
                        <a:rPr lang="en-US" sz="1800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days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If &gt; 2 y/o Duration 7 days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5" name="Picture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998" y="-95525"/>
            <a:ext cx="3175000" cy="2552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6137" y="1569201"/>
            <a:ext cx="3799544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Check it pt has pneumococcal vaccine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45587" y="7270914"/>
            <a:ext cx="2238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Check Severity:</a:t>
            </a:r>
          </a:p>
          <a:p>
            <a:pPr algn="ctr"/>
            <a:r>
              <a:rPr lang="en-US" sz="1800" dirty="0" smtClean="0"/>
              <a:t>Fever </a:t>
            </a:r>
            <a:r>
              <a:rPr lang="en-US" sz="1800" dirty="0"/>
              <a:t>&gt; 39 degrees C?</a:t>
            </a:r>
          </a:p>
        </p:txBody>
      </p:sp>
      <p:cxnSp>
        <p:nvCxnSpPr>
          <p:cNvPr id="16" name="Straight Connector 15"/>
          <p:cNvCxnSpPr>
            <a:stCxn id="103" idx="2"/>
            <a:endCxn id="13" idx="0"/>
          </p:cNvCxnSpPr>
          <p:nvPr/>
        </p:nvCxnSpPr>
        <p:spPr>
          <a:xfrm>
            <a:off x="7964662" y="6996907"/>
            <a:ext cx="0" cy="274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2382" y="8535623"/>
            <a:ext cx="584396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Yes</a:t>
            </a:r>
          </a:p>
        </p:txBody>
      </p:sp>
      <p:cxnSp>
        <p:nvCxnSpPr>
          <p:cNvPr id="24" name="Straight Connector 23"/>
          <p:cNvCxnSpPr>
            <a:stCxn id="13" idx="2"/>
            <a:endCxn id="22" idx="0"/>
          </p:cNvCxnSpPr>
          <p:nvPr/>
        </p:nvCxnSpPr>
        <p:spPr>
          <a:xfrm flipH="1">
            <a:off x="7054580" y="7917245"/>
            <a:ext cx="910082" cy="618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2"/>
            <a:endCxn id="129" idx="0"/>
          </p:cNvCxnSpPr>
          <p:nvPr/>
        </p:nvCxnSpPr>
        <p:spPr>
          <a:xfrm>
            <a:off x="7964662" y="7917245"/>
            <a:ext cx="984068" cy="569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1"/>
          </p:cNvCxnSpPr>
          <p:nvPr/>
        </p:nvCxnSpPr>
        <p:spPr>
          <a:xfrm flipH="1">
            <a:off x="5998175" y="8740072"/>
            <a:ext cx="764207" cy="2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4437" y="4674595"/>
            <a:ext cx="1096280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If &lt; 2 y/o</a:t>
            </a:r>
          </a:p>
        </p:txBody>
      </p:sp>
      <p:cxnSp>
        <p:nvCxnSpPr>
          <p:cNvPr id="39" name="Straight Connector 38"/>
          <p:cNvCxnSpPr>
            <a:stCxn id="89" idx="2"/>
            <a:endCxn id="35" idx="0"/>
          </p:cNvCxnSpPr>
          <p:nvPr/>
        </p:nvCxnSpPr>
        <p:spPr>
          <a:xfrm flipH="1">
            <a:off x="3752577" y="4332089"/>
            <a:ext cx="1545739" cy="342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2"/>
          </p:cNvCxnSpPr>
          <p:nvPr/>
        </p:nvCxnSpPr>
        <p:spPr>
          <a:xfrm>
            <a:off x="3752577" y="5083492"/>
            <a:ext cx="0" cy="3837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6137" y="9793299"/>
            <a:ext cx="1223643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Max 20 kg</a:t>
            </a:r>
          </a:p>
          <a:p>
            <a:pPr algn="ctr"/>
            <a:r>
              <a:rPr lang="en-US" sz="1800" dirty="0" smtClean="0"/>
              <a:t>Or 45 lb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06137" y="10742078"/>
            <a:ext cx="122364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Max 20 kg</a:t>
            </a:r>
          </a:p>
        </p:txBody>
      </p:sp>
    </p:spTree>
    <p:extLst>
      <p:ext uri="{BB962C8B-B14F-4D97-AF65-F5344CB8AC3E}">
        <p14:creationId xmlns:p14="http://schemas.microsoft.com/office/powerpoint/2010/main" val="93739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48936" y="310444"/>
            <a:ext cx="4072530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Treatment General Approach of Sinusitis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3192" y="2991556"/>
            <a:ext cx="3003352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Viral</a:t>
            </a:r>
          </a:p>
          <a:p>
            <a:pPr algn="ctr"/>
            <a:r>
              <a:rPr lang="en-US" sz="1800" dirty="0" smtClean="0"/>
              <a:t>s/s Improved after 7 – 10 day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3117" y="2991556"/>
            <a:ext cx="2777304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Bacterial</a:t>
            </a:r>
          </a:p>
          <a:p>
            <a:pPr algn="ctr"/>
            <a:r>
              <a:rPr lang="en-US" sz="1800" dirty="0" smtClean="0"/>
              <a:t>s/s WORSE after 5 – 7 days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44002" y="1270000"/>
            <a:ext cx="1546198" cy="1239893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1800" u="sng" dirty="0" smtClean="0"/>
              <a:t>Sinusitis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Sinus pain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Fever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HA</a:t>
            </a:r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flipH="1">
            <a:off x="6564868" y="2509893"/>
            <a:ext cx="1720334" cy="481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85201" y="2509893"/>
            <a:ext cx="1524000" cy="481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</p:cNvCxnSpPr>
          <p:nvPr/>
        </p:nvCxnSpPr>
        <p:spPr>
          <a:xfrm>
            <a:off x="8285201" y="719341"/>
            <a:ext cx="0" cy="550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7231" y="4346222"/>
            <a:ext cx="4354659" cy="1516892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sz="1800" dirty="0" smtClean="0"/>
              <a:t>Complicated </a:t>
            </a:r>
            <a:r>
              <a:rPr lang="en-US" sz="1800" dirty="0" err="1" smtClean="0"/>
              <a:t>Vs</a:t>
            </a:r>
            <a:r>
              <a:rPr lang="en-US" sz="1800" dirty="0" smtClean="0"/>
              <a:t> Uncomplicated Risk Factors</a:t>
            </a:r>
          </a:p>
          <a:p>
            <a:r>
              <a:rPr lang="en-US" sz="1800" dirty="0" smtClean="0"/>
              <a:t>a. Immuno? </a:t>
            </a:r>
          </a:p>
          <a:p>
            <a:r>
              <a:rPr lang="en-US" sz="1800" dirty="0" err="1" smtClean="0"/>
              <a:t>b.</a:t>
            </a:r>
            <a:r>
              <a:rPr lang="en-US" sz="1800" dirty="0" smtClean="0"/>
              <a:t> Beta lactam resistant?</a:t>
            </a:r>
          </a:p>
          <a:p>
            <a:r>
              <a:rPr lang="en-US" sz="1800" dirty="0" err="1" smtClean="0"/>
              <a:t>c.</a:t>
            </a:r>
            <a:r>
              <a:rPr lang="en-US" sz="1800" dirty="0" smtClean="0"/>
              <a:t> Intense periorbital swelling?</a:t>
            </a:r>
          </a:p>
          <a:p>
            <a:r>
              <a:rPr lang="en-US" sz="1800" dirty="0" err="1" smtClean="0"/>
              <a:t>d.</a:t>
            </a:r>
            <a:r>
              <a:rPr lang="en-US" sz="1800" dirty="0" smtClean="0"/>
              <a:t> erythremia?</a:t>
            </a:r>
          </a:p>
        </p:txBody>
      </p:sp>
      <p:cxnSp>
        <p:nvCxnSpPr>
          <p:cNvPr id="26" name="Straight Connector 25"/>
          <p:cNvCxnSpPr>
            <a:stCxn id="11" idx="2"/>
          </p:cNvCxnSpPr>
          <p:nvPr/>
        </p:nvCxnSpPr>
        <p:spPr>
          <a:xfrm>
            <a:off x="9771769" y="3677451"/>
            <a:ext cx="0" cy="668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205764" y="6964630"/>
            <a:ext cx="2652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u="sng" dirty="0" smtClean="0"/>
              <a:t>Complicated sinusitis = Tx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52666" y="4148667"/>
            <a:ext cx="802404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No Tx</a:t>
            </a:r>
          </a:p>
        </p:txBody>
      </p:sp>
      <p:cxnSp>
        <p:nvCxnSpPr>
          <p:cNvPr id="46" name="Straight Connector 45"/>
          <p:cNvCxnSpPr>
            <a:stCxn id="10" idx="2"/>
            <a:endCxn id="44" idx="0"/>
          </p:cNvCxnSpPr>
          <p:nvPr/>
        </p:nvCxnSpPr>
        <p:spPr>
          <a:xfrm flipH="1">
            <a:off x="6553868" y="3677451"/>
            <a:ext cx="11000" cy="471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005" y="310444"/>
            <a:ext cx="2540000" cy="2540000"/>
          </a:xfrm>
          <a:prstGeom prst="rect">
            <a:avLst/>
          </a:prstGeom>
        </p:spPr>
      </p:pic>
      <p:cxnSp>
        <p:nvCxnSpPr>
          <p:cNvPr id="66" name="Straight Connector 65"/>
          <p:cNvCxnSpPr>
            <a:endCxn id="34" idx="0"/>
          </p:cNvCxnSpPr>
          <p:nvPr/>
        </p:nvCxnSpPr>
        <p:spPr>
          <a:xfrm>
            <a:off x="10321466" y="5863114"/>
            <a:ext cx="3210424" cy="1101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70357"/>
              </p:ext>
            </p:extLst>
          </p:nvPr>
        </p:nvGraphicFramePr>
        <p:xfrm>
          <a:off x="8283356" y="9186093"/>
          <a:ext cx="4879085" cy="3749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1380"/>
                <a:gridCol w="1457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Empirical Drug for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Children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 Strep Pneumo &amp;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  H. influenza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Next if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Amox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Clav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   (Low dose)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mg/kg/day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PO q12h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Penicillinase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r>
                        <a:rPr lang="en-US" sz="1800" baseline="0" dirty="0" smtClean="0"/>
                        <a:t>Any Allergy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Amox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Clav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   (High dose) 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Amox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90 mg/kg in 2 divided doses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Clav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6.4 mg/kg in 2 divided doses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Any Allergy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Cefpodoxime</a:t>
                      </a:r>
                    </a:p>
                    <a:p>
                      <a:r>
                        <a:rPr lang="en-US" sz="1800" dirty="0" smtClean="0"/>
                        <a:t>10 mg/kg/day PO q12h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Allergy type 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Levofloxacin</a:t>
                      </a:r>
                    </a:p>
                    <a:p>
                      <a:r>
                        <a:rPr lang="en-US" sz="1800" baseline="0" dirty="0" smtClean="0"/>
                        <a:t>10 – 20 mg/kg/PO day q24h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79597"/>
              </p:ext>
            </p:extLst>
          </p:nvPr>
        </p:nvGraphicFramePr>
        <p:xfrm>
          <a:off x="13551981" y="9229141"/>
          <a:ext cx="4282098" cy="3108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5548"/>
                <a:gridCol w="1326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Empirical Drug for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Adults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 Strep Pneumo &amp;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  H. influenza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Next if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Amox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Clav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  (very high dose)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875/125 mg PO q12h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Penicillinase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r>
                        <a:rPr lang="en-US" sz="1800" baseline="0" dirty="0" smtClean="0"/>
                        <a:t>Any Allergy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Amox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Clav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  (crazy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dose)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/125 mg PO q12h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Any Allergy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Levofloxacin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mg PO q24h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 or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Moxifloxacin 400 mg PO q24h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20398"/>
              </p:ext>
            </p:extLst>
          </p:nvPr>
        </p:nvGraphicFramePr>
        <p:xfrm>
          <a:off x="8283355" y="12935132"/>
          <a:ext cx="48674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74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Duration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sng" baseline="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days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93505"/>
              </p:ext>
            </p:extLst>
          </p:nvPr>
        </p:nvGraphicFramePr>
        <p:xfrm>
          <a:off x="13531890" y="12354850"/>
          <a:ext cx="428209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20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Duration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7 days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9" name="Straight Connector 78"/>
          <p:cNvCxnSpPr>
            <a:stCxn id="34" idx="2"/>
          </p:cNvCxnSpPr>
          <p:nvPr/>
        </p:nvCxnSpPr>
        <p:spPr>
          <a:xfrm flipH="1">
            <a:off x="11090331" y="7333962"/>
            <a:ext cx="2441559" cy="1684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4" idx="2"/>
          </p:cNvCxnSpPr>
          <p:nvPr/>
        </p:nvCxnSpPr>
        <p:spPr>
          <a:xfrm>
            <a:off x="13531890" y="7333962"/>
            <a:ext cx="2271548" cy="1684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0" y="33446"/>
            <a:ext cx="3473337" cy="68589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r>
              <a:rPr lang="en-US" sz="1800" dirty="0" smtClean="0"/>
              <a:t>Upper Respiratory Tract Infection</a:t>
            </a:r>
          </a:p>
          <a:p>
            <a:r>
              <a:rPr lang="en-US" sz="1800" dirty="0" smtClean="0"/>
              <a:t>Sinusitis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137" y="1332486"/>
            <a:ext cx="3799544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Check it pt has pneumococcal vaccine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98113" y="10236250"/>
            <a:ext cx="122364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Max 10 kg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30546" y="8863614"/>
            <a:ext cx="2543491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u="sng" dirty="0" smtClean="0"/>
              <a:t>Uncomplicated sinusitis,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63276" y="7689670"/>
            <a:ext cx="3678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/>
              <a:t>If no to above risk factors then pt has</a:t>
            </a:r>
          </a:p>
        </p:txBody>
      </p:sp>
      <p:cxnSp>
        <p:nvCxnSpPr>
          <p:cNvPr id="41" name="Straight Connector 40"/>
          <p:cNvCxnSpPr>
            <a:stCxn id="39" idx="2"/>
            <a:endCxn id="37" idx="0"/>
          </p:cNvCxnSpPr>
          <p:nvPr/>
        </p:nvCxnSpPr>
        <p:spPr>
          <a:xfrm flipH="1">
            <a:off x="3802292" y="8059002"/>
            <a:ext cx="2" cy="804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45287"/>
              </p:ext>
            </p:extLst>
          </p:nvPr>
        </p:nvGraphicFramePr>
        <p:xfrm>
          <a:off x="1451922" y="9272511"/>
          <a:ext cx="4700744" cy="1372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744"/>
              </a:tblGrid>
              <a:tr h="45823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Drugs</a:t>
                      </a:r>
                    </a:p>
                  </a:txBody>
                  <a:tcPr/>
                </a:tc>
              </a:tr>
              <a:tr h="55776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Mucolytics (guaifenesin)</a:t>
                      </a:r>
                    </a:p>
                    <a:p>
                      <a:pPr algn="l"/>
                      <a:r>
                        <a:rPr lang="en-US" sz="1800" dirty="0" smtClean="0"/>
                        <a:t>Oral and Nasal decongestants </a:t>
                      </a:r>
                    </a:p>
                    <a:p>
                      <a:pPr algn="l"/>
                      <a:r>
                        <a:rPr lang="en-US" sz="1800" dirty="0" smtClean="0"/>
                        <a:t>NO histamine b/c it will dry mucosa (no clearing)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674424" y="11154425"/>
            <a:ext cx="2255739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Re-evaluate in 3 days</a:t>
            </a:r>
          </a:p>
        </p:txBody>
      </p:sp>
      <p:cxnSp>
        <p:nvCxnSpPr>
          <p:cNvPr id="45" name="Straight Connector 44"/>
          <p:cNvCxnSpPr>
            <a:stCxn id="42" idx="2"/>
            <a:endCxn id="43" idx="0"/>
          </p:cNvCxnSpPr>
          <p:nvPr/>
        </p:nvCxnSpPr>
        <p:spPr>
          <a:xfrm>
            <a:off x="3802294" y="10645147"/>
            <a:ext cx="0" cy="509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50134" y="12507108"/>
            <a:ext cx="1931357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Symptoms Persist</a:t>
            </a:r>
          </a:p>
          <a:p>
            <a:pPr algn="ctr"/>
            <a:r>
              <a:rPr lang="en-US" sz="1800" dirty="0" smtClean="0"/>
              <a:t>Consider Tx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93599" y="12478886"/>
            <a:ext cx="1560875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No symptoms</a:t>
            </a:r>
          </a:p>
          <a:p>
            <a:pPr algn="ctr"/>
            <a:r>
              <a:rPr lang="en-US" sz="1800" dirty="0" smtClean="0"/>
              <a:t>No Tx</a:t>
            </a:r>
          </a:p>
        </p:txBody>
      </p:sp>
      <p:cxnSp>
        <p:nvCxnSpPr>
          <p:cNvPr id="51" name="Straight Connector 50"/>
          <p:cNvCxnSpPr>
            <a:stCxn id="43" idx="2"/>
            <a:endCxn id="47" idx="0"/>
          </p:cNvCxnSpPr>
          <p:nvPr/>
        </p:nvCxnSpPr>
        <p:spPr>
          <a:xfrm flipH="1">
            <a:off x="2515813" y="11563322"/>
            <a:ext cx="1286481" cy="943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2"/>
            <a:endCxn id="48" idx="0"/>
          </p:cNvCxnSpPr>
          <p:nvPr/>
        </p:nvCxnSpPr>
        <p:spPr>
          <a:xfrm>
            <a:off x="3802294" y="11563322"/>
            <a:ext cx="1271743" cy="91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39" idx="0"/>
          </p:cNvCxnSpPr>
          <p:nvPr/>
        </p:nvCxnSpPr>
        <p:spPr>
          <a:xfrm flipV="1">
            <a:off x="3802294" y="5863114"/>
            <a:ext cx="6519172" cy="1826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3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85542" y="985218"/>
            <a:ext cx="1898445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Acute Pharyngitis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9480"/>
            <a:ext cx="3473337" cy="68589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r>
              <a:rPr lang="en-US" sz="1800" dirty="0" smtClean="0"/>
              <a:t>Upper Respiratory Tract Infection</a:t>
            </a:r>
          </a:p>
          <a:p>
            <a:r>
              <a:rPr lang="en-US" sz="1800" dirty="0" smtClean="0"/>
              <a:t>Pharyngitis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33151"/>
              </p:ext>
            </p:extLst>
          </p:nvPr>
        </p:nvGraphicFramePr>
        <p:xfrm>
          <a:off x="8232984" y="5554554"/>
          <a:ext cx="5783736" cy="365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1206"/>
                <a:gridCol w="1492530"/>
              </a:tblGrid>
              <a:tr h="4202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Drug for Strep pyogenes</a:t>
                      </a:r>
                    </a:p>
                    <a:p>
                      <a:r>
                        <a:rPr lang="en-US" sz="1800" baseline="0" dirty="0" smtClean="0"/>
                        <a:t>   aka </a:t>
                      </a:r>
                      <a:r>
                        <a:rPr lang="en-US" sz="1800" dirty="0" smtClean="0"/>
                        <a:t>Group A beta hemolytic strep (GABHS)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r>
                        <a:rPr lang="en-US" sz="1800" baseline="0" dirty="0" smtClean="0"/>
                        <a:t> next if</a:t>
                      </a:r>
                      <a:endParaRPr lang="en-US" sz="1800" dirty="0"/>
                    </a:p>
                  </a:txBody>
                  <a:tcPr/>
                </a:tc>
              </a:tr>
              <a:tr h="600397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Penicillin V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If &gt; 27 kg (60 lb) 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  500 mg 3-4 times daily for 10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days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If &lt; 27 kg (60 lb)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  250 mg 3-4 times daily for 14 days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Any Allergy</a:t>
                      </a:r>
                      <a:endParaRPr lang="en-US" sz="1800" dirty="0"/>
                    </a:p>
                  </a:txBody>
                  <a:tcPr/>
                </a:tc>
              </a:tr>
              <a:tr h="420278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Clindamycin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  600 mg PO q8h for 10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0278"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Cephalexin (lower dose on dosing sheet)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  500 mg PO  q6h for 10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1 Allergy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08699" y="1877104"/>
            <a:ext cx="2227336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Virus or Bacteria?</a:t>
            </a:r>
          </a:p>
          <a:p>
            <a:pPr algn="ctr"/>
            <a:r>
              <a:rPr lang="en-US" sz="1800" dirty="0" smtClean="0"/>
              <a:t>Find out by Culturing</a:t>
            </a:r>
          </a:p>
        </p:txBody>
      </p:sp>
      <p:cxnSp>
        <p:nvCxnSpPr>
          <p:cNvPr id="35" name="Straight Connector 34"/>
          <p:cNvCxnSpPr>
            <a:stCxn id="11" idx="2"/>
            <a:endCxn id="33" idx="0"/>
          </p:cNvCxnSpPr>
          <p:nvPr/>
        </p:nvCxnSpPr>
        <p:spPr>
          <a:xfrm flipH="1">
            <a:off x="8122367" y="1394115"/>
            <a:ext cx="12398" cy="4829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255260" y="3189111"/>
            <a:ext cx="1739184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Culture Positive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23552" y="3160889"/>
            <a:ext cx="1838032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Culture Negative</a:t>
            </a:r>
          </a:p>
        </p:txBody>
      </p:sp>
      <p:cxnSp>
        <p:nvCxnSpPr>
          <p:cNvPr id="39" name="Straight Connector 38"/>
          <p:cNvCxnSpPr>
            <a:stCxn id="33" idx="2"/>
            <a:endCxn id="37" idx="0"/>
          </p:cNvCxnSpPr>
          <p:nvPr/>
        </p:nvCxnSpPr>
        <p:spPr>
          <a:xfrm flipH="1">
            <a:off x="5042568" y="2562999"/>
            <a:ext cx="3079799" cy="597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6" idx="0"/>
          </p:cNvCxnSpPr>
          <p:nvPr/>
        </p:nvCxnSpPr>
        <p:spPr>
          <a:xfrm>
            <a:off x="8122367" y="2562999"/>
            <a:ext cx="3002485" cy="62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1366" y="4106659"/>
            <a:ext cx="802404" cy="685895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pPr algn="ctr"/>
            <a:r>
              <a:rPr lang="en-US" sz="1800" dirty="0" smtClean="0"/>
              <a:t>Viral</a:t>
            </a:r>
          </a:p>
          <a:p>
            <a:pPr algn="ctr"/>
            <a:r>
              <a:rPr lang="en-US" sz="1800" dirty="0" smtClean="0"/>
              <a:t>No Tx</a:t>
            </a:r>
          </a:p>
        </p:txBody>
      </p:sp>
      <p:cxnSp>
        <p:nvCxnSpPr>
          <p:cNvPr id="46" name="Straight Arrow Connector 45"/>
          <p:cNvCxnSpPr>
            <a:stCxn id="37" idx="2"/>
            <a:endCxn id="44" idx="0"/>
          </p:cNvCxnSpPr>
          <p:nvPr/>
        </p:nvCxnSpPr>
        <p:spPr>
          <a:xfrm>
            <a:off x="5042568" y="3569786"/>
            <a:ext cx="0" cy="536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17" idx="0"/>
          </p:cNvCxnSpPr>
          <p:nvPr/>
        </p:nvCxnSpPr>
        <p:spPr>
          <a:xfrm>
            <a:off x="11124852" y="3598008"/>
            <a:ext cx="0" cy="195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078" y="85924"/>
            <a:ext cx="2235680" cy="15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30622" tIns="65311" rIns="130622" bIns="65311" rtlCol="0">
        <a:spAutoFit/>
      </a:bodyPr>
      <a:lstStyle>
        <a:defPPr algn="ctr"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777</Words>
  <Application>Microsoft Macintosh PowerPoint</Application>
  <PresentationFormat>Custom</PresentationFormat>
  <Paragraphs>183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93</cp:revision>
  <dcterms:created xsi:type="dcterms:W3CDTF">2012-10-02T16:58:44Z</dcterms:created>
  <dcterms:modified xsi:type="dcterms:W3CDTF">2012-10-05T11:50:16Z</dcterms:modified>
</cp:coreProperties>
</file>