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768" y="-120"/>
      </p:cViewPr>
      <p:guideLst>
        <p:guide orient="horz" pos="288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0BF6-B029-5740-928B-43CE1BF81CBA}" type="datetimeFigureOut">
              <a:rPr lang="en-US" smtClean="0"/>
              <a:t>10/18/12</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930B70-04FC-6B49-A43B-535EA5373678}" type="slidenum">
              <a:rPr lang="en-US" smtClean="0"/>
              <a:t>‹#›</a:t>
            </a:fld>
            <a:endParaRPr lang="en-US"/>
          </a:p>
        </p:txBody>
      </p:sp>
    </p:spTree>
    <p:extLst>
      <p:ext uri="{BB962C8B-B14F-4D97-AF65-F5344CB8AC3E}">
        <p14:creationId xmlns:p14="http://schemas.microsoft.com/office/powerpoint/2010/main" val="1102522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Clam</a:t>
            </a:r>
            <a:r>
              <a:rPr lang="en-US" baseline="0" dirty="0" smtClean="0"/>
              <a:t> </a:t>
            </a:r>
            <a:r>
              <a:rPr lang="en-US" baseline="0" dirty="0" smtClean="0">
                <a:sym typeface="Wingdings"/>
              </a:rPr>
              <a:t> a-sea-</a:t>
            </a:r>
            <a:r>
              <a:rPr lang="en-US" baseline="0" dirty="0" err="1" smtClean="0">
                <a:sym typeface="Wingdings"/>
              </a:rPr>
              <a:t>thromycin</a:t>
            </a:r>
            <a:r>
              <a:rPr lang="en-US" baseline="0" dirty="0" smtClean="0">
                <a:sym typeface="Wingdings"/>
              </a:rPr>
              <a:t> (good for atypical)</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Doxycycline =</a:t>
            </a:r>
            <a:r>
              <a:rPr lang="en-US" baseline="0" dirty="0" smtClean="0"/>
              <a:t> tetracycline</a:t>
            </a:r>
            <a:endParaRPr lang="en-US" dirty="0" smtClean="0"/>
          </a:p>
          <a:p>
            <a:endParaRPr lang="en-US" dirty="0"/>
          </a:p>
        </p:txBody>
      </p:sp>
      <p:sp>
        <p:nvSpPr>
          <p:cNvPr id="4" name="Slide Number Placeholder 3"/>
          <p:cNvSpPr>
            <a:spLocks noGrp="1"/>
          </p:cNvSpPr>
          <p:nvPr>
            <p:ph type="sldNum" sz="quarter" idx="10"/>
          </p:nvPr>
        </p:nvSpPr>
        <p:spPr/>
        <p:txBody>
          <a:bodyPr/>
          <a:lstStyle/>
          <a:p>
            <a:fld id="{C1930B70-04FC-6B49-A43B-535EA5373678}" type="slidenum">
              <a:rPr lang="en-US" smtClean="0"/>
              <a:t>1</a:t>
            </a:fld>
            <a:endParaRPr lang="en-US"/>
          </a:p>
        </p:txBody>
      </p:sp>
    </p:spTree>
    <p:extLst>
      <p:ext uri="{BB962C8B-B14F-4D97-AF65-F5344CB8AC3E}">
        <p14:creationId xmlns:p14="http://schemas.microsoft.com/office/powerpoint/2010/main" val="96999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oral</a:t>
            </a:r>
            <a:r>
              <a:rPr lang="en-US" baseline="0" dirty="0" smtClean="0"/>
              <a:t> cephalo b/c resistance</a:t>
            </a:r>
            <a:endParaRPr lang="en-US" dirty="0"/>
          </a:p>
        </p:txBody>
      </p:sp>
      <p:sp>
        <p:nvSpPr>
          <p:cNvPr id="4" name="Slide Number Placeholder 3"/>
          <p:cNvSpPr>
            <a:spLocks noGrp="1"/>
          </p:cNvSpPr>
          <p:nvPr>
            <p:ph type="sldNum" sz="quarter" idx="10"/>
          </p:nvPr>
        </p:nvSpPr>
        <p:spPr/>
        <p:txBody>
          <a:bodyPr/>
          <a:lstStyle/>
          <a:p>
            <a:fld id="{C1930B70-04FC-6B49-A43B-535EA5373678}" type="slidenum">
              <a:rPr lang="en-US" smtClean="0"/>
              <a:t>2</a:t>
            </a:fld>
            <a:endParaRPr lang="en-US"/>
          </a:p>
        </p:txBody>
      </p:sp>
    </p:spTree>
    <p:extLst>
      <p:ext uri="{BB962C8B-B14F-4D97-AF65-F5344CB8AC3E}">
        <p14:creationId xmlns:p14="http://schemas.microsoft.com/office/powerpoint/2010/main" val="91083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Doxycycline =</a:t>
            </a:r>
            <a:r>
              <a:rPr lang="en-US" baseline="0" dirty="0" smtClean="0"/>
              <a:t> tetracycline</a:t>
            </a:r>
            <a:endParaRPr lang="en-US" dirty="0"/>
          </a:p>
        </p:txBody>
      </p:sp>
      <p:sp>
        <p:nvSpPr>
          <p:cNvPr id="4" name="Slide Number Placeholder 3"/>
          <p:cNvSpPr>
            <a:spLocks noGrp="1"/>
          </p:cNvSpPr>
          <p:nvPr>
            <p:ph type="sldNum" sz="quarter" idx="10"/>
          </p:nvPr>
        </p:nvSpPr>
        <p:spPr/>
        <p:txBody>
          <a:bodyPr/>
          <a:lstStyle/>
          <a:p>
            <a:fld id="{C1930B70-04FC-6B49-A43B-535EA5373678}" type="slidenum">
              <a:rPr lang="en-US" smtClean="0"/>
              <a:t>3</a:t>
            </a:fld>
            <a:endParaRPr lang="en-US"/>
          </a:p>
        </p:txBody>
      </p:sp>
    </p:spTree>
    <p:extLst>
      <p:ext uri="{BB962C8B-B14F-4D97-AF65-F5344CB8AC3E}">
        <p14:creationId xmlns:p14="http://schemas.microsoft.com/office/powerpoint/2010/main" val="148110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Non-treponemal tests</a:t>
            </a:r>
          </a:p>
          <a:p>
            <a:pPr lvl="2"/>
            <a:r>
              <a:rPr lang="en-US" dirty="0" smtClean="0"/>
              <a:t>Venereal disease  research laboratory (VDRL)</a:t>
            </a:r>
          </a:p>
          <a:p>
            <a:pPr lvl="2"/>
            <a:r>
              <a:rPr lang="en-US" dirty="0" smtClean="0"/>
              <a:t>Rapid plasma reagin (RPR)</a:t>
            </a:r>
          </a:p>
          <a:p>
            <a:pPr lvl="3"/>
            <a:r>
              <a:rPr lang="en-US" dirty="0" smtClean="0"/>
              <a:t>Based on titers – two fold increase correlates with a positive (“reactive”) result</a:t>
            </a:r>
          </a:p>
          <a:p>
            <a:endParaRPr lang="en-US" dirty="0"/>
          </a:p>
        </p:txBody>
      </p:sp>
      <p:sp>
        <p:nvSpPr>
          <p:cNvPr id="4" name="Slide Number Placeholder 3"/>
          <p:cNvSpPr>
            <a:spLocks noGrp="1"/>
          </p:cNvSpPr>
          <p:nvPr>
            <p:ph type="sldNum" sz="quarter" idx="10"/>
          </p:nvPr>
        </p:nvSpPr>
        <p:spPr/>
        <p:txBody>
          <a:bodyPr/>
          <a:lstStyle/>
          <a:p>
            <a:fld id="{C1930B70-04FC-6B49-A43B-535EA5373678}" type="slidenum">
              <a:rPr lang="en-US" smtClean="0"/>
              <a:t>4</a:t>
            </a:fld>
            <a:endParaRPr lang="en-US"/>
          </a:p>
        </p:txBody>
      </p:sp>
    </p:spTree>
    <p:extLst>
      <p:ext uri="{BB962C8B-B14F-4D97-AF65-F5344CB8AC3E}">
        <p14:creationId xmlns:p14="http://schemas.microsoft.com/office/powerpoint/2010/main" val="175406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Ss</a:t>
            </a:r>
            <a:r>
              <a:rPr lang="en-US" dirty="0" smtClean="0"/>
              <a:t> diagnosis</a:t>
            </a:r>
          </a:p>
          <a:p>
            <a:endParaRPr lang="en-US" dirty="0"/>
          </a:p>
        </p:txBody>
      </p:sp>
      <p:sp>
        <p:nvSpPr>
          <p:cNvPr id="4" name="Slide Number Placeholder 3"/>
          <p:cNvSpPr>
            <a:spLocks noGrp="1"/>
          </p:cNvSpPr>
          <p:nvPr>
            <p:ph type="sldNum" sz="quarter" idx="10"/>
          </p:nvPr>
        </p:nvSpPr>
        <p:spPr/>
        <p:txBody>
          <a:bodyPr/>
          <a:lstStyle/>
          <a:p>
            <a:fld id="{C1930B70-04FC-6B49-A43B-535EA5373678}" type="slidenum">
              <a:rPr lang="en-US" smtClean="0"/>
              <a:t>5</a:t>
            </a:fld>
            <a:endParaRPr lang="en-US"/>
          </a:p>
        </p:txBody>
      </p:sp>
    </p:spTree>
    <p:extLst>
      <p:ext uri="{BB962C8B-B14F-4D97-AF65-F5344CB8AC3E}">
        <p14:creationId xmlns:p14="http://schemas.microsoft.com/office/powerpoint/2010/main" val="114204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40569"/>
            <a:ext cx="155448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181600"/>
            <a:ext cx="12801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4DA83-2C44-7B4F-8A6C-5E3DD09AFE8E}" type="datetimeFigureOut">
              <a:rPr lang="en-US" smtClean="0"/>
              <a:t>10/18/12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259017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4DA83-2C44-7B4F-8A6C-5E3DD09AFE8E}" type="datetimeFigureOut">
              <a:rPr lang="en-US" smtClean="0"/>
              <a:t>10/18/12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87013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366189"/>
            <a:ext cx="41148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66189"/>
            <a:ext cx="120396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4DA83-2C44-7B4F-8A6C-5E3DD09AFE8E}" type="datetimeFigureOut">
              <a:rPr lang="en-US" smtClean="0"/>
              <a:t>10/18/12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129587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4DA83-2C44-7B4F-8A6C-5E3DD09AFE8E}" type="datetimeFigureOut">
              <a:rPr lang="en-US" smtClean="0"/>
              <a:t>10/18/12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332839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7" y="5875869"/>
            <a:ext cx="155448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7" y="3875621"/>
            <a:ext cx="155448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4DA83-2C44-7B4F-8A6C-5E3DD09AFE8E}" type="datetimeFigureOut">
              <a:rPr lang="en-US" smtClean="0"/>
              <a:t>10/18/12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28958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133605"/>
            <a:ext cx="807720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133605"/>
            <a:ext cx="807720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4DA83-2C44-7B4F-8A6C-5E3DD09AFE8E}" type="datetimeFigureOut">
              <a:rPr lang="en-US" smtClean="0"/>
              <a:t>10/18/12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93087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046817"/>
            <a:ext cx="8080376"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2899833"/>
            <a:ext cx="808037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4" y="2046817"/>
            <a:ext cx="808355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4" y="2899833"/>
            <a:ext cx="808355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4DA83-2C44-7B4F-8A6C-5E3DD09AFE8E}" type="datetimeFigureOut">
              <a:rPr lang="en-US" smtClean="0"/>
              <a:t>10/18/12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37482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4DA83-2C44-7B4F-8A6C-5E3DD09AFE8E}" type="datetimeFigureOut">
              <a:rPr lang="en-US" smtClean="0"/>
              <a:t>10/18/12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172544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4DA83-2C44-7B4F-8A6C-5E3DD09AFE8E}" type="datetimeFigureOut">
              <a:rPr lang="en-US" smtClean="0"/>
              <a:t>10/18/12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25372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364067"/>
            <a:ext cx="6016627"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3" y="364072"/>
            <a:ext cx="10223500"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913472"/>
            <a:ext cx="6016627"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4DA83-2C44-7B4F-8A6C-5E3DD09AFE8E}" type="datetimeFigureOut">
              <a:rPr lang="en-US" smtClean="0"/>
              <a:t>10/18/12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3525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6400803"/>
            <a:ext cx="10972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6" y="817033"/>
            <a:ext cx="10972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6" y="7156454"/>
            <a:ext cx="10972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4DA83-2C44-7B4F-8A6C-5E3DD09AFE8E}" type="datetimeFigureOut">
              <a:rPr lang="en-US" smtClean="0"/>
              <a:t>10/18/12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464B4-503B-B54E-AF64-3EB14D9C9BE8}" type="slidenum">
              <a:rPr lang="en-US" smtClean="0"/>
              <a:t>‹#›</a:t>
            </a:fld>
            <a:endParaRPr lang="en-US"/>
          </a:p>
        </p:txBody>
      </p:sp>
    </p:spTree>
    <p:extLst>
      <p:ext uri="{BB962C8B-B14F-4D97-AF65-F5344CB8AC3E}">
        <p14:creationId xmlns:p14="http://schemas.microsoft.com/office/powerpoint/2010/main" val="1905585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6184"/>
            <a:ext cx="16459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133605"/>
            <a:ext cx="16459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8475139"/>
            <a:ext cx="4267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DC4DA83-2C44-7B4F-8A6C-5E3DD09AFE8E}" type="datetimeFigureOut">
              <a:rPr lang="en-US" smtClean="0"/>
              <a:t>10/18/12</a:t>
            </a:fld>
            <a:endParaRPr lang="en-US"/>
          </a:p>
        </p:txBody>
      </p:sp>
      <p:sp>
        <p:nvSpPr>
          <p:cNvPr id="5" name="Footer Placeholder 4"/>
          <p:cNvSpPr>
            <a:spLocks noGrp="1"/>
          </p:cNvSpPr>
          <p:nvPr>
            <p:ph type="ftr" sz="quarter" idx="3"/>
          </p:nvPr>
        </p:nvSpPr>
        <p:spPr>
          <a:xfrm>
            <a:off x="6248400" y="8475139"/>
            <a:ext cx="57912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8475139"/>
            <a:ext cx="4267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C9464B4-503B-B54E-AF64-3EB14D9C9BE8}" type="slidenum">
              <a:rPr lang="en-US" smtClean="0"/>
              <a:t>‹#›</a:t>
            </a:fld>
            <a:endParaRPr lang="en-US"/>
          </a:p>
        </p:txBody>
      </p:sp>
    </p:spTree>
    <p:extLst>
      <p:ext uri="{BB962C8B-B14F-4D97-AF65-F5344CB8AC3E}">
        <p14:creationId xmlns:p14="http://schemas.microsoft.com/office/powerpoint/2010/main" val="119686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1772" y="1161301"/>
            <a:ext cx="2341281" cy="646331"/>
          </a:xfrm>
          <a:prstGeom prst="rect">
            <a:avLst/>
          </a:prstGeom>
          <a:noFill/>
        </p:spPr>
        <p:txBody>
          <a:bodyPr wrap="none" rtlCol="0">
            <a:spAutoFit/>
          </a:bodyPr>
          <a:lstStyle/>
          <a:p>
            <a:pPr algn="ctr"/>
            <a:r>
              <a:rPr lang="en-US" dirty="0" smtClean="0"/>
              <a:t>Chlamydia trachomatis</a:t>
            </a:r>
          </a:p>
          <a:p>
            <a:pPr algn="ctr"/>
            <a:r>
              <a:rPr lang="en-US" dirty="0" smtClean="0"/>
              <a:t>Atypical</a:t>
            </a:r>
            <a:endParaRPr lang="en-US" dirty="0"/>
          </a:p>
        </p:txBody>
      </p:sp>
      <p:sp>
        <p:nvSpPr>
          <p:cNvPr id="6" name="TextBox 5"/>
          <p:cNvSpPr txBox="1"/>
          <p:nvPr/>
        </p:nvSpPr>
        <p:spPr>
          <a:xfrm>
            <a:off x="7215474" y="3377467"/>
            <a:ext cx="2993879" cy="923330"/>
          </a:xfrm>
          <a:prstGeom prst="rect">
            <a:avLst/>
          </a:prstGeom>
          <a:noFill/>
        </p:spPr>
        <p:txBody>
          <a:bodyPr wrap="none" rtlCol="0">
            <a:spAutoFit/>
          </a:bodyPr>
          <a:lstStyle/>
          <a:p>
            <a:pPr algn="ctr"/>
            <a:r>
              <a:rPr lang="en-US" dirty="0" smtClean="0">
                <a:solidFill>
                  <a:schemeClr val="bg1">
                    <a:lumMod val="50000"/>
                  </a:schemeClr>
                </a:solidFill>
              </a:rPr>
              <a:t>Diagnosis:</a:t>
            </a:r>
          </a:p>
          <a:p>
            <a:pPr algn="ctr"/>
            <a:r>
              <a:rPr lang="en-US" dirty="0" smtClean="0">
                <a:solidFill>
                  <a:schemeClr val="bg1">
                    <a:lumMod val="50000"/>
                  </a:schemeClr>
                </a:solidFill>
              </a:rPr>
              <a:t>Nucleic acid amplification test</a:t>
            </a:r>
          </a:p>
          <a:p>
            <a:pPr algn="ctr"/>
            <a:r>
              <a:rPr lang="en-US" dirty="0" smtClean="0">
                <a:solidFill>
                  <a:schemeClr val="bg1">
                    <a:lumMod val="50000"/>
                  </a:schemeClr>
                </a:solidFill>
              </a:rPr>
              <a:t>(NAAT)</a:t>
            </a:r>
            <a:endParaRPr lang="en-US" dirty="0">
              <a:solidFill>
                <a:schemeClr val="bg1">
                  <a:lumMod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45649334"/>
              </p:ext>
            </p:extLst>
          </p:nvPr>
        </p:nvGraphicFramePr>
        <p:xfrm>
          <a:off x="6031857" y="4927378"/>
          <a:ext cx="5376297" cy="1842346"/>
        </p:xfrm>
        <a:graphic>
          <a:graphicData uri="http://schemas.openxmlformats.org/drawingml/2006/table">
            <a:tbl>
              <a:tblPr firstRow="1" bandRow="1">
                <a:tableStyleId>{5940675A-B579-460E-94D1-54222C63F5DA}</a:tableStyleId>
              </a:tblPr>
              <a:tblGrid>
                <a:gridCol w="1504154"/>
                <a:gridCol w="1628723"/>
                <a:gridCol w="2243420"/>
              </a:tblGrid>
              <a:tr h="494453">
                <a:tc>
                  <a:txBody>
                    <a:bodyPr/>
                    <a:lstStyle/>
                    <a:p>
                      <a:r>
                        <a:rPr lang="en-US" sz="1800" dirty="0" smtClean="0"/>
                        <a:t>Drug</a:t>
                      </a:r>
                      <a:endParaRPr lang="en-US" sz="1800" dirty="0"/>
                    </a:p>
                  </a:txBody>
                  <a:tcPr marL="121920" marR="121920" marT="60960" marB="60960"/>
                </a:tc>
                <a:tc>
                  <a:txBody>
                    <a:bodyPr/>
                    <a:lstStyle/>
                    <a:p>
                      <a:r>
                        <a:rPr lang="en-US" sz="1800" dirty="0" smtClean="0"/>
                        <a:t>Dose</a:t>
                      </a:r>
                      <a:endParaRPr lang="en-US" sz="1800" dirty="0"/>
                    </a:p>
                  </a:txBody>
                  <a:tcPr marL="121920" marR="121920" marT="60960" marB="60960"/>
                </a:tc>
                <a:tc>
                  <a:txBody>
                    <a:bodyPr/>
                    <a:lstStyle/>
                    <a:p>
                      <a:r>
                        <a:rPr lang="en-US" sz="1800" baseline="0" dirty="0" smtClean="0"/>
                        <a:t>next if</a:t>
                      </a:r>
                      <a:endParaRPr lang="en-US" sz="1800" dirty="0"/>
                    </a:p>
                  </a:txBody>
                  <a:tcPr marL="121920" marR="121920" marT="60960" marB="60960"/>
                </a:tc>
              </a:tr>
              <a:tr h="494453">
                <a:tc>
                  <a:txBody>
                    <a:bodyPr/>
                    <a:lstStyle/>
                    <a:p>
                      <a:r>
                        <a:rPr lang="en-US" sz="1800" b="1" dirty="0" smtClean="0">
                          <a:solidFill>
                            <a:srgbClr val="FF0000"/>
                          </a:solidFill>
                        </a:rPr>
                        <a:t>Azithromycin</a:t>
                      </a:r>
                      <a:endParaRPr lang="en-US" sz="1800" b="1" dirty="0">
                        <a:solidFill>
                          <a:srgbClr val="FF0000"/>
                        </a:solidFill>
                      </a:endParaRPr>
                    </a:p>
                  </a:txBody>
                  <a:tcPr marL="121920" marR="121920" marT="60960" marB="60960"/>
                </a:tc>
                <a:tc>
                  <a:txBody>
                    <a:bodyPr/>
                    <a:lstStyle/>
                    <a:p>
                      <a:r>
                        <a:rPr lang="en-US" sz="1800" b="1" dirty="0" smtClean="0">
                          <a:solidFill>
                            <a:srgbClr val="FF0000"/>
                          </a:solidFill>
                        </a:rPr>
                        <a:t> 1 g PO</a:t>
                      </a:r>
                      <a:r>
                        <a:rPr lang="en-US" sz="1800" b="1" baseline="0" dirty="0" smtClean="0">
                          <a:solidFill>
                            <a:srgbClr val="FF0000"/>
                          </a:solidFill>
                        </a:rPr>
                        <a:t> x1</a:t>
                      </a:r>
                      <a:endParaRPr lang="en-US" sz="1800" b="1" dirty="0">
                        <a:solidFill>
                          <a:srgbClr val="FF0000"/>
                        </a:solidFill>
                      </a:endParaRPr>
                    </a:p>
                  </a:txBody>
                  <a:tcPr marL="121920" marR="121920" marT="60960" marB="60960"/>
                </a:tc>
                <a:tc>
                  <a:txBody>
                    <a:bodyPr/>
                    <a:lstStyle/>
                    <a:p>
                      <a:r>
                        <a:rPr lang="en-US" sz="1800" dirty="0" smtClean="0"/>
                        <a:t>GI upset</a:t>
                      </a:r>
                      <a:endParaRPr lang="en-US" sz="1800" dirty="0"/>
                    </a:p>
                  </a:txBody>
                  <a:tcPr marL="121920" marR="121920" marT="60960" marB="60960"/>
                </a:tc>
              </a:tr>
              <a:tr h="853440">
                <a:tc>
                  <a:txBody>
                    <a:bodyPr/>
                    <a:lstStyle/>
                    <a:p>
                      <a:r>
                        <a:rPr lang="en-US" sz="1800" dirty="0" smtClean="0"/>
                        <a:t>Doxycycline</a:t>
                      </a:r>
                      <a:endParaRPr lang="en-US" sz="1800" dirty="0"/>
                    </a:p>
                  </a:txBody>
                  <a:tcPr marL="121920" marR="121920" marT="60960" marB="60960"/>
                </a:tc>
                <a:tc>
                  <a:txBody>
                    <a:bodyPr/>
                    <a:lstStyle/>
                    <a:p>
                      <a:r>
                        <a:rPr lang="en-US" sz="1800" dirty="0" smtClean="0"/>
                        <a:t>100 mg PO BID </a:t>
                      </a:r>
                    </a:p>
                    <a:p>
                      <a:r>
                        <a:rPr lang="en-US" sz="1800" dirty="0" smtClean="0"/>
                        <a:t>For</a:t>
                      </a:r>
                      <a:r>
                        <a:rPr lang="en-US" sz="1800" baseline="0" dirty="0" smtClean="0"/>
                        <a:t> 7 days</a:t>
                      </a:r>
                      <a:endParaRPr lang="en-US" sz="1800" dirty="0"/>
                    </a:p>
                  </a:txBody>
                  <a:tcPr marL="121920" marR="121920" marT="60960" marB="60960"/>
                </a:tc>
                <a:tc>
                  <a:txBody>
                    <a:bodyPr/>
                    <a:lstStyle/>
                    <a:p>
                      <a:r>
                        <a:rPr lang="en-US" sz="1800" dirty="0" smtClean="0"/>
                        <a:t>Not safe for pregnant</a:t>
                      </a:r>
                      <a:endParaRPr lang="en-US" sz="1800" dirty="0"/>
                    </a:p>
                  </a:txBody>
                  <a:tcPr marL="121920" marR="121920" marT="60960" marB="60960"/>
                </a:tc>
              </a:tr>
            </a:tbl>
          </a:graphicData>
        </a:graphic>
      </p:graphicFrame>
      <p:sp>
        <p:nvSpPr>
          <p:cNvPr id="8" name="TextBox 7"/>
          <p:cNvSpPr txBox="1"/>
          <p:nvPr/>
        </p:nvSpPr>
        <p:spPr>
          <a:xfrm>
            <a:off x="7777591" y="7589404"/>
            <a:ext cx="1851789" cy="369332"/>
          </a:xfrm>
          <a:prstGeom prst="rect">
            <a:avLst/>
          </a:prstGeom>
          <a:noFill/>
        </p:spPr>
        <p:txBody>
          <a:bodyPr wrap="none" rtlCol="0">
            <a:spAutoFit/>
          </a:bodyPr>
          <a:lstStyle/>
          <a:p>
            <a:r>
              <a:rPr lang="en-US" dirty="0" smtClean="0"/>
              <a:t>No sex for 7 days</a:t>
            </a:r>
            <a:endParaRPr lang="en-US" dirty="0"/>
          </a:p>
        </p:txBody>
      </p:sp>
      <p:cxnSp>
        <p:nvCxnSpPr>
          <p:cNvPr id="10" name="Straight Connector 9"/>
          <p:cNvCxnSpPr>
            <a:stCxn id="5" idx="2"/>
            <a:endCxn id="22" idx="0"/>
          </p:cNvCxnSpPr>
          <p:nvPr/>
        </p:nvCxnSpPr>
        <p:spPr>
          <a:xfrm>
            <a:off x="8712413" y="1807632"/>
            <a:ext cx="1" cy="2621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7" idx="0"/>
          </p:cNvCxnSpPr>
          <p:nvPr/>
        </p:nvCxnSpPr>
        <p:spPr>
          <a:xfrm>
            <a:off x="8712414" y="4300797"/>
            <a:ext cx="7591" cy="626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8" idx="0"/>
          </p:cNvCxnSpPr>
          <p:nvPr/>
        </p:nvCxnSpPr>
        <p:spPr>
          <a:xfrm flipH="1">
            <a:off x="8703486" y="6769724"/>
            <a:ext cx="16519" cy="819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746851" y="2069827"/>
            <a:ext cx="1931125" cy="923330"/>
          </a:xfrm>
          <a:prstGeom prst="rect">
            <a:avLst/>
          </a:prstGeom>
          <a:noFill/>
        </p:spPr>
        <p:txBody>
          <a:bodyPr wrap="none" rtlCol="0">
            <a:spAutoFit/>
          </a:bodyPr>
          <a:lstStyle/>
          <a:p>
            <a:pPr algn="ctr"/>
            <a:r>
              <a:rPr lang="en-US" dirty="0" smtClean="0"/>
              <a:t>S/S: asymptomatic</a:t>
            </a:r>
          </a:p>
          <a:p>
            <a:pPr algn="ctr"/>
            <a:r>
              <a:rPr lang="en-US" dirty="0" smtClean="0"/>
              <a:t>To</a:t>
            </a:r>
          </a:p>
          <a:p>
            <a:pPr algn="ctr"/>
            <a:r>
              <a:rPr lang="en-US" dirty="0" smtClean="0"/>
              <a:t>dysuria</a:t>
            </a:r>
            <a:endParaRPr lang="en-US" dirty="0"/>
          </a:p>
        </p:txBody>
      </p:sp>
      <p:cxnSp>
        <p:nvCxnSpPr>
          <p:cNvPr id="27" name="Straight Arrow Connector 26"/>
          <p:cNvCxnSpPr>
            <a:stCxn id="22" idx="2"/>
            <a:endCxn id="6" idx="0"/>
          </p:cNvCxnSpPr>
          <p:nvPr/>
        </p:nvCxnSpPr>
        <p:spPr>
          <a:xfrm>
            <a:off x="8712414" y="2993157"/>
            <a:ext cx="0" cy="384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46957" y="89958"/>
            <a:ext cx="1420318" cy="369332"/>
          </a:xfrm>
          <a:prstGeom prst="rect">
            <a:avLst/>
          </a:prstGeom>
          <a:noFill/>
        </p:spPr>
        <p:txBody>
          <a:bodyPr wrap="none" rtlCol="0">
            <a:spAutoFit/>
          </a:bodyPr>
          <a:lstStyle/>
          <a:p>
            <a:r>
              <a:rPr lang="en-US" dirty="0" smtClean="0"/>
              <a:t>Bacterial STD</a:t>
            </a:r>
            <a:endParaRPr lang="en-US" dirty="0"/>
          </a:p>
        </p:txBody>
      </p:sp>
      <p:sp>
        <p:nvSpPr>
          <p:cNvPr id="2" name="TextBox 1"/>
          <p:cNvSpPr txBox="1"/>
          <p:nvPr/>
        </p:nvSpPr>
        <p:spPr>
          <a:xfrm>
            <a:off x="1053908" y="1621396"/>
            <a:ext cx="4285548" cy="584776"/>
          </a:xfrm>
          <a:prstGeom prst="rect">
            <a:avLst/>
          </a:prstGeom>
          <a:noFill/>
        </p:spPr>
        <p:txBody>
          <a:bodyPr wrap="none" rtlCol="0">
            <a:spAutoFit/>
          </a:bodyPr>
          <a:lstStyle/>
          <a:p>
            <a:r>
              <a:rPr lang="en-US" sz="3200" dirty="0" err="1" smtClean="0">
                <a:solidFill>
                  <a:srgbClr val="FF0000"/>
                </a:solidFill>
              </a:rPr>
              <a:t>Chlam</a:t>
            </a:r>
            <a:r>
              <a:rPr lang="en-US" sz="3200" dirty="0" smtClean="0">
                <a:solidFill>
                  <a:srgbClr val="FF0000"/>
                </a:solidFill>
              </a:rPr>
              <a:t> </a:t>
            </a:r>
            <a:r>
              <a:rPr lang="en-US" sz="3200" dirty="0" smtClean="0">
                <a:solidFill>
                  <a:srgbClr val="FF0000"/>
                </a:solidFill>
                <a:sym typeface="Wingdings"/>
              </a:rPr>
              <a:t> </a:t>
            </a:r>
            <a:r>
              <a:rPr lang="en-US" sz="3200" dirty="0" err="1" smtClean="0">
                <a:solidFill>
                  <a:srgbClr val="FF0000"/>
                </a:solidFill>
                <a:sym typeface="Wingdings"/>
              </a:rPr>
              <a:t>Azithro</a:t>
            </a:r>
            <a:r>
              <a:rPr lang="en-US" sz="3200" dirty="0" smtClean="0">
                <a:solidFill>
                  <a:srgbClr val="FF0000"/>
                </a:solidFill>
                <a:sym typeface="Wingdings"/>
              </a:rPr>
              <a:t> 1 gram</a:t>
            </a:r>
            <a:endParaRPr lang="en-US" sz="3200" dirty="0">
              <a:solidFill>
                <a:srgbClr val="FF0000"/>
              </a:solidFill>
            </a:endParaRPr>
          </a:p>
        </p:txBody>
      </p:sp>
    </p:spTree>
    <p:extLst>
      <p:ext uri="{BB962C8B-B14F-4D97-AF65-F5344CB8AC3E}">
        <p14:creationId xmlns:p14="http://schemas.microsoft.com/office/powerpoint/2010/main" val="1325080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20290" y="-32639"/>
            <a:ext cx="2550924" cy="646331"/>
          </a:xfrm>
          <a:prstGeom prst="rect">
            <a:avLst/>
          </a:prstGeom>
          <a:noFill/>
        </p:spPr>
        <p:txBody>
          <a:bodyPr wrap="none" rtlCol="0">
            <a:spAutoFit/>
          </a:bodyPr>
          <a:lstStyle/>
          <a:p>
            <a:pPr algn="ctr"/>
            <a:r>
              <a:rPr lang="en-US" dirty="0" smtClean="0"/>
              <a:t>Neisseria Gonorrhea</a:t>
            </a:r>
          </a:p>
          <a:p>
            <a:pPr algn="ctr"/>
            <a:r>
              <a:rPr lang="en-US" dirty="0" smtClean="0"/>
              <a:t>Gram negative diplococci</a:t>
            </a:r>
          </a:p>
        </p:txBody>
      </p:sp>
      <p:graphicFrame>
        <p:nvGraphicFramePr>
          <p:cNvPr id="6" name="Table 5"/>
          <p:cNvGraphicFramePr>
            <a:graphicFrameLocks noGrp="1"/>
          </p:cNvGraphicFramePr>
          <p:nvPr>
            <p:extLst>
              <p:ext uri="{D42A27DB-BD31-4B8C-83A1-F6EECF244321}">
                <p14:modId xmlns:p14="http://schemas.microsoft.com/office/powerpoint/2010/main" val="2254894826"/>
              </p:ext>
            </p:extLst>
          </p:nvPr>
        </p:nvGraphicFramePr>
        <p:xfrm>
          <a:off x="594719" y="4416281"/>
          <a:ext cx="4224144" cy="2026919"/>
        </p:xfrm>
        <a:graphic>
          <a:graphicData uri="http://schemas.openxmlformats.org/drawingml/2006/table">
            <a:tbl>
              <a:tblPr firstRow="1" bandRow="1">
                <a:tableStyleId>{5940675A-B579-460E-94D1-54222C63F5DA}</a:tableStyleId>
              </a:tblPr>
              <a:tblGrid>
                <a:gridCol w="1471114"/>
                <a:gridCol w="1567889"/>
                <a:gridCol w="1185141"/>
              </a:tblGrid>
              <a:tr h="370840">
                <a:tc>
                  <a:txBody>
                    <a:bodyPr/>
                    <a:lstStyle/>
                    <a:p>
                      <a:r>
                        <a:rPr lang="en-US" dirty="0" smtClean="0"/>
                        <a:t>Drug</a:t>
                      </a:r>
                      <a:endParaRPr lang="en-US" dirty="0"/>
                    </a:p>
                  </a:txBody>
                  <a:tcPr marL="121920" marR="121920"/>
                </a:tc>
                <a:tc>
                  <a:txBody>
                    <a:bodyPr/>
                    <a:lstStyle/>
                    <a:p>
                      <a:r>
                        <a:rPr lang="en-US" dirty="0" smtClean="0"/>
                        <a:t>Dose</a:t>
                      </a:r>
                      <a:endParaRPr lang="en-US" dirty="0"/>
                    </a:p>
                  </a:txBody>
                  <a:tcPr marL="121920" marR="121920"/>
                </a:tc>
                <a:tc>
                  <a:txBody>
                    <a:bodyPr/>
                    <a:lstStyle/>
                    <a:p>
                      <a:r>
                        <a:rPr lang="en-US" dirty="0" smtClean="0"/>
                        <a:t>Next if</a:t>
                      </a:r>
                      <a:endParaRPr lang="en-US" dirty="0"/>
                    </a:p>
                  </a:txBody>
                  <a:tcPr marL="121920" marR="121920"/>
                </a:tc>
              </a:tr>
              <a:tr h="370840">
                <a:tc>
                  <a:txBody>
                    <a:bodyPr/>
                    <a:lstStyle/>
                    <a:p>
                      <a:r>
                        <a:rPr lang="en-US" b="1" dirty="0" smtClean="0">
                          <a:solidFill>
                            <a:srgbClr val="FF0000"/>
                          </a:solidFill>
                        </a:rPr>
                        <a:t>Ceftriaxone</a:t>
                      </a:r>
                      <a:endParaRPr lang="en-US" b="1" dirty="0">
                        <a:solidFill>
                          <a:srgbClr val="FF0000"/>
                        </a:solidFill>
                      </a:endParaRPr>
                    </a:p>
                  </a:txBody>
                  <a:tcPr marL="121920" marR="121920"/>
                </a:tc>
                <a:tc>
                  <a:txBody>
                    <a:bodyPr/>
                    <a:lstStyle/>
                    <a:p>
                      <a:r>
                        <a:rPr lang="en-US" b="1" dirty="0" smtClean="0">
                          <a:solidFill>
                            <a:srgbClr val="FF0000"/>
                          </a:solidFill>
                        </a:rPr>
                        <a:t>250 mg IM x1</a:t>
                      </a:r>
                      <a:endParaRPr lang="en-US" b="1" dirty="0">
                        <a:solidFill>
                          <a:srgbClr val="FF0000"/>
                        </a:solidFill>
                      </a:endParaRPr>
                    </a:p>
                  </a:txBody>
                  <a:tcPr marL="121920" marR="121920"/>
                </a:tc>
                <a:tc>
                  <a:txBody>
                    <a:bodyPr/>
                    <a:lstStyle/>
                    <a:p>
                      <a:endParaRPr lang="en-US" dirty="0"/>
                    </a:p>
                  </a:txBody>
                  <a:tcPr marL="121920" marR="121920"/>
                </a:tc>
              </a:tr>
              <a:tr h="370840">
                <a:tc>
                  <a:txBody>
                    <a:bodyPr/>
                    <a:lstStyle/>
                    <a:p>
                      <a:r>
                        <a:rPr lang="en-US" dirty="0" smtClean="0"/>
                        <a:t>Azithromycin</a:t>
                      </a:r>
                      <a:endParaRPr lang="en-US" dirty="0"/>
                    </a:p>
                  </a:txBody>
                  <a:tcPr marL="121920" marR="121920"/>
                </a:tc>
                <a:tc>
                  <a:txBody>
                    <a:bodyPr/>
                    <a:lstStyle/>
                    <a:p>
                      <a:r>
                        <a:rPr lang="en-US" dirty="0" smtClean="0"/>
                        <a:t>2 grams PO x1</a:t>
                      </a:r>
                      <a:endParaRPr lang="en-US" dirty="0"/>
                    </a:p>
                  </a:txBody>
                  <a:tcPr marL="121920" marR="121920"/>
                </a:tc>
                <a:tc>
                  <a:txBody>
                    <a:bodyPr/>
                    <a:lstStyle/>
                    <a:p>
                      <a:r>
                        <a:rPr lang="en-US" dirty="0" smtClean="0"/>
                        <a:t>allergy</a:t>
                      </a:r>
                      <a:endParaRPr lang="en-US" dirty="0"/>
                    </a:p>
                  </a:txBody>
                  <a:tcPr marL="121920" marR="121920"/>
                </a:tc>
              </a:tr>
              <a:tr h="370840">
                <a:tc>
                  <a:txBody>
                    <a:bodyPr/>
                    <a:lstStyle/>
                    <a:p>
                      <a:r>
                        <a:rPr lang="en-US" dirty="0" smtClean="0"/>
                        <a:t>Ceftriaxone</a:t>
                      </a:r>
                    </a:p>
                    <a:p>
                      <a:r>
                        <a:rPr lang="en-US" dirty="0" smtClean="0"/>
                        <a:t>+</a:t>
                      </a:r>
                    </a:p>
                    <a:p>
                      <a:r>
                        <a:rPr lang="en-US" dirty="0" smtClean="0"/>
                        <a:t>Azithromycin</a:t>
                      </a:r>
                      <a:endParaRPr lang="en-US" dirty="0"/>
                    </a:p>
                  </a:txBody>
                  <a:tcPr marL="121920" marR="121920"/>
                </a:tc>
                <a:tc>
                  <a:txBody>
                    <a:bodyPr/>
                    <a:lstStyle/>
                    <a:p>
                      <a:r>
                        <a:rPr lang="en-US" dirty="0" smtClean="0"/>
                        <a:t>250 mg IM x1</a:t>
                      </a:r>
                    </a:p>
                    <a:p>
                      <a:r>
                        <a:rPr lang="en-US" dirty="0" smtClean="0"/>
                        <a:t>+</a:t>
                      </a:r>
                    </a:p>
                    <a:p>
                      <a:r>
                        <a:rPr lang="en-US" dirty="0" smtClean="0"/>
                        <a:t>2 grams PO x1</a:t>
                      </a:r>
                      <a:endParaRPr lang="en-US" dirty="0"/>
                    </a:p>
                  </a:txBody>
                  <a:tcPr marL="121920" marR="121920"/>
                </a:tc>
                <a:tc>
                  <a:txBody>
                    <a:bodyPr/>
                    <a:lstStyle/>
                    <a:p>
                      <a:r>
                        <a:rPr lang="en-US" dirty="0" smtClean="0"/>
                        <a:t>resistance</a:t>
                      </a:r>
                      <a:endParaRPr lang="en-US" dirty="0"/>
                    </a:p>
                  </a:txBody>
                  <a:tcPr marL="121920" marR="121920"/>
                </a:tc>
              </a:tr>
            </a:tbl>
          </a:graphicData>
        </a:graphic>
      </p:graphicFrame>
      <p:cxnSp>
        <p:nvCxnSpPr>
          <p:cNvPr id="7" name="Straight Arrow Connector 6"/>
          <p:cNvCxnSpPr/>
          <p:nvPr/>
        </p:nvCxnSpPr>
        <p:spPr>
          <a:xfrm>
            <a:off x="2515646" y="3851934"/>
            <a:ext cx="9155" cy="566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458230" y="2314557"/>
            <a:ext cx="1468897" cy="1477328"/>
          </a:xfrm>
          <a:prstGeom prst="rect">
            <a:avLst/>
          </a:prstGeom>
          <a:noFill/>
        </p:spPr>
        <p:txBody>
          <a:bodyPr wrap="none" rtlCol="0">
            <a:spAutoFit/>
          </a:bodyPr>
          <a:lstStyle/>
          <a:p>
            <a:pPr algn="ctr"/>
            <a:r>
              <a:rPr lang="en-US" dirty="0" smtClean="0"/>
              <a:t>Arthritis</a:t>
            </a:r>
          </a:p>
          <a:p>
            <a:pPr algn="ctr"/>
            <a:r>
              <a:rPr lang="en-US" dirty="0" smtClean="0"/>
              <a:t>or</a:t>
            </a:r>
          </a:p>
          <a:p>
            <a:pPr algn="ctr"/>
            <a:r>
              <a:rPr lang="en-US" dirty="0" smtClean="0"/>
              <a:t>Tenosynovitis</a:t>
            </a:r>
          </a:p>
          <a:p>
            <a:pPr algn="ctr"/>
            <a:r>
              <a:rPr lang="en-US" dirty="0" smtClean="0"/>
              <a:t>or</a:t>
            </a:r>
          </a:p>
          <a:p>
            <a:pPr algn="ctr"/>
            <a:r>
              <a:rPr lang="en-US" dirty="0" smtClean="0"/>
              <a:t>Perihepatitis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21926753"/>
              </p:ext>
            </p:extLst>
          </p:nvPr>
        </p:nvGraphicFramePr>
        <p:xfrm>
          <a:off x="5676755" y="4411156"/>
          <a:ext cx="5031847" cy="1381760"/>
        </p:xfrm>
        <a:graphic>
          <a:graphicData uri="http://schemas.openxmlformats.org/drawingml/2006/table">
            <a:tbl>
              <a:tblPr firstRow="1" bandRow="1">
                <a:tableStyleId>{5940675A-B579-460E-94D1-54222C63F5DA}</a:tableStyleId>
              </a:tblPr>
              <a:tblGrid>
                <a:gridCol w="1315291"/>
                <a:gridCol w="2275840"/>
                <a:gridCol w="1440716"/>
              </a:tblGrid>
              <a:tr h="370840">
                <a:tc>
                  <a:txBody>
                    <a:bodyPr/>
                    <a:lstStyle/>
                    <a:p>
                      <a:r>
                        <a:rPr lang="en-US" dirty="0" smtClean="0"/>
                        <a:t>Drug</a:t>
                      </a:r>
                      <a:endParaRPr lang="en-US" dirty="0"/>
                    </a:p>
                  </a:txBody>
                  <a:tcPr marL="121920" marR="121920"/>
                </a:tc>
                <a:tc>
                  <a:txBody>
                    <a:bodyPr/>
                    <a:lstStyle/>
                    <a:p>
                      <a:r>
                        <a:rPr lang="en-US" dirty="0" smtClean="0"/>
                        <a:t>Dose</a:t>
                      </a:r>
                      <a:endParaRPr lang="en-US" dirty="0"/>
                    </a:p>
                  </a:txBody>
                  <a:tcPr marL="121920" marR="121920"/>
                </a:tc>
                <a:tc>
                  <a:txBody>
                    <a:bodyPr/>
                    <a:lstStyle/>
                    <a:p>
                      <a:r>
                        <a:rPr lang="en-US" dirty="0" smtClean="0"/>
                        <a:t>Next if</a:t>
                      </a:r>
                      <a:endParaRPr lang="en-US" dirty="0"/>
                    </a:p>
                  </a:txBody>
                  <a:tcPr marL="121920" marR="121920"/>
                </a:tc>
              </a:tr>
              <a:tr h="370840">
                <a:tc>
                  <a:txBody>
                    <a:bodyPr/>
                    <a:lstStyle/>
                    <a:p>
                      <a:r>
                        <a:rPr lang="en-US" dirty="0" smtClean="0"/>
                        <a:t>Ceftriaxone</a:t>
                      </a:r>
                      <a:endParaRPr lang="en-US" dirty="0"/>
                    </a:p>
                  </a:txBody>
                  <a:tcPr marL="121920" marR="121920"/>
                </a:tc>
                <a:tc>
                  <a:txBody>
                    <a:bodyPr/>
                    <a:lstStyle/>
                    <a:p>
                      <a:r>
                        <a:rPr lang="en-US" dirty="0" smtClean="0"/>
                        <a:t>1 gram IV </a:t>
                      </a:r>
                      <a:r>
                        <a:rPr lang="en-US" dirty="0" smtClean="0">
                          <a:solidFill>
                            <a:srgbClr val="FF0000"/>
                          </a:solidFill>
                        </a:rPr>
                        <a:t>q24h</a:t>
                      </a:r>
                    </a:p>
                    <a:p>
                      <a:r>
                        <a:rPr lang="en-US" dirty="0" smtClean="0">
                          <a:solidFill>
                            <a:srgbClr val="FF0000"/>
                          </a:solidFill>
                        </a:rPr>
                        <a:t>Until</a:t>
                      </a:r>
                      <a:r>
                        <a:rPr lang="en-US" baseline="0" dirty="0" smtClean="0">
                          <a:solidFill>
                            <a:srgbClr val="FF0000"/>
                          </a:solidFill>
                        </a:rPr>
                        <a:t> improvemen</a:t>
                      </a:r>
                      <a:r>
                        <a:rPr lang="en-US" baseline="0" dirty="0" smtClean="0"/>
                        <a:t>t</a:t>
                      </a:r>
                      <a:endParaRPr lang="en-US" dirty="0"/>
                    </a:p>
                  </a:txBody>
                  <a:tcPr marL="121920" marR="121920"/>
                </a:tc>
                <a:tc>
                  <a:txBody>
                    <a:bodyPr/>
                    <a:lstStyle/>
                    <a:p>
                      <a:r>
                        <a:rPr lang="en-US" dirty="0" smtClean="0"/>
                        <a:t>Improved</a:t>
                      </a:r>
                      <a:endParaRPr lang="en-US" dirty="0"/>
                    </a:p>
                  </a:txBody>
                  <a:tcPr marL="121920" marR="121920"/>
                </a:tc>
              </a:tr>
              <a:tr h="370840">
                <a:tc>
                  <a:txBody>
                    <a:bodyPr/>
                    <a:lstStyle/>
                    <a:p>
                      <a:r>
                        <a:rPr lang="en-US" dirty="0" smtClean="0"/>
                        <a:t>Cefixime</a:t>
                      </a:r>
                      <a:endParaRPr lang="en-US" dirty="0"/>
                    </a:p>
                  </a:txBody>
                  <a:tcPr marL="121920" marR="121920"/>
                </a:tc>
                <a:tc>
                  <a:txBody>
                    <a:bodyPr/>
                    <a:lstStyle/>
                    <a:p>
                      <a:r>
                        <a:rPr lang="en-US" dirty="0" smtClean="0"/>
                        <a:t>400 mg BID for</a:t>
                      </a:r>
                      <a:r>
                        <a:rPr lang="en-US" baseline="0" dirty="0" smtClean="0"/>
                        <a:t> 7 days</a:t>
                      </a:r>
                      <a:endParaRPr lang="en-US" dirty="0"/>
                    </a:p>
                  </a:txBody>
                  <a:tcPr marL="121920" marR="121920"/>
                </a:tc>
                <a:tc>
                  <a:txBody>
                    <a:bodyPr/>
                    <a:lstStyle/>
                    <a:p>
                      <a:endParaRPr lang="en-US" dirty="0"/>
                    </a:p>
                  </a:txBody>
                  <a:tcPr marL="121920" marR="121920"/>
                </a:tc>
              </a:tr>
            </a:tbl>
          </a:graphicData>
        </a:graphic>
      </p:graphicFrame>
      <p:cxnSp>
        <p:nvCxnSpPr>
          <p:cNvPr id="10" name="Straight Arrow Connector 9"/>
          <p:cNvCxnSpPr>
            <a:stCxn id="8" idx="2"/>
            <a:endCxn id="9" idx="0"/>
          </p:cNvCxnSpPr>
          <p:nvPr/>
        </p:nvCxnSpPr>
        <p:spPr>
          <a:xfrm flipH="1">
            <a:off x="8192678" y="3791885"/>
            <a:ext cx="1" cy="619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1558483" y="2275864"/>
            <a:ext cx="2313554" cy="369332"/>
          </a:xfrm>
          <a:prstGeom prst="rect">
            <a:avLst/>
          </a:prstGeom>
          <a:noFill/>
        </p:spPr>
        <p:txBody>
          <a:bodyPr wrap="none" rtlCol="0">
            <a:spAutoFit/>
          </a:bodyPr>
          <a:lstStyle/>
          <a:p>
            <a:r>
              <a:rPr lang="en-US" dirty="0" smtClean="0"/>
              <a:t>Gonococcal Meningitis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311607677"/>
              </p:ext>
            </p:extLst>
          </p:nvPr>
        </p:nvGraphicFramePr>
        <p:xfrm>
          <a:off x="11239480" y="4411156"/>
          <a:ext cx="2994843" cy="1010920"/>
        </p:xfrm>
        <a:graphic>
          <a:graphicData uri="http://schemas.openxmlformats.org/drawingml/2006/table">
            <a:tbl>
              <a:tblPr firstRow="1" bandRow="1">
                <a:tableStyleId>{5940675A-B579-460E-94D1-54222C63F5DA}</a:tableStyleId>
              </a:tblPr>
              <a:tblGrid>
                <a:gridCol w="1217755"/>
                <a:gridCol w="1777088"/>
              </a:tblGrid>
              <a:tr h="370840">
                <a:tc>
                  <a:txBody>
                    <a:bodyPr/>
                    <a:lstStyle/>
                    <a:p>
                      <a:r>
                        <a:rPr lang="en-US" dirty="0" smtClean="0"/>
                        <a:t>Drug</a:t>
                      </a:r>
                      <a:endParaRPr lang="en-US" dirty="0"/>
                    </a:p>
                  </a:txBody>
                  <a:tcPr marL="73152" marR="73152"/>
                </a:tc>
                <a:tc>
                  <a:txBody>
                    <a:bodyPr/>
                    <a:lstStyle/>
                    <a:p>
                      <a:r>
                        <a:rPr lang="en-US" dirty="0" smtClean="0"/>
                        <a:t>Dose</a:t>
                      </a:r>
                      <a:endParaRPr lang="en-US" dirty="0"/>
                    </a:p>
                  </a:txBody>
                  <a:tcPr marL="73152" marR="73152"/>
                </a:tc>
              </a:tr>
              <a:tr h="370840">
                <a:tc>
                  <a:txBody>
                    <a:bodyPr/>
                    <a:lstStyle/>
                    <a:p>
                      <a:r>
                        <a:rPr lang="en-US" dirty="0" smtClean="0"/>
                        <a:t>Ceftriaxone</a:t>
                      </a:r>
                      <a:endParaRPr lang="en-US" dirty="0"/>
                    </a:p>
                  </a:txBody>
                  <a:tcPr marL="73152" marR="73152"/>
                </a:tc>
                <a:tc>
                  <a:txBody>
                    <a:bodyPr/>
                    <a:lstStyle/>
                    <a:p>
                      <a:r>
                        <a:rPr lang="en-US" dirty="0" smtClean="0"/>
                        <a:t>1 – 2 grams</a:t>
                      </a:r>
                      <a:r>
                        <a:rPr lang="en-US" baseline="0" dirty="0" smtClean="0"/>
                        <a:t> IV</a:t>
                      </a:r>
                    </a:p>
                    <a:p>
                      <a:r>
                        <a:rPr lang="en-US" baseline="0" dirty="0" smtClean="0"/>
                        <a:t>Q12h for </a:t>
                      </a:r>
                      <a:r>
                        <a:rPr lang="en-US" baseline="0" dirty="0" smtClean="0">
                          <a:solidFill>
                            <a:srgbClr val="FF0000"/>
                          </a:solidFill>
                        </a:rPr>
                        <a:t>14 days</a:t>
                      </a:r>
                      <a:endParaRPr lang="en-US" dirty="0">
                        <a:solidFill>
                          <a:srgbClr val="FF0000"/>
                        </a:solidFill>
                      </a:endParaRPr>
                    </a:p>
                  </a:txBody>
                  <a:tcPr marL="73152" marR="73152"/>
                </a:tc>
              </a:tr>
            </a:tbl>
          </a:graphicData>
        </a:graphic>
      </p:graphicFrame>
      <p:cxnSp>
        <p:nvCxnSpPr>
          <p:cNvPr id="14" name="Straight Arrow Connector 13"/>
          <p:cNvCxnSpPr>
            <a:stCxn id="12" idx="2"/>
            <a:endCxn id="13" idx="0"/>
          </p:cNvCxnSpPr>
          <p:nvPr/>
        </p:nvCxnSpPr>
        <p:spPr>
          <a:xfrm>
            <a:off x="12715260" y="2645196"/>
            <a:ext cx="21641" cy="1765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66230971"/>
              </p:ext>
            </p:extLst>
          </p:nvPr>
        </p:nvGraphicFramePr>
        <p:xfrm>
          <a:off x="14766785" y="4383675"/>
          <a:ext cx="2994843" cy="1010920"/>
        </p:xfrm>
        <a:graphic>
          <a:graphicData uri="http://schemas.openxmlformats.org/drawingml/2006/table">
            <a:tbl>
              <a:tblPr firstRow="1" bandRow="1">
                <a:tableStyleId>{5940675A-B579-460E-94D1-54222C63F5DA}</a:tableStyleId>
              </a:tblPr>
              <a:tblGrid>
                <a:gridCol w="1217755"/>
                <a:gridCol w="1777088"/>
              </a:tblGrid>
              <a:tr h="370840">
                <a:tc>
                  <a:txBody>
                    <a:bodyPr/>
                    <a:lstStyle/>
                    <a:p>
                      <a:r>
                        <a:rPr lang="en-US" dirty="0" smtClean="0"/>
                        <a:t>Drug</a:t>
                      </a:r>
                      <a:endParaRPr lang="en-US" dirty="0"/>
                    </a:p>
                  </a:txBody>
                  <a:tcPr marL="73152" marR="73152"/>
                </a:tc>
                <a:tc>
                  <a:txBody>
                    <a:bodyPr/>
                    <a:lstStyle/>
                    <a:p>
                      <a:r>
                        <a:rPr lang="en-US" dirty="0" smtClean="0"/>
                        <a:t>Dose</a:t>
                      </a:r>
                      <a:endParaRPr lang="en-US" dirty="0"/>
                    </a:p>
                  </a:txBody>
                  <a:tcPr marL="73152" marR="73152"/>
                </a:tc>
              </a:tr>
              <a:tr h="370840">
                <a:tc>
                  <a:txBody>
                    <a:bodyPr/>
                    <a:lstStyle/>
                    <a:p>
                      <a:r>
                        <a:rPr lang="en-US" dirty="0" smtClean="0"/>
                        <a:t>Ceftriaxone</a:t>
                      </a:r>
                      <a:endParaRPr lang="en-US" dirty="0"/>
                    </a:p>
                  </a:txBody>
                  <a:tcPr marL="73152" marR="73152"/>
                </a:tc>
                <a:tc>
                  <a:txBody>
                    <a:bodyPr/>
                    <a:lstStyle/>
                    <a:p>
                      <a:r>
                        <a:rPr lang="en-US" dirty="0" smtClean="0"/>
                        <a:t>1 – 2 grams</a:t>
                      </a:r>
                      <a:r>
                        <a:rPr lang="en-US" baseline="0" dirty="0" smtClean="0"/>
                        <a:t> IV</a:t>
                      </a:r>
                    </a:p>
                    <a:p>
                      <a:r>
                        <a:rPr lang="en-US" baseline="0" dirty="0" smtClean="0">
                          <a:solidFill>
                            <a:srgbClr val="FF0000"/>
                          </a:solidFill>
                        </a:rPr>
                        <a:t>Q12h for 4 weeks</a:t>
                      </a:r>
                      <a:endParaRPr lang="en-US" dirty="0">
                        <a:solidFill>
                          <a:srgbClr val="FF0000"/>
                        </a:solidFill>
                      </a:endParaRPr>
                    </a:p>
                  </a:txBody>
                  <a:tcPr marL="73152" marR="73152"/>
                </a:tc>
              </a:tr>
            </a:tbl>
          </a:graphicData>
        </a:graphic>
      </p:graphicFrame>
      <p:sp>
        <p:nvSpPr>
          <p:cNvPr id="16" name="TextBox 15"/>
          <p:cNvSpPr txBox="1"/>
          <p:nvPr/>
        </p:nvSpPr>
        <p:spPr>
          <a:xfrm>
            <a:off x="15022164" y="2379461"/>
            <a:ext cx="2484086" cy="369332"/>
          </a:xfrm>
          <a:prstGeom prst="rect">
            <a:avLst/>
          </a:prstGeom>
          <a:noFill/>
        </p:spPr>
        <p:txBody>
          <a:bodyPr wrap="none" rtlCol="0">
            <a:spAutoFit/>
          </a:bodyPr>
          <a:lstStyle/>
          <a:p>
            <a:r>
              <a:rPr lang="en-US" dirty="0" smtClean="0"/>
              <a:t>Gonococcal Endocarditis</a:t>
            </a:r>
            <a:endParaRPr lang="en-US" dirty="0"/>
          </a:p>
        </p:txBody>
      </p:sp>
      <p:cxnSp>
        <p:nvCxnSpPr>
          <p:cNvPr id="17" name="Straight Arrow Connector 16"/>
          <p:cNvCxnSpPr>
            <a:stCxn id="16" idx="2"/>
            <a:endCxn id="15" idx="0"/>
          </p:cNvCxnSpPr>
          <p:nvPr/>
        </p:nvCxnSpPr>
        <p:spPr>
          <a:xfrm flipH="1">
            <a:off x="16264206" y="2748793"/>
            <a:ext cx="1" cy="16348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917510" y="2374606"/>
            <a:ext cx="1231076" cy="1477328"/>
          </a:xfrm>
          <a:prstGeom prst="rect">
            <a:avLst/>
          </a:prstGeom>
          <a:noFill/>
        </p:spPr>
        <p:txBody>
          <a:bodyPr wrap="none" rtlCol="0">
            <a:spAutoFit/>
          </a:bodyPr>
          <a:lstStyle/>
          <a:p>
            <a:pPr algn="ctr"/>
            <a:r>
              <a:rPr lang="en-US" dirty="0" smtClean="0"/>
              <a:t>Urogenital</a:t>
            </a:r>
          </a:p>
          <a:p>
            <a:pPr algn="ctr"/>
            <a:r>
              <a:rPr lang="en-US" dirty="0" smtClean="0"/>
              <a:t>or</a:t>
            </a:r>
          </a:p>
          <a:p>
            <a:pPr algn="ctr"/>
            <a:r>
              <a:rPr lang="en-US" dirty="0" smtClean="0"/>
              <a:t>Anorectal</a:t>
            </a:r>
          </a:p>
          <a:p>
            <a:pPr algn="ctr"/>
            <a:r>
              <a:rPr lang="en-US" dirty="0" smtClean="0"/>
              <a:t>or</a:t>
            </a:r>
          </a:p>
          <a:p>
            <a:pPr algn="ctr"/>
            <a:r>
              <a:rPr lang="en-US" dirty="0" smtClean="0"/>
              <a:t>pharyngeal</a:t>
            </a:r>
            <a:endParaRPr lang="en-US" dirty="0"/>
          </a:p>
        </p:txBody>
      </p:sp>
      <p:sp>
        <p:nvSpPr>
          <p:cNvPr id="30" name="TextBox 29"/>
          <p:cNvSpPr txBox="1"/>
          <p:nvPr/>
        </p:nvSpPr>
        <p:spPr>
          <a:xfrm>
            <a:off x="1712331" y="1283563"/>
            <a:ext cx="1606630" cy="369332"/>
          </a:xfrm>
          <a:prstGeom prst="rect">
            <a:avLst/>
          </a:prstGeom>
          <a:noFill/>
        </p:spPr>
        <p:txBody>
          <a:bodyPr wrap="none" rtlCol="0">
            <a:spAutoFit/>
          </a:bodyPr>
          <a:lstStyle/>
          <a:p>
            <a:r>
              <a:rPr lang="en-US" dirty="0" smtClean="0"/>
              <a:t>Uncomplicated</a:t>
            </a:r>
            <a:endParaRPr lang="en-US" dirty="0"/>
          </a:p>
        </p:txBody>
      </p:sp>
      <p:sp>
        <p:nvSpPr>
          <p:cNvPr id="31" name="TextBox 30"/>
          <p:cNvSpPr txBox="1"/>
          <p:nvPr/>
        </p:nvSpPr>
        <p:spPr>
          <a:xfrm>
            <a:off x="11013125" y="1225851"/>
            <a:ext cx="1362723" cy="369332"/>
          </a:xfrm>
          <a:prstGeom prst="rect">
            <a:avLst/>
          </a:prstGeom>
          <a:noFill/>
        </p:spPr>
        <p:txBody>
          <a:bodyPr wrap="none" rtlCol="0">
            <a:spAutoFit/>
          </a:bodyPr>
          <a:lstStyle/>
          <a:p>
            <a:r>
              <a:rPr lang="en-US" dirty="0" smtClean="0"/>
              <a:t>Complicated</a:t>
            </a:r>
            <a:endParaRPr lang="en-US" dirty="0"/>
          </a:p>
        </p:txBody>
      </p:sp>
      <p:cxnSp>
        <p:nvCxnSpPr>
          <p:cNvPr id="33" name="Straight Connector 32"/>
          <p:cNvCxnSpPr>
            <a:stCxn id="4" idx="2"/>
            <a:endCxn id="30" idx="0"/>
          </p:cNvCxnSpPr>
          <p:nvPr/>
        </p:nvCxnSpPr>
        <p:spPr>
          <a:xfrm flipH="1">
            <a:off x="2515646" y="613692"/>
            <a:ext cx="4580106" cy="669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4" idx="2"/>
            <a:endCxn id="31" idx="0"/>
          </p:cNvCxnSpPr>
          <p:nvPr/>
        </p:nvCxnSpPr>
        <p:spPr>
          <a:xfrm>
            <a:off x="7095752" y="613692"/>
            <a:ext cx="4598735" cy="612159"/>
          </a:xfrm>
          <a:prstGeom prst="line">
            <a:avLst/>
          </a:prstGeom>
        </p:spPr>
        <p:style>
          <a:lnRef idx="2">
            <a:schemeClr val="accent1"/>
          </a:lnRef>
          <a:fillRef idx="0">
            <a:schemeClr val="accent1"/>
          </a:fillRef>
          <a:effectRef idx="1">
            <a:schemeClr val="accent1"/>
          </a:effectRef>
          <a:fontRef idx="minor">
            <a:schemeClr val="tx1"/>
          </a:fontRef>
        </p:style>
      </p:cxnSp>
      <p:sp>
        <p:nvSpPr>
          <p:cNvPr id="36" name="Left Brace 35"/>
          <p:cNvSpPr/>
          <p:nvPr/>
        </p:nvSpPr>
        <p:spPr>
          <a:xfrm rot="5400000">
            <a:off x="11282699" y="-3953048"/>
            <a:ext cx="793405" cy="120052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Left Brace 41"/>
          <p:cNvSpPr/>
          <p:nvPr/>
        </p:nvSpPr>
        <p:spPr>
          <a:xfrm rot="5400000">
            <a:off x="2178011" y="325358"/>
            <a:ext cx="726567" cy="351531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p:cNvSpPr txBox="1"/>
          <p:nvPr/>
        </p:nvSpPr>
        <p:spPr>
          <a:xfrm>
            <a:off x="1415876" y="8540742"/>
            <a:ext cx="1903085" cy="369332"/>
          </a:xfrm>
          <a:prstGeom prst="rect">
            <a:avLst/>
          </a:prstGeom>
          <a:noFill/>
        </p:spPr>
        <p:txBody>
          <a:bodyPr wrap="none" rtlCol="0">
            <a:spAutoFit/>
          </a:bodyPr>
          <a:lstStyle/>
          <a:p>
            <a:r>
              <a:rPr lang="en-US" dirty="0" smtClean="0"/>
              <a:t>No sex for 60 days</a:t>
            </a:r>
            <a:endParaRPr lang="en-US" dirty="0"/>
          </a:p>
        </p:txBody>
      </p:sp>
      <p:sp>
        <p:nvSpPr>
          <p:cNvPr id="55" name="TextBox 54"/>
          <p:cNvSpPr txBox="1"/>
          <p:nvPr/>
        </p:nvSpPr>
        <p:spPr>
          <a:xfrm>
            <a:off x="139265" y="152027"/>
            <a:ext cx="1420318" cy="369332"/>
          </a:xfrm>
          <a:prstGeom prst="rect">
            <a:avLst/>
          </a:prstGeom>
          <a:noFill/>
        </p:spPr>
        <p:txBody>
          <a:bodyPr wrap="none" rtlCol="0">
            <a:spAutoFit/>
          </a:bodyPr>
          <a:lstStyle/>
          <a:p>
            <a:r>
              <a:rPr lang="en-US" dirty="0" smtClean="0"/>
              <a:t>Bacterial STD</a:t>
            </a:r>
            <a:endParaRPr lang="en-US" dirty="0"/>
          </a:p>
        </p:txBody>
      </p:sp>
      <p:sp>
        <p:nvSpPr>
          <p:cNvPr id="2" name="Oval 1"/>
          <p:cNvSpPr/>
          <p:nvPr/>
        </p:nvSpPr>
        <p:spPr>
          <a:xfrm>
            <a:off x="3281546" y="2994706"/>
            <a:ext cx="1150563" cy="2212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19145738">
            <a:off x="8419889" y="3591205"/>
            <a:ext cx="1150563" cy="2212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16200000">
            <a:off x="12490142" y="3356502"/>
            <a:ext cx="1150563" cy="2212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Heart 2"/>
          <p:cNvSpPr/>
          <p:nvPr/>
        </p:nvSpPr>
        <p:spPr>
          <a:xfrm>
            <a:off x="16372396" y="3215955"/>
            <a:ext cx="256357" cy="327082"/>
          </a:xfrm>
          <a:prstGeom prst="hear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Left Brace 4"/>
          <p:cNvSpPr/>
          <p:nvPr/>
        </p:nvSpPr>
        <p:spPr>
          <a:xfrm rot="16200000">
            <a:off x="8547696" y="-1971087"/>
            <a:ext cx="758861" cy="171669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306917259"/>
              </p:ext>
            </p:extLst>
          </p:nvPr>
        </p:nvGraphicFramePr>
        <p:xfrm>
          <a:off x="6255498" y="7533022"/>
          <a:ext cx="5376297" cy="1463040"/>
        </p:xfrm>
        <a:graphic>
          <a:graphicData uri="http://schemas.openxmlformats.org/drawingml/2006/table">
            <a:tbl>
              <a:tblPr firstRow="1" bandRow="1">
                <a:tableStyleId>{5940675A-B579-460E-94D1-54222C63F5DA}</a:tableStyleId>
              </a:tblPr>
              <a:tblGrid>
                <a:gridCol w="1504154"/>
                <a:gridCol w="1628723"/>
                <a:gridCol w="2243420"/>
              </a:tblGrid>
              <a:tr h="383626">
                <a:tc>
                  <a:txBody>
                    <a:bodyPr/>
                    <a:lstStyle/>
                    <a:p>
                      <a:r>
                        <a:rPr lang="en-US" sz="1800" dirty="0" smtClean="0"/>
                        <a:t>Drug</a:t>
                      </a:r>
                      <a:endParaRPr lang="en-US" sz="1800" dirty="0"/>
                    </a:p>
                  </a:txBody>
                  <a:tcPr marL="121920" marR="121920" marT="60960" marB="60960"/>
                </a:tc>
                <a:tc>
                  <a:txBody>
                    <a:bodyPr/>
                    <a:lstStyle/>
                    <a:p>
                      <a:r>
                        <a:rPr lang="en-US" sz="1800" dirty="0" smtClean="0"/>
                        <a:t>Dose</a:t>
                      </a:r>
                      <a:endParaRPr lang="en-US" sz="1800" dirty="0"/>
                    </a:p>
                  </a:txBody>
                  <a:tcPr marL="121920" marR="121920" marT="60960" marB="60960"/>
                </a:tc>
                <a:tc>
                  <a:txBody>
                    <a:bodyPr/>
                    <a:lstStyle/>
                    <a:p>
                      <a:r>
                        <a:rPr lang="en-US" sz="1800" baseline="0" dirty="0" smtClean="0"/>
                        <a:t>next if</a:t>
                      </a:r>
                      <a:endParaRPr lang="en-US" sz="1800" dirty="0"/>
                    </a:p>
                  </a:txBody>
                  <a:tcPr marL="121920" marR="121920" marT="60960" marB="60960"/>
                </a:tc>
              </a:tr>
              <a:tr h="383626">
                <a:tc>
                  <a:txBody>
                    <a:bodyPr/>
                    <a:lstStyle/>
                    <a:p>
                      <a:r>
                        <a:rPr lang="en-US" sz="1800" b="1" dirty="0" smtClean="0">
                          <a:solidFill>
                            <a:srgbClr val="FF0000"/>
                          </a:solidFill>
                        </a:rPr>
                        <a:t>Azithromycin</a:t>
                      </a:r>
                      <a:endParaRPr lang="en-US" sz="1800" b="1" dirty="0">
                        <a:solidFill>
                          <a:srgbClr val="FF0000"/>
                        </a:solidFill>
                      </a:endParaRPr>
                    </a:p>
                  </a:txBody>
                  <a:tcPr marL="121920" marR="121920" marT="60960" marB="60960"/>
                </a:tc>
                <a:tc>
                  <a:txBody>
                    <a:bodyPr/>
                    <a:lstStyle/>
                    <a:p>
                      <a:r>
                        <a:rPr lang="en-US" sz="1800" b="1" dirty="0" smtClean="0">
                          <a:solidFill>
                            <a:srgbClr val="FF0000"/>
                          </a:solidFill>
                        </a:rPr>
                        <a:t> 1 g PO</a:t>
                      </a:r>
                      <a:r>
                        <a:rPr lang="en-US" sz="1800" b="1" baseline="0" dirty="0" smtClean="0">
                          <a:solidFill>
                            <a:srgbClr val="FF0000"/>
                          </a:solidFill>
                        </a:rPr>
                        <a:t> x1</a:t>
                      </a:r>
                      <a:endParaRPr lang="en-US" sz="1800" b="1" dirty="0">
                        <a:solidFill>
                          <a:srgbClr val="FF0000"/>
                        </a:solidFill>
                      </a:endParaRPr>
                    </a:p>
                  </a:txBody>
                  <a:tcPr marL="121920" marR="121920" marT="60960" marB="60960"/>
                </a:tc>
                <a:tc>
                  <a:txBody>
                    <a:bodyPr/>
                    <a:lstStyle/>
                    <a:p>
                      <a:r>
                        <a:rPr lang="en-US" sz="1800" dirty="0" smtClean="0"/>
                        <a:t>GI upset</a:t>
                      </a:r>
                      <a:endParaRPr lang="en-US" sz="1800" dirty="0"/>
                    </a:p>
                  </a:txBody>
                  <a:tcPr marL="121920" marR="121920" marT="60960" marB="60960"/>
                </a:tc>
              </a:tr>
              <a:tr h="662149">
                <a:tc>
                  <a:txBody>
                    <a:bodyPr/>
                    <a:lstStyle/>
                    <a:p>
                      <a:r>
                        <a:rPr lang="en-US" sz="1800" dirty="0" smtClean="0"/>
                        <a:t>Doxycycline</a:t>
                      </a:r>
                      <a:endParaRPr lang="en-US" sz="1800" dirty="0"/>
                    </a:p>
                  </a:txBody>
                  <a:tcPr marL="121920" marR="121920" marT="60960" marB="60960"/>
                </a:tc>
                <a:tc>
                  <a:txBody>
                    <a:bodyPr/>
                    <a:lstStyle/>
                    <a:p>
                      <a:r>
                        <a:rPr lang="en-US" sz="1800" dirty="0" smtClean="0"/>
                        <a:t>100 mg PO BID </a:t>
                      </a:r>
                    </a:p>
                    <a:p>
                      <a:r>
                        <a:rPr lang="en-US" sz="1800" dirty="0" smtClean="0"/>
                        <a:t>For</a:t>
                      </a:r>
                      <a:r>
                        <a:rPr lang="en-US" sz="1800" baseline="0" dirty="0" smtClean="0"/>
                        <a:t> 7 days</a:t>
                      </a:r>
                      <a:endParaRPr lang="en-US" sz="1800" dirty="0"/>
                    </a:p>
                  </a:txBody>
                  <a:tcPr marL="121920" marR="121920" marT="60960" marB="60960"/>
                </a:tc>
                <a:tc>
                  <a:txBody>
                    <a:bodyPr/>
                    <a:lstStyle/>
                    <a:p>
                      <a:r>
                        <a:rPr lang="en-US" sz="1800" dirty="0" smtClean="0"/>
                        <a:t>Not safe for pregnant</a:t>
                      </a:r>
                      <a:endParaRPr lang="en-US" sz="1800" dirty="0"/>
                    </a:p>
                  </a:txBody>
                  <a:tcPr marL="121920" marR="121920" marT="60960" marB="60960"/>
                </a:tc>
              </a:tr>
            </a:tbl>
          </a:graphicData>
        </a:graphic>
      </p:graphicFrame>
      <p:sp>
        <p:nvSpPr>
          <p:cNvPr id="11" name="TextBox 10"/>
          <p:cNvSpPr txBox="1"/>
          <p:nvPr/>
        </p:nvSpPr>
        <p:spPr>
          <a:xfrm>
            <a:off x="8719828" y="6824710"/>
            <a:ext cx="414597" cy="646331"/>
          </a:xfrm>
          <a:prstGeom prst="rect">
            <a:avLst/>
          </a:prstGeom>
          <a:noFill/>
        </p:spPr>
        <p:txBody>
          <a:bodyPr wrap="none" rtlCol="0">
            <a:spAutoFit/>
          </a:bodyPr>
          <a:lstStyle/>
          <a:p>
            <a:r>
              <a:rPr lang="en-US" sz="3600" b="1" dirty="0" smtClean="0"/>
              <a:t>+</a:t>
            </a:r>
            <a:endParaRPr lang="en-US" sz="3600" b="1" dirty="0"/>
          </a:p>
        </p:txBody>
      </p:sp>
      <p:sp>
        <p:nvSpPr>
          <p:cNvPr id="19" name="TextBox 18"/>
          <p:cNvSpPr txBox="1"/>
          <p:nvPr/>
        </p:nvSpPr>
        <p:spPr>
          <a:xfrm>
            <a:off x="11861620" y="7886648"/>
            <a:ext cx="1750562" cy="923330"/>
          </a:xfrm>
          <a:prstGeom prst="rect">
            <a:avLst/>
          </a:prstGeom>
          <a:noFill/>
        </p:spPr>
        <p:txBody>
          <a:bodyPr wrap="none" rtlCol="0">
            <a:spAutoFit/>
          </a:bodyPr>
          <a:lstStyle/>
          <a:p>
            <a:pPr algn="ctr"/>
            <a:r>
              <a:rPr lang="en-US" dirty="0" smtClean="0"/>
              <a:t>Treat Gonorrhea</a:t>
            </a:r>
          </a:p>
          <a:p>
            <a:pPr algn="ctr"/>
            <a:r>
              <a:rPr lang="en-US" dirty="0" smtClean="0"/>
              <a:t>+</a:t>
            </a:r>
          </a:p>
          <a:p>
            <a:pPr algn="ctr"/>
            <a:r>
              <a:rPr lang="en-US" dirty="0" err="1" smtClean="0"/>
              <a:t>Clamydia</a:t>
            </a:r>
            <a:endParaRPr lang="en-US" dirty="0"/>
          </a:p>
        </p:txBody>
      </p:sp>
      <p:sp>
        <p:nvSpPr>
          <p:cNvPr id="20" name="TextBox 19"/>
          <p:cNvSpPr txBox="1"/>
          <p:nvPr/>
        </p:nvSpPr>
        <p:spPr>
          <a:xfrm>
            <a:off x="12164376" y="85597"/>
            <a:ext cx="6125395" cy="1077218"/>
          </a:xfrm>
          <a:prstGeom prst="rect">
            <a:avLst/>
          </a:prstGeom>
          <a:noFill/>
        </p:spPr>
        <p:txBody>
          <a:bodyPr wrap="none" rtlCol="0">
            <a:spAutoFit/>
          </a:bodyPr>
          <a:lstStyle/>
          <a:p>
            <a:r>
              <a:rPr lang="en-US" sz="3200" dirty="0" smtClean="0">
                <a:solidFill>
                  <a:srgbClr val="FF0000"/>
                </a:solidFill>
              </a:rPr>
              <a:t>NO PO</a:t>
            </a:r>
          </a:p>
          <a:p>
            <a:r>
              <a:rPr lang="en-US" sz="3200" dirty="0" smtClean="0">
                <a:solidFill>
                  <a:srgbClr val="FF0000"/>
                </a:solidFill>
              </a:rPr>
              <a:t>Gon -&gt; </a:t>
            </a:r>
            <a:r>
              <a:rPr lang="en-US" sz="3200" dirty="0" err="1" smtClean="0">
                <a:solidFill>
                  <a:srgbClr val="FF0000"/>
                </a:solidFill>
              </a:rPr>
              <a:t>Ceftri</a:t>
            </a:r>
            <a:r>
              <a:rPr lang="en-US" sz="3200" dirty="0" smtClean="0">
                <a:solidFill>
                  <a:srgbClr val="FF0000"/>
                </a:solidFill>
              </a:rPr>
              <a:t> 250 mg + </a:t>
            </a:r>
            <a:r>
              <a:rPr lang="en-US" sz="3200" dirty="0" err="1" smtClean="0">
                <a:solidFill>
                  <a:srgbClr val="FF0000"/>
                </a:solidFill>
              </a:rPr>
              <a:t>Azith</a:t>
            </a:r>
            <a:r>
              <a:rPr lang="en-US" sz="3200" dirty="0" smtClean="0">
                <a:solidFill>
                  <a:srgbClr val="FF0000"/>
                </a:solidFill>
              </a:rPr>
              <a:t> 1 gram</a:t>
            </a:r>
            <a:endParaRPr lang="en-US" sz="3200" dirty="0">
              <a:solidFill>
                <a:srgbClr val="FF0000"/>
              </a:solidFill>
            </a:endParaRPr>
          </a:p>
        </p:txBody>
      </p:sp>
    </p:spTree>
    <p:extLst>
      <p:ext uri="{BB962C8B-B14F-4D97-AF65-F5344CB8AC3E}">
        <p14:creationId xmlns:p14="http://schemas.microsoft.com/office/powerpoint/2010/main" val="20268613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22" y="634557"/>
            <a:ext cx="9512866" cy="2031325"/>
          </a:xfrm>
          <a:prstGeom prst="rect">
            <a:avLst/>
          </a:prstGeom>
          <a:noFill/>
        </p:spPr>
        <p:txBody>
          <a:bodyPr wrap="none" rtlCol="0">
            <a:spAutoFit/>
          </a:bodyPr>
          <a:lstStyle/>
          <a:p>
            <a:r>
              <a:rPr lang="en-US" u="sng" dirty="0" smtClean="0"/>
              <a:t>Pelvic Inflammatory Disease aka </a:t>
            </a:r>
            <a:r>
              <a:rPr lang="en-US" u="sng" dirty="0"/>
              <a:t>Salpingitis</a:t>
            </a:r>
            <a:endParaRPr lang="en-US" u="sng" dirty="0" smtClean="0"/>
          </a:p>
          <a:p>
            <a:r>
              <a:rPr lang="en-US" dirty="0" smtClean="0"/>
              <a:t>Definition: Microorganisms ascending from the vagina or cervix to upper genital tract</a:t>
            </a:r>
          </a:p>
          <a:p>
            <a:r>
              <a:rPr lang="en-US" dirty="0" smtClean="0"/>
              <a:t>Microorganisms: </a:t>
            </a:r>
            <a:r>
              <a:rPr lang="en-US" dirty="0"/>
              <a:t>Chlamydia </a:t>
            </a:r>
            <a:r>
              <a:rPr lang="en-US" dirty="0" smtClean="0"/>
              <a:t>trachomatis and </a:t>
            </a:r>
            <a:r>
              <a:rPr lang="en-US" dirty="0"/>
              <a:t>Neisseria </a:t>
            </a:r>
            <a:r>
              <a:rPr lang="en-US" dirty="0" smtClean="0"/>
              <a:t>Gonorrhea</a:t>
            </a:r>
          </a:p>
          <a:p>
            <a:r>
              <a:rPr lang="en-US" dirty="0" smtClean="0"/>
              <a:t>Clinical Syndrome:</a:t>
            </a:r>
          </a:p>
          <a:p>
            <a:r>
              <a:rPr lang="en-US" dirty="0"/>
              <a:t>	</a:t>
            </a:r>
            <a:r>
              <a:rPr lang="en-US" dirty="0" smtClean="0"/>
              <a:t>Endometritis: inflammation of uterus</a:t>
            </a:r>
          </a:p>
          <a:p>
            <a:r>
              <a:rPr lang="en-US" dirty="0"/>
              <a:t>	</a:t>
            </a:r>
            <a:r>
              <a:rPr lang="en-US" dirty="0" smtClean="0"/>
              <a:t>Tubo-</a:t>
            </a:r>
            <a:r>
              <a:rPr lang="en-US" dirty="0"/>
              <a:t>ovarian abscess: bacteria within the part of the fallopian tube that is next to the ovary</a:t>
            </a:r>
            <a:endParaRPr lang="en-US" dirty="0" smtClean="0"/>
          </a:p>
          <a:p>
            <a:r>
              <a:rPr lang="en-US" dirty="0"/>
              <a:t>	P</a:t>
            </a:r>
            <a:r>
              <a:rPr lang="en-US" dirty="0" smtClean="0"/>
              <a:t>elvic Peritonitis</a:t>
            </a:r>
            <a:r>
              <a:rPr lang="en-US" dirty="0"/>
              <a:t>: </a:t>
            </a:r>
            <a:r>
              <a:rPr lang="en-US" dirty="0" smtClean="0"/>
              <a:t>inflammation of the peritoneum. Membrane that covers the abdomen cavity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59375864"/>
              </p:ext>
            </p:extLst>
          </p:nvPr>
        </p:nvGraphicFramePr>
        <p:xfrm>
          <a:off x="10641542" y="1981599"/>
          <a:ext cx="4135986" cy="1559560"/>
        </p:xfrm>
        <a:graphic>
          <a:graphicData uri="http://schemas.openxmlformats.org/drawingml/2006/table">
            <a:tbl>
              <a:tblPr firstRow="1" bandRow="1">
                <a:tableStyleId>{5940675A-B579-460E-94D1-54222C63F5DA}</a:tableStyleId>
              </a:tblPr>
              <a:tblGrid>
                <a:gridCol w="2022507"/>
                <a:gridCol w="2113479"/>
              </a:tblGrid>
              <a:tr h="370840">
                <a:tc>
                  <a:txBody>
                    <a:bodyPr/>
                    <a:lstStyle/>
                    <a:p>
                      <a:r>
                        <a:rPr lang="en-US" dirty="0" smtClean="0"/>
                        <a:t>60 % Asymptomatic</a:t>
                      </a:r>
                      <a:endParaRPr lang="en-US" dirty="0"/>
                    </a:p>
                  </a:txBody>
                  <a:tcPr/>
                </a:tc>
                <a:tc>
                  <a:txBody>
                    <a:bodyPr/>
                    <a:lstStyle/>
                    <a:p>
                      <a:r>
                        <a:rPr lang="en-US" dirty="0" smtClean="0"/>
                        <a:t>40% symptomatic</a:t>
                      </a:r>
                      <a:endParaRPr lang="en-US" dirty="0"/>
                    </a:p>
                  </a:txBody>
                  <a:tcPr/>
                </a:tc>
              </a:tr>
              <a:tr h="370840">
                <a:tc>
                  <a:txBody>
                    <a:bodyPr/>
                    <a:lstStyle/>
                    <a:p>
                      <a:r>
                        <a:rPr lang="en-US" dirty="0" smtClean="0"/>
                        <a:t>No symptoms</a:t>
                      </a:r>
                      <a:endParaRPr lang="en-US" dirty="0"/>
                    </a:p>
                  </a:txBody>
                  <a:tcPr/>
                </a:tc>
                <a:tc>
                  <a:txBody>
                    <a:bodyPr/>
                    <a:lstStyle/>
                    <a:p>
                      <a:r>
                        <a:rPr lang="en-US" dirty="0" smtClean="0"/>
                        <a:t>Dyspareunia</a:t>
                      </a:r>
                    </a:p>
                    <a:p>
                      <a:r>
                        <a:rPr lang="en-US" dirty="0" smtClean="0"/>
                        <a:t>Dysuria</a:t>
                      </a:r>
                    </a:p>
                    <a:p>
                      <a:r>
                        <a:rPr lang="en-US" dirty="0" smtClean="0"/>
                        <a:t>Irregular bleeding</a:t>
                      </a:r>
                    </a:p>
                    <a:p>
                      <a:r>
                        <a:rPr lang="en-US" dirty="0" smtClean="0"/>
                        <a:t>Abdominal cramping</a:t>
                      </a:r>
                      <a:endParaRPr lang="en-US" dirty="0"/>
                    </a:p>
                  </a:txBody>
                  <a:tcPr/>
                </a:tc>
              </a:tr>
            </a:tbl>
          </a:graphicData>
        </a:graphic>
      </p:graphicFrame>
      <p:sp>
        <p:nvSpPr>
          <p:cNvPr id="10" name="TextBox 9"/>
          <p:cNvSpPr txBox="1"/>
          <p:nvPr/>
        </p:nvSpPr>
        <p:spPr>
          <a:xfrm>
            <a:off x="10815142" y="3983360"/>
            <a:ext cx="3917208" cy="369332"/>
          </a:xfrm>
          <a:prstGeom prst="rect">
            <a:avLst/>
          </a:prstGeom>
          <a:noFill/>
        </p:spPr>
        <p:txBody>
          <a:bodyPr wrap="none" rtlCol="0">
            <a:spAutoFit/>
          </a:bodyPr>
          <a:lstStyle/>
          <a:p>
            <a:r>
              <a:rPr lang="en-US" dirty="0" smtClean="0">
                <a:solidFill>
                  <a:srgbClr val="7F7F7F"/>
                </a:solidFill>
              </a:rPr>
              <a:t>Diagnosis: Biopsy or Sonography or MRI</a:t>
            </a:r>
            <a:endParaRPr lang="en-US" dirty="0">
              <a:solidFill>
                <a:srgbClr val="7F7F7F"/>
              </a:solidFill>
            </a:endParaRPr>
          </a:p>
        </p:txBody>
      </p:sp>
      <p:cxnSp>
        <p:nvCxnSpPr>
          <p:cNvPr id="15" name="Straight Arrow Connector 14"/>
          <p:cNvCxnSpPr/>
          <p:nvPr/>
        </p:nvCxnSpPr>
        <p:spPr>
          <a:xfrm>
            <a:off x="12735711" y="1473599"/>
            <a:ext cx="0" cy="50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2735711" y="3548617"/>
            <a:ext cx="0" cy="434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394566576"/>
              </p:ext>
            </p:extLst>
          </p:nvPr>
        </p:nvGraphicFramePr>
        <p:xfrm>
          <a:off x="13163937" y="5401136"/>
          <a:ext cx="4292302" cy="3388359"/>
        </p:xfrm>
        <a:graphic>
          <a:graphicData uri="http://schemas.openxmlformats.org/drawingml/2006/table">
            <a:tbl>
              <a:tblPr firstRow="1" bandRow="1">
                <a:tableStyleId>{5940675A-B579-460E-94D1-54222C63F5DA}</a:tableStyleId>
              </a:tblPr>
              <a:tblGrid>
                <a:gridCol w="1446942"/>
                <a:gridCol w="1937839"/>
                <a:gridCol w="907521"/>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c>
                  <a:txBody>
                    <a:bodyPr/>
                    <a:lstStyle/>
                    <a:p>
                      <a:r>
                        <a:rPr lang="en-US" dirty="0" smtClean="0"/>
                        <a:t>Next if</a:t>
                      </a:r>
                      <a:endParaRPr lang="en-US" dirty="0"/>
                    </a:p>
                  </a:txBody>
                  <a:tcPr/>
                </a:tc>
              </a:tr>
              <a:tr h="370840">
                <a:tc>
                  <a:txBody>
                    <a:bodyPr/>
                    <a:lstStyle/>
                    <a:p>
                      <a:r>
                        <a:rPr lang="en-US" dirty="0" smtClean="0"/>
                        <a:t>Cefoxitin</a:t>
                      </a:r>
                    </a:p>
                    <a:p>
                      <a:r>
                        <a:rPr lang="en-US" dirty="0" smtClean="0"/>
                        <a:t>+</a:t>
                      </a:r>
                    </a:p>
                    <a:p>
                      <a:r>
                        <a:rPr lang="en-US" dirty="0" smtClean="0"/>
                        <a:t>Doxycycline</a:t>
                      </a:r>
                      <a:endParaRPr lang="en-US" dirty="0"/>
                    </a:p>
                  </a:txBody>
                  <a:tcPr/>
                </a:tc>
                <a:tc>
                  <a:txBody>
                    <a:bodyPr/>
                    <a:lstStyle/>
                    <a:p>
                      <a:r>
                        <a:rPr lang="en-US" dirty="0" smtClean="0"/>
                        <a:t>2 grams IV</a:t>
                      </a:r>
                      <a:r>
                        <a:rPr lang="en-US" baseline="0" dirty="0" smtClean="0"/>
                        <a:t> q6h</a:t>
                      </a:r>
                    </a:p>
                    <a:p>
                      <a:r>
                        <a:rPr lang="en-US" baseline="0" dirty="0" smtClean="0"/>
                        <a:t>+</a:t>
                      </a:r>
                    </a:p>
                    <a:p>
                      <a:r>
                        <a:rPr lang="en-US" baseline="0" dirty="0" smtClean="0"/>
                        <a:t>100 mg PO BID</a:t>
                      </a:r>
                      <a:endParaRPr lang="en-US" dirty="0" smtClean="0"/>
                    </a:p>
                  </a:txBody>
                  <a:tcPr/>
                </a:tc>
                <a:tc>
                  <a:txBody>
                    <a:bodyPr/>
                    <a:lstStyle/>
                    <a:p>
                      <a:r>
                        <a:rPr lang="en-US" dirty="0" smtClean="0"/>
                        <a:t>Allergy</a:t>
                      </a:r>
                      <a:endParaRPr lang="en-US" dirty="0"/>
                    </a:p>
                  </a:txBody>
                  <a:tcPr/>
                </a:tc>
              </a:tr>
              <a:tr h="370840">
                <a:tc>
                  <a:txBody>
                    <a:bodyPr/>
                    <a:lstStyle/>
                    <a:p>
                      <a:r>
                        <a:rPr lang="en-US" dirty="0" smtClean="0"/>
                        <a:t>Cefotetan</a:t>
                      </a:r>
                    </a:p>
                    <a:p>
                      <a:r>
                        <a:rPr lang="en-US" dirty="0" smtClean="0"/>
                        <a:t>+</a:t>
                      </a:r>
                    </a:p>
                    <a:p>
                      <a:r>
                        <a:rPr lang="en-US" dirty="0" smtClean="0"/>
                        <a:t>Doxycycline</a:t>
                      </a:r>
                      <a:endParaRPr lang="en-US" dirty="0"/>
                    </a:p>
                  </a:txBody>
                  <a:tcPr/>
                </a:tc>
                <a:tc>
                  <a:txBody>
                    <a:bodyPr/>
                    <a:lstStyle/>
                    <a:p>
                      <a:r>
                        <a:rPr lang="en-US" dirty="0" smtClean="0"/>
                        <a:t>2 grams IV q12h</a:t>
                      </a:r>
                    </a:p>
                    <a:p>
                      <a:r>
                        <a:rPr lang="en-US" dirty="0" smtClean="0"/>
                        <a:t>+</a:t>
                      </a:r>
                    </a:p>
                    <a:p>
                      <a:r>
                        <a:rPr lang="en-US" baseline="0" dirty="0" smtClean="0"/>
                        <a:t>100 mg PO BID</a:t>
                      </a:r>
                      <a:endParaRPr lang="en-US" dirty="0" smtClean="0"/>
                    </a:p>
                  </a:txBody>
                  <a:tcPr/>
                </a:tc>
                <a:tc>
                  <a:txBody>
                    <a:bodyPr/>
                    <a:lstStyle/>
                    <a:p>
                      <a:r>
                        <a:rPr lang="en-US" dirty="0" smtClean="0"/>
                        <a:t>Allergy</a:t>
                      </a:r>
                      <a:endParaRPr lang="en-US" dirty="0"/>
                    </a:p>
                  </a:txBody>
                  <a:tcPr/>
                </a:tc>
              </a:tr>
              <a:tr h="370840">
                <a:tc>
                  <a:txBody>
                    <a:bodyPr/>
                    <a:lstStyle/>
                    <a:p>
                      <a:r>
                        <a:rPr lang="en-US" dirty="0" smtClean="0"/>
                        <a:t>Clindamycin</a:t>
                      </a:r>
                    </a:p>
                    <a:p>
                      <a:r>
                        <a:rPr lang="en-US" dirty="0" smtClean="0"/>
                        <a:t>+</a:t>
                      </a:r>
                    </a:p>
                    <a:p>
                      <a:r>
                        <a:rPr lang="en-US" dirty="0" smtClean="0"/>
                        <a:t>Gentamicin</a:t>
                      </a:r>
                      <a:endParaRPr lang="en-US" dirty="0"/>
                    </a:p>
                  </a:txBody>
                  <a:tcPr/>
                </a:tc>
                <a:tc>
                  <a:txBody>
                    <a:bodyPr/>
                    <a:lstStyle/>
                    <a:p>
                      <a:r>
                        <a:rPr lang="en-US" dirty="0" smtClean="0"/>
                        <a:t>900 mg IV q8h</a:t>
                      </a:r>
                    </a:p>
                    <a:p>
                      <a:r>
                        <a:rPr lang="en-US" dirty="0" smtClean="0"/>
                        <a:t>+</a:t>
                      </a:r>
                    </a:p>
                    <a:p>
                      <a:r>
                        <a:rPr lang="en-US" dirty="0" smtClean="0"/>
                        <a:t>1.5 mg/kg IV q8h</a:t>
                      </a:r>
                    </a:p>
                    <a:p>
                      <a:r>
                        <a:rPr lang="en-US" dirty="0" smtClean="0"/>
                        <a:t>Trough 0.5 - 1</a:t>
                      </a:r>
                    </a:p>
                  </a:txBody>
                  <a:tcPr/>
                </a:tc>
                <a:tc>
                  <a:txBody>
                    <a:bodyPr/>
                    <a:lstStyle/>
                    <a:p>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009635974"/>
              </p:ext>
            </p:extLst>
          </p:nvPr>
        </p:nvGraphicFramePr>
        <p:xfrm>
          <a:off x="8461800" y="5395282"/>
          <a:ext cx="3384781" cy="1285239"/>
        </p:xfrm>
        <a:graphic>
          <a:graphicData uri="http://schemas.openxmlformats.org/drawingml/2006/table">
            <a:tbl>
              <a:tblPr firstRow="1" bandRow="1">
                <a:tableStyleId>{5940675A-B579-460E-94D1-54222C63F5DA}</a:tableStyleId>
              </a:tblPr>
              <a:tblGrid>
                <a:gridCol w="1446942"/>
                <a:gridCol w="1937839"/>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t>Ceftriaxone</a:t>
                      </a:r>
                    </a:p>
                    <a:p>
                      <a:r>
                        <a:rPr lang="en-US" dirty="0" smtClean="0"/>
                        <a:t>+</a:t>
                      </a:r>
                    </a:p>
                    <a:p>
                      <a:r>
                        <a:rPr lang="en-US" dirty="0" smtClean="0"/>
                        <a:t>Doxycycline</a:t>
                      </a:r>
                      <a:endParaRPr lang="en-US" dirty="0"/>
                    </a:p>
                  </a:txBody>
                  <a:tcPr/>
                </a:tc>
                <a:tc>
                  <a:txBody>
                    <a:bodyPr/>
                    <a:lstStyle/>
                    <a:p>
                      <a:r>
                        <a:rPr lang="en-US" dirty="0" smtClean="0"/>
                        <a:t>250 mg IM x1</a:t>
                      </a:r>
                    </a:p>
                    <a:p>
                      <a:r>
                        <a:rPr lang="en-US" dirty="0" smtClean="0"/>
                        <a:t>+</a:t>
                      </a:r>
                    </a:p>
                    <a:p>
                      <a:r>
                        <a:rPr lang="en-US" dirty="0" smtClean="0"/>
                        <a:t>100 mg PO BID</a:t>
                      </a:r>
                      <a:endParaRPr lang="en-US" dirty="0"/>
                    </a:p>
                  </a:txBody>
                  <a:tcPr/>
                </a:tc>
              </a:tr>
            </a:tbl>
          </a:graphicData>
        </a:graphic>
      </p:graphicFrame>
      <p:sp>
        <p:nvSpPr>
          <p:cNvPr id="24" name="TextBox 23"/>
          <p:cNvSpPr txBox="1"/>
          <p:nvPr/>
        </p:nvSpPr>
        <p:spPr>
          <a:xfrm>
            <a:off x="12057617" y="1104267"/>
            <a:ext cx="1287532" cy="369332"/>
          </a:xfrm>
          <a:prstGeom prst="rect">
            <a:avLst/>
          </a:prstGeom>
          <a:noFill/>
        </p:spPr>
        <p:txBody>
          <a:bodyPr wrap="none" rtlCol="0">
            <a:spAutoFit/>
          </a:bodyPr>
          <a:lstStyle/>
          <a:p>
            <a:r>
              <a:rPr lang="en-US" dirty="0" smtClean="0"/>
              <a:t>Suspect PID</a:t>
            </a:r>
          </a:p>
        </p:txBody>
      </p:sp>
      <p:sp>
        <p:nvSpPr>
          <p:cNvPr id="26" name="TextBox 25"/>
          <p:cNvSpPr txBox="1"/>
          <p:nvPr/>
        </p:nvSpPr>
        <p:spPr>
          <a:xfrm>
            <a:off x="9549288" y="5031804"/>
            <a:ext cx="1210588" cy="369332"/>
          </a:xfrm>
          <a:prstGeom prst="rect">
            <a:avLst/>
          </a:prstGeom>
          <a:noFill/>
        </p:spPr>
        <p:txBody>
          <a:bodyPr wrap="none" rtlCol="0">
            <a:spAutoFit/>
          </a:bodyPr>
          <a:lstStyle/>
          <a:p>
            <a:r>
              <a:rPr lang="en-US" dirty="0" smtClean="0"/>
              <a:t>Outpatient</a:t>
            </a:r>
            <a:endParaRPr lang="en-US" dirty="0"/>
          </a:p>
        </p:txBody>
      </p:sp>
      <p:sp>
        <p:nvSpPr>
          <p:cNvPr id="27" name="TextBox 26"/>
          <p:cNvSpPr txBox="1"/>
          <p:nvPr/>
        </p:nvSpPr>
        <p:spPr>
          <a:xfrm>
            <a:off x="14674611" y="5060278"/>
            <a:ext cx="1043876" cy="369332"/>
          </a:xfrm>
          <a:prstGeom prst="rect">
            <a:avLst/>
          </a:prstGeom>
          <a:noFill/>
        </p:spPr>
        <p:txBody>
          <a:bodyPr wrap="none" rtlCol="0">
            <a:spAutoFit/>
          </a:bodyPr>
          <a:lstStyle/>
          <a:p>
            <a:r>
              <a:rPr lang="en-US" dirty="0" smtClean="0"/>
              <a:t>Inpatient</a:t>
            </a:r>
            <a:endParaRPr lang="en-US" dirty="0"/>
          </a:p>
        </p:txBody>
      </p:sp>
      <p:cxnSp>
        <p:nvCxnSpPr>
          <p:cNvPr id="29" name="Straight Connector 28"/>
          <p:cNvCxnSpPr>
            <a:stCxn id="10" idx="2"/>
            <a:endCxn id="26" idx="0"/>
          </p:cNvCxnSpPr>
          <p:nvPr/>
        </p:nvCxnSpPr>
        <p:spPr>
          <a:xfrm flipH="1">
            <a:off x="10154582" y="4352692"/>
            <a:ext cx="2619164" cy="679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0" idx="2"/>
            <a:endCxn id="27" idx="0"/>
          </p:cNvCxnSpPr>
          <p:nvPr/>
        </p:nvCxnSpPr>
        <p:spPr>
          <a:xfrm>
            <a:off x="12773746" y="4352692"/>
            <a:ext cx="2422803" cy="707586"/>
          </a:xfrm>
          <a:prstGeom prst="line">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0342472" y="274624"/>
            <a:ext cx="4725235" cy="369332"/>
          </a:xfrm>
          <a:prstGeom prst="rect">
            <a:avLst/>
          </a:prstGeom>
        </p:spPr>
        <p:txBody>
          <a:bodyPr wrap="none">
            <a:spAutoFit/>
          </a:bodyPr>
          <a:lstStyle/>
          <a:p>
            <a:r>
              <a:rPr lang="en-US" dirty="0"/>
              <a:t>Chlamydia trachomatis and Neisseria Gonorrhea</a:t>
            </a:r>
          </a:p>
        </p:txBody>
      </p:sp>
      <p:cxnSp>
        <p:nvCxnSpPr>
          <p:cNvPr id="37" name="Straight Arrow Connector 36"/>
          <p:cNvCxnSpPr>
            <a:stCxn id="35" idx="2"/>
            <a:endCxn id="24" idx="0"/>
          </p:cNvCxnSpPr>
          <p:nvPr/>
        </p:nvCxnSpPr>
        <p:spPr>
          <a:xfrm flipH="1">
            <a:off x="12701383" y="643956"/>
            <a:ext cx="3707" cy="4603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46957" y="89958"/>
            <a:ext cx="1420318" cy="369332"/>
          </a:xfrm>
          <a:prstGeom prst="rect">
            <a:avLst/>
          </a:prstGeom>
          <a:noFill/>
        </p:spPr>
        <p:txBody>
          <a:bodyPr wrap="none" rtlCol="0">
            <a:spAutoFit/>
          </a:bodyPr>
          <a:lstStyle/>
          <a:p>
            <a:r>
              <a:rPr lang="en-US" dirty="0" smtClean="0"/>
              <a:t>Bacterial STD</a:t>
            </a:r>
            <a:endParaRPr lang="en-US" dirty="0"/>
          </a:p>
        </p:txBody>
      </p:sp>
    </p:spTree>
    <p:extLst>
      <p:ext uri="{BB962C8B-B14F-4D97-AF65-F5344CB8AC3E}">
        <p14:creationId xmlns:p14="http://schemas.microsoft.com/office/powerpoint/2010/main" val="11965999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6794" y="69141"/>
            <a:ext cx="2952739" cy="646331"/>
          </a:xfrm>
          <a:prstGeom prst="rect">
            <a:avLst/>
          </a:prstGeom>
          <a:noFill/>
        </p:spPr>
        <p:txBody>
          <a:bodyPr wrap="none" rtlCol="0">
            <a:spAutoFit/>
          </a:bodyPr>
          <a:lstStyle/>
          <a:p>
            <a:pPr algn="ctr"/>
            <a:r>
              <a:rPr lang="en-US" dirty="0" smtClean="0"/>
              <a:t>Syphilis: Treponema </a:t>
            </a:r>
            <a:r>
              <a:rPr lang="en-US" dirty="0" err="1" smtClean="0"/>
              <a:t>pallidum</a:t>
            </a:r>
            <a:endParaRPr lang="en-US" dirty="0" smtClean="0"/>
          </a:p>
          <a:p>
            <a:pPr algn="ctr"/>
            <a:r>
              <a:rPr lang="en-US" dirty="0" smtClean="0"/>
              <a:t>Gram negative spirochete</a:t>
            </a:r>
            <a:endParaRPr lang="en-US" dirty="0"/>
          </a:p>
        </p:txBody>
      </p:sp>
      <p:cxnSp>
        <p:nvCxnSpPr>
          <p:cNvPr id="6" name="Straight Connector 5"/>
          <p:cNvCxnSpPr>
            <a:stCxn id="4" idx="2"/>
            <a:endCxn id="9" idx="0"/>
          </p:cNvCxnSpPr>
          <p:nvPr/>
        </p:nvCxnSpPr>
        <p:spPr>
          <a:xfrm flipH="1">
            <a:off x="9033163" y="715472"/>
            <a:ext cx="1" cy="514774"/>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65555" y="1230246"/>
            <a:ext cx="4935215" cy="923330"/>
          </a:xfrm>
          <a:prstGeom prst="rect">
            <a:avLst/>
          </a:prstGeom>
          <a:noFill/>
        </p:spPr>
        <p:txBody>
          <a:bodyPr wrap="none" rtlCol="0">
            <a:spAutoFit/>
          </a:bodyPr>
          <a:lstStyle/>
          <a:p>
            <a:pPr algn="ctr"/>
            <a:r>
              <a:rPr lang="en-US" dirty="0" smtClean="0"/>
              <a:t>Test:</a:t>
            </a:r>
          </a:p>
          <a:p>
            <a:pPr algn="ctr"/>
            <a:r>
              <a:rPr lang="en-US" dirty="0"/>
              <a:t>Treponemal antibody </a:t>
            </a:r>
            <a:r>
              <a:rPr lang="en-US" dirty="0" smtClean="0"/>
              <a:t>tests</a:t>
            </a:r>
          </a:p>
          <a:p>
            <a:pPr algn="ctr"/>
            <a:r>
              <a:rPr lang="en-US" dirty="0" smtClean="0"/>
              <a:t>Non-</a:t>
            </a:r>
            <a:r>
              <a:rPr lang="en-US" dirty="0"/>
              <a:t>treponemal test: indirect markers of infection</a:t>
            </a:r>
          </a:p>
        </p:txBody>
      </p:sp>
      <p:sp>
        <p:nvSpPr>
          <p:cNvPr id="12" name="TextBox 11"/>
          <p:cNvSpPr txBox="1"/>
          <p:nvPr/>
        </p:nvSpPr>
        <p:spPr>
          <a:xfrm>
            <a:off x="-7394" y="3406458"/>
            <a:ext cx="2187317" cy="923330"/>
          </a:xfrm>
          <a:prstGeom prst="rect">
            <a:avLst/>
          </a:prstGeom>
          <a:noFill/>
        </p:spPr>
        <p:txBody>
          <a:bodyPr wrap="none" rtlCol="0">
            <a:spAutoFit/>
          </a:bodyPr>
          <a:lstStyle/>
          <a:p>
            <a:pPr algn="ctr"/>
            <a:r>
              <a:rPr lang="en-US" dirty="0" smtClean="0"/>
              <a:t>Primary Syphilis</a:t>
            </a:r>
          </a:p>
          <a:p>
            <a:pPr algn="ctr"/>
            <a:r>
              <a:rPr lang="en-US" dirty="0" smtClean="0"/>
              <a:t>Ulcer at infection site </a:t>
            </a:r>
          </a:p>
          <a:p>
            <a:pPr algn="ctr"/>
            <a:r>
              <a:rPr lang="en-US" dirty="0" smtClean="0"/>
              <a:t>(ex: penis)</a:t>
            </a:r>
            <a:endParaRPr lang="en-US" dirty="0"/>
          </a:p>
        </p:txBody>
      </p:sp>
      <p:sp>
        <p:nvSpPr>
          <p:cNvPr id="13" name="TextBox 12"/>
          <p:cNvSpPr txBox="1"/>
          <p:nvPr/>
        </p:nvSpPr>
        <p:spPr>
          <a:xfrm>
            <a:off x="2314718" y="3010054"/>
            <a:ext cx="2349734" cy="1754327"/>
          </a:xfrm>
          <a:prstGeom prst="rect">
            <a:avLst/>
          </a:prstGeom>
          <a:noFill/>
        </p:spPr>
        <p:txBody>
          <a:bodyPr wrap="none" rtlCol="0">
            <a:spAutoFit/>
          </a:bodyPr>
          <a:lstStyle/>
          <a:p>
            <a:pPr algn="ctr"/>
            <a:r>
              <a:rPr lang="en-US" dirty="0" smtClean="0"/>
              <a:t>Secondary Syphilis</a:t>
            </a:r>
          </a:p>
          <a:p>
            <a:pPr algn="ctr"/>
            <a:r>
              <a:rPr lang="en-US" dirty="0" smtClean="0"/>
              <a:t>Skin</a:t>
            </a:r>
          </a:p>
          <a:p>
            <a:pPr algn="ctr"/>
            <a:r>
              <a:rPr lang="en-US" dirty="0" smtClean="0"/>
              <a:t>mucocutaneous lesion, </a:t>
            </a:r>
          </a:p>
          <a:p>
            <a:pPr algn="ctr"/>
            <a:r>
              <a:rPr lang="en-US" dirty="0" smtClean="0"/>
              <a:t>Lymphadenopathy</a:t>
            </a:r>
          </a:p>
          <a:p>
            <a:pPr algn="ctr"/>
            <a:r>
              <a:rPr lang="en-US" dirty="0" smtClean="0">
                <a:solidFill>
                  <a:srgbClr val="FF0000"/>
                </a:solidFill>
              </a:rPr>
              <a:t>Easiest to diagnose </a:t>
            </a:r>
            <a:endParaRPr lang="en-US" dirty="0">
              <a:solidFill>
                <a:srgbClr val="FF0000"/>
              </a:solidFill>
              <a:sym typeface="Wingdings"/>
            </a:endParaRPr>
          </a:p>
          <a:p>
            <a:pPr algn="ctr"/>
            <a:r>
              <a:rPr lang="en-US" dirty="0" smtClean="0">
                <a:solidFill>
                  <a:srgbClr val="FF0000"/>
                </a:solidFill>
                <a:sym typeface="Wingdings"/>
              </a:rPr>
              <a:t>Most </a:t>
            </a:r>
            <a:r>
              <a:rPr lang="en-US" dirty="0" err="1" smtClean="0">
                <a:solidFill>
                  <a:srgbClr val="FF0000"/>
                </a:solidFill>
                <a:sym typeface="Wingdings"/>
              </a:rPr>
              <a:t>Contageous</a:t>
            </a:r>
            <a:r>
              <a:rPr lang="en-US" dirty="0" smtClean="0">
                <a:solidFill>
                  <a:srgbClr val="FF0000"/>
                </a:solidFill>
              </a:rPr>
              <a:t> </a:t>
            </a:r>
            <a:endParaRPr lang="en-US" dirty="0">
              <a:solidFill>
                <a:srgbClr val="FF0000"/>
              </a:solidFill>
            </a:endParaRPr>
          </a:p>
        </p:txBody>
      </p:sp>
      <p:sp>
        <p:nvSpPr>
          <p:cNvPr id="14" name="TextBox 13"/>
          <p:cNvSpPr txBox="1"/>
          <p:nvPr/>
        </p:nvSpPr>
        <p:spPr>
          <a:xfrm>
            <a:off x="5108538" y="3495185"/>
            <a:ext cx="2059503" cy="646331"/>
          </a:xfrm>
          <a:prstGeom prst="rect">
            <a:avLst/>
          </a:prstGeom>
          <a:noFill/>
        </p:spPr>
        <p:txBody>
          <a:bodyPr wrap="none" rtlCol="0">
            <a:spAutoFit/>
          </a:bodyPr>
          <a:lstStyle/>
          <a:p>
            <a:pPr algn="ctr"/>
            <a:r>
              <a:rPr lang="en-US" dirty="0" smtClean="0"/>
              <a:t>Tertiary Syphilis</a:t>
            </a:r>
          </a:p>
          <a:p>
            <a:pPr algn="ctr"/>
            <a:r>
              <a:rPr lang="en-US" dirty="0" smtClean="0"/>
              <a:t>Gumma and cardiac</a:t>
            </a:r>
            <a:endParaRPr lang="en-US" dirty="0"/>
          </a:p>
        </p:txBody>
      </p:sp>
      <p:sp>
        <p:nvSpPr>
          <p:cNvPr id="15" name="TextBox 14"/>
          <p:cNvSpPr txBox="1"/>
          <p:nvPr/>
        </p:nvSpPr>
        <p:spPr>
          <a:xfrm>
            <a:off x="9959471" y="3265498"/>
            <a:ext cx="2114844" cy="646331"/>
          </a:xfrm>
          <a:prstGeom prst="rect">
            <a:avLst/>
          </a:prstGeom>
          <a:noFill/>
        </p:spPr>
        <p:txBody>
          <a:bodyPr wrap="none" rtlCol="0">
            <a:spAutoFit/>
          </a:bodyPr>
          <a:lstStyle/>
          <a:p>
            <a:pPr algn="ctr"/>
            <a:r>
              <a:rPr lang="en-US" dirty="0" smtClean="0"/>
              <a:t>Latent Syphilis</a:t>
            </a:r>
          </a:p>
          <a:p>
            <a:pPr algn="ctr"/>
            <a:r>
              <a:rPr lang="en-US" dirty="0" smtClean="0"/>
              <a:t>Can’t be transmitted</a:t>
            </a:r>
          </a:p>
        </p:txBody>
      </p:sp>
      <p:sp>
        <p:nvSpPr>
          <p:cNvPr id="16" name="TextBox 15"/>
          <p:cNvSpPr txBox="1"/>
          <p:nvPr/>
        </p:nvSpPr>
        <p:spPr>
          <a:xfrm>
            <a:off x="15460377" y="3542497"/>
            <a:ext cx="1458527" cy="369332"/>
          </a:xfrm>
          <a:prstGeom prst="rect">
            <a:avLst/>
          </a:prstGeom>
          <a:noFill/>
        </p:spPr>
        <p:txBody>
          <a:bodyPr wrap="none" rtlCol="0">
            <a:spAutoFit/>
          </a:bodyPr>
          <a:lstStyle/>
          <a:p>
            <a:r>
              <a:rPr lang="en-US" dirty="0" smtClean="0"/>
              <a:t>Neurosyphilis</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444072401"/>
              </p:ext>
            </p:extLst>
          </p:nvPr>
        </p:nvGraphicFramePr>
        <p:xfrm>
          <a:off x="418797" y="5736840"/>
          <a:ext cx="3791841" cy="1696395"/>
        </p:xfrm>
        <a:graphic>
          <a:graphicData uri="http://schemas.openxmlformats.org/drawingml/2006/table">
            <a:tbl>
              <a:tblPr firstRow="1" bandRow="1">
                <a:tableStyleId>{5940675A-B579-460E-94D1-54222C63F5DA}</a:tableStyleId>
              </a:tblPr>
              <a:tblGrid>
                <a:gridCol w="1279781"/>
                <a:gridCol w="1706880"/>
                <a:gridCol w="805180"/>
              </a:tblGrid>
              <a:tr h="215429">
                <a:tc>
                  <a:txBody>
                    <a:bodyPr/>
                    <a:lstStyle/>
                    <a:p>
                      <a:r>
                        <a:rPr lang="en-US" dirty="0" smtClean="0"/>
                        <a:t>Drug</a:t>
                      </a:r>
                      <a:endParaRPr lang="en-US" dirty="0"/>
                    </a:p>
                  </a:txBody>
                  <a:tcPr/>
                </a:tc>
                <a:tc>
                  <a:txBody>
                    <a:bodyPr/>
                    <a:lstStyle/>
                    <a:p>
                      <a:r>
                        <a:rPr lang="en-US" dirty="0" smtClean="0"/>
                        <a:t>Dose</a:t>
                      </a:r>
                      <a:endParaRPr lang="en-US" dirty="0"/>
                    </a:p>
                  </a:txBody>
                  <a:tcPr/>
                </a:tc>
                <a:tc>
                  <a:txBody>
                    <a:bodyPr/>
                    <a:lstStyle/>
                    <a:p>
                      <a:endParaRPr lang="en-US" dirty="0"/>
                    </a:p>
                  </a:txBody>
                  <a:tcPr/>
                </a:tc>
              </a:tr>
              <a:tr h="690555">
                <a:tc>
                  <a:txBody>
                    <a:bodyPr/>
                    <a:lstStyle/>
                    <a:p>
                      <a:r>
                        <a:rPr lang="en-US" dirty="0" smtClean="0"/>
                        <a:t>Penicillin G</a:t>
                      </a:r>
                    </a:p>
                    <a:p>
                      <a:r>
                        <a:rPr lang="en-US" dirty="0" smtClean="0"/>
                        <a:t>Benzathine </a:t>
                      </a:r>
                      <a:endParaRPr lang="en-US" dirty="0"/>
                    </a:p>
                  </a:txBody>
                  <a:tcPr/>
                </a:tc>
                <a:tc>
                  <a:txBody>
                    <a:bodyPr/>
                    <a:lstStyle/>
                    <a:p>
                      <a:r>
                        <a:rPr lang="en-US" dirty="0" smtClean="0"/>
                        <a:t>2.4 Million Units</a:t>
                      </a:r>
                    </a:p>
                    <a:p>
                      <a:r>
                        <a:rPr lang="en-US" dirty="0" smtClean="0">
                          <a:solidFill>
                            <a:srgbClr val="FF0000"/>
                          </a:solidFill>
                        </a:rPr>
                        <a:t>IM x1</a:t>
                      </a:r>
                      <a:endParaRPr lang="en-US" dirty="0">
                        <a:solidFill>
                          <a:srgbClr val="FF0000"/>
                        </a:solidFill>
                      </a:endParaRPr>
                    </a:p>
                  </a:txBody>
                  <a:tcPr/>
                </a:tc>
                <a:tc>
                  <a:txBody>
                    <a:bodyPr/>
                    <a:lstStyle/>
                    <a:p>
                      <a:r>
                        <a:rPr lang="en-US" dirty="0" smtClean="0">
                          <a:solidFill>
                            <a:srgbClr val="000000"/>
                          </a:solidFill>
                        </a:rPr>
                        <a:t>allergy</a:t>
                      </a:r>
                      <a:endParaRPr lang="en-US" dirty="0">
                        <a:solidFill>
                          <a:srgbClr val="000000"/>
                        </a:solidFill>
                      </a:endParaRPr>
                    </a:p>
                  </a:txBody>
                  <a:tcPr/>
                </a:tc>
              </a:tr>
              <a:tr h="371837">
                <a:tc>
                  <a:txBody>
                    <a:bodyPr/>
                    <a:lstStyle/>
                    <a:p>
                      <a:r>
                        <a:rPr lang="en-US" dirty="0" smtClean="0"/>
                        <a:t>Doxycycline</a:t>
                      </a:r>
                      <a:endParaRPr lang="en-US" dirty="0"/>
                    </a:p>
                  </a:txBody>
                  <a:tcPr/>
                </a:tc>
                <a:tc>
                  <a:txBody>
                    <a:bodyPr/>
                    <a:lstStyle/>
                    <a:p>
                      <a:r>
                        <a:rPr lang="en-US" dirty="0" smtClean="0">
                          <a:solidFill>
                            <a:schemeClr val="tx1"/>
                          </a:solidFill>
                        </a:rPr>
                        <a:t>100 mg PO BID</a:t>
                      </a:r>
                    </a:p>
                    <a:p>
                      <a:r>
                        <a:rPr lang="en-US" dirty="0" smtClean="0">
                          <a:solidFill>
                            <a:schemeClr val="tx1"/>
                          </a:solidFill>
                        </a:rPr>
                        <a:t>For</a:t>
                      </a:r>
                      <a:r>
                        <a:rPr lang="en-US" baseline="0" dirty="0" smtClean="0">
                          <a:solidFill>
                            <a:schemeClr val="tx1"/>
                          </a:solidFill>
                        </a:rPr>
                        <a:t> 14 days</a:t>
                      </a:r>
                      <a:endParaRPr lang="en-US" dirty="0">
                        <a:solidFill>
                          <a:schemeClr val="tx1"/>
                        </a:solidFill>
                      </a:endParaRPr>
                    </a:p>
                  </a:txBody>
                  <a:tcPr/>
                </a:tc>
                <a:tc>
                  <a:txBody>
                    <a:bodyPr/>
                    <a:lstStyle/>
                    <a:p>
                      <a:endParaRPr lang="en-US" dirty="0">
                        <a:solidFill>
                          <a:schemeClr val="tx1"/>
                        </a:solidFill>
                      </a:endParaRPr>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558147965"/>
              </p:ext>
            </p:extLst>
          </p:nvPr>
        </p:nvGraphicFramePr>
        <p:xfrm>
          <a:off x="4664452" y="5729422"/>
          <a:ext cx="2947677" cy="1285239"/>
        </p:xfrm>
        <a:graphic>
          <a:graphicData uri="http://schemas.openxmlformats.org/drawingml/2006/table">
            <a:tbl>
              <a:tblPr firstRow="1" bandRow="1">
                <a:tableStyleId>{5940675A-B579-460E-94D1-54222C63F5DA}</a:tableStyleId>
              </a:tblPr>
              <a:tblGrid>
                <a:gridCol w="1223858"/>
                <a:gridCol w="1723819"/>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t>Penicillin G</a:t>
                      </a:r>
                    </a:p>
                    <a:p>
                      <a:r>
                        <a:rPr lang="en-US" dirty="0" smtClean="0"/>
                        <a:t>Benzathine </a:t>
                      </a:r>
                      <a:endParaRPr lang="en-US" dirty="0"/>
                    </a:p>
                  </a:txBody>
                  <a:tcPr/>
                </a:tc>
                <a:tc>
                  <a:txBody>
                    <a:bodyPr/>
                    <a:lstStyle/>
                    <a:p>
                      <a:r>
                        <a:rPr lang="en-US" dirty="0" smtClean="0"/>
                        <a:t>2.4 Million Units</a:t>
                      </a:r>
                    </a:p>
                    <a:p>
                      <a:r>
                        <a:rPr lang="en-US" dirty="0" smtClean="0">
                          <a:solidFill>
                            <a:srgbClr val="FF0000"/>
                          </a:solidFill>
                        </a:rPr>
                        <a:t>IM weekly</a:t>
                      </a:r>
                      <a:r>
                        <a:rPr lang="en-US" dirty="0" smtClean="0"/>
                        <a:t> </a:t>
                      </a:r>
                    </a:p>
                    <a:p>
                      <a:r>
                        <a:rPr lang="en-US" dirty="0" smtClean="0">
                          <a:solidFill>
                            <a:srgbClr val="FF0000"/>
                          </a:solidFill>
                        </a:rPr>
                        <a:t>For 3 weeks</a:t>
                      </a:r>
                      <a:endParaRPr lang="en-US" dirty="0">
                        <a:solidFill>
                          <a:srgbClr val="FF0000"/>
                        </a:solidFill>
                      </a:endParaRP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869830252"/>
              </p:ext>
            </p:extLst>
          </p:nvPr>
        </p:nvGraphicFramePr>
        <p:xfrm>
          <a:off x="7884659" y="5729422"/>
          <a:ext cx="2930738" cy="1010920"/>
        </p:xfrm>
        <a:graphic>
          <a:graphicData uri="http://schemas.openxmlformats.org/drawingml/2006/table">
            <a:tbl>
              <a:tblPr firstRow="1" bandRow="1">
                <a:tableStyleId>{5940675A-B579-460E-94D1-54222C63F5DA}</a:tableStyleId>
              </a:tblPr>
              <a:tblGrid>
                <a:gridCol w="1223858"/>
                <a:gridCol w="1706880"/>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t>Penicillin G</a:t>
                      </a:r>
                    </a:p>
                    <a:p>
                      <a:r>
                        <a:rPr lang="en-US" dirty="0" smtClean="0"/>
                        <a:t>Benzathine </a:t>
                      </a:r>
                      <a:endParaRPr lang="en-US" dirty="0"/>
                    </a:p>
                  </a:txBody>
                  <a:tcPr/>
                </a:tc>
                <a:tc>
                  <a:txBody>
                    <a:bodyPr/>
                    <a:lstStyle/>
                    <a:p>
                      <a:r>
                        <a:rPr lang="en-US" dirty="0" smtClean="0"/>
                        <a:t>2.4 Million Units</a:t>
                      </a:r>
                    </a:p>
                    <a:p>
                      <a:r>
                        <a:rPr lang="en-US" dirty="0" smtClean="0">
                          <a:solidFill>
                            <a:srgbClr val="FF0000"/>
                          </a:solidFill>
                        </a:rPr>
                        <a:t>IM x1</a:t>
                      </a:r>
                      <a:endParaRPr lang="en-US" dirty="0">
                        <a:solidFill>
                          <a:srgbClr val="FF0000"/>
                        </a:solidFill>
                      </a:endParaRPr>
                    </a:p>
                  </a:txBody>
                  <a:tcPr/>
                </a:tc>
              </a:tr>
            </a:tbl>
          </a:graphicData>
        </a:graphic>
      </p:graphicFrame>
      <p:sp>
        <p:nvSpPr>
          <p:cNvPr id="21" name="Rectangle 20"/>
          <p:cNvSpPr/>
          <p:nvPr/>
        </p:nvSpPr>
        <p:spPr>
          <a:xfrm>
            <a:off x="8404897" y="4432944"/>
            <a:ext cx="1890261" cy="369332"/>
          </a:xfrm>
          <a:prstGeom prst="rect">
            <a:avLst/>
          </a:prstGeom>
        </p:spPr>
        <p:txBody>
          <a:bodyPr wrap="none">
            <a:spAutoFit/>
          </a:bodyPr>
          <a:lstStyle/>
          <a:p>
            <a:pPr algn="ctr"/>
            <a:r>
              <a:rPr lang="en-US" dirty="0"/>
              <a:t>Early latent: &lt; 1 </a:t>
            </a:r>
            <a:r>
              <a:rPr lang="en-US" dirty="0" err="1"/>
              <a:t>yr</a:t>
            </a:r>
            <a:endParaRPr lang="en-US" dirty="0"/>
          </a:p>
        </p:txBody>
      </p:sp>
      <p:sp>
        <p:nvSpPr>
          <p:cNvPr id="22" name="Rectangle 21"/>
          <p:cNvSpPr/>
          <p:nvPr/>
        </p:nvSpPr>
        <p:spPr>
          <a:xfrm>
            <a:off x="11625144" y="4411906"/>
            <a:ext cx="1826191" cy="369332"/>
          </a:xfrm>
          <a:prstGeom prst="rect">
            <a:avLst/>
          </a:prstGeom>
        </p:spPr>
        <p:txBody>
          <a:bodyPr wrap="none">
            <a:spAutoFit/>
          </a:bodyPr>
          <a:lstStyle/>
          <a:p>
            <a:pPr algn="ctr"/>
            <a:r>
              <a:rPr lang="en-US" dirty="0"/>
              <a:t>Late latent: &gt; 1 </a:t>
            </a:r>
            <a:r>
              <a:rPr lang="en-US" dirty="0" err="1"/>
              <a:t>yr</a:t>
            </a:r>
            <a:endParaRPr lang="en-US" dirty="0"/>
          </a:p>
        </p:txBody>
      </p:sp>
      <p:cxnSp>
        <p:nvCxnSpPr>
          <p:cNvPr id="24" name="Straight Connector 23"/>
          <p:cNvCxnSpPr>
            <a:stCxn id="15" idx="2"/>
            <a:endCxn id="21" idx="0"/>
          </p:cNvCxnSpPr>
          <p:nvPr/>
        </p:nvCxnSpPr>
        <p:spPr>
          <a:xfrm flipH="1">
            <a:off x="9350028" y="3911829"/>
            <a:ext cx="1666865" cy="5211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2"/>
            <a:endCxn id="22" idx="0"/>
          </p:cNvCxnSpPr>
          <p:nvPr/>
        </p:nvCxnSpPr>
        <p:spPr>
          <a:xfrm>
            <a:off x="11016893" y="3911829"/>
            <a:ext cx="1521347" cy="50007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4" idx="2"/>
            <a:endCxn id="19" idx="0"/>
          </p:cNvCxnSpPr>
          <p:nvPr/>
        </p:nvCxnSpPr>
        <p:spPr>
          <a:xfrm>
            <a:off x="6138290" y="4141516"/>
            <a:ext cx="0" cy="15879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21" idx="2"/>
            <a:endCxn id="20" idx="0"/>
          </p:cNvCxnSpPr>
          <p:nvPr/>
        </p:nvCxnSpPr>
        <p:spPr>
          <a:xfrm>
            <a:off x="9350028" y="4802276"/>
            <a:ext cx="0" cy="927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4058428199"/>
              </p:ext>
            </p:extLst>
          </p:nvPr>
        </p:nvGraphicFramePr>
        <p:xfrm>
          <a:off x="11083681" y="5729422"/>
          <a:ext cx="2930738" cy="1285239"/>
        </p:xfrm>
        <a:graphic>
          <a:graphicData uri="http://schemas.openxmlformats.org/drawingml/2006/table">
            <a:tbl>
              <a:tblPr firstRow="1" bandRow="1">
                <a:tableStyleId>{5940675A-B579-460E-94D1-54222C63F5DA}</a:tableStyleId>
              </a:tblPr>
              <a:tblGrid>
                <a:gridCol w="1223858"/>
                <a:gridCol w="1706880"/>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t>Penicillin G</a:t>
                      </a:r>
                    </a:p>
                    <a:p>
                      <a:r>
                        <a:rPr lang="en-US" dirty="0" smtClean="0"/>
                        <a:t>Benzathine </a:t>
                      </a:r>
                      <a:endParaRPr lang="en-US" dirty="0"/>
                    </a:p>
                  </a:txBody>
                  <a:tcPr/>
                </a:tc>
                <a:tc>
                  <a:txBody>
                    <a:bodyPr/>
                    <a:lstStyle/>
                    <a:p>
                      <a:r>
                        <a:rPr lang="en-US" dirty="0" smtClean="0"/>
                        <a:t>2.4 Million Units</a:t>
                      </a:r>
                    </a:p>
                    <a:p>
                      <a:r>
                        <a:rPr lang="en-US" dirty="0" smtClean="0">
                          <a:solidFill>
                            <a:srgbClr val="FF0000"/>
                          </a:solidFill>
                        </a:rPr>
                        <a:t>IM weekly </a:t>
                      </a:r>
                    </a:p>
                    <a:p>
                      <a:r>
                        <a:rPr lang="en-US" dirty="0" smtClean="0">
                          <a:solidFill>
                            <a:srgbClr val="FF0000"/>
                          </a:solidFill>
                        </a:rPr>
                        <a:t>For 3 weeks</a:t>
                      </a:r>
                      <a:endParaRPr lang="en-US" dirty="0">
                        <a:solidFill>
                          <a:srgbClr val="FF0000"/>
                        </a:solidFill>
                      </a:endParaRPr>
                    </a:p>
                  </a:txBody>
                  <a:tcPr/>
                </a:tc>
              </a:tr>
            </a:tbl>
          </a:graphicData>
        </a:graphic>
      </p:graphicFrame>
      <p:cxnSp>
        <p:nvCxnSpPr>
          <p:cNvPr id="58" name="Straight Arrow Connector 57"/>
          <p:cNvCxnSpPr>
            <a:stCxn id="22" idx="2"/>
            <a:endCxn id="51" idx="0"/>
          </p:cNvCxnSpPr>
          <p:nvPr/>
        </p:nvCxnSpPr>
        <p:spPr>
          <a:xfrm>
            <a:off x="12538240" y="4781238"/>
            <a:ext cx="10810" cy="948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3" name="Table 62"/>
          <p:cNvGraphicFramePr>
            <a:graphicFrameLocks noGrp="1"/>
          </p:cNvGraphicFramePr>
          <p:nvPr>
            <p:extLst>
              <p:ext uri="{D42A27DB-BD31-4B8C-83A1-F6EECF244321}">
                <p14:modId xmlns:p14="http://schemas.microsoft.com/office/powerpoint/2010/main" val="2856781299"/>
              </p:ext>
            </p:extLst>
          </p:nvPr>
        </p:nvGraphicFramePr>
        <p:xfrm>
          <a:off x="14268988" y="5736840"/>
          <a:ext cx="3841306" cy="1285239"/>
        </p:xfrm>
        <a:graphic>
          <a:graphicData uri="http://schemas.openxmlformats.org/drawingml/2006/table">
            <a:tbl>
              <a:tblPr firstRow="1" bandRow="1">
                <a:tableStyleId>{5940675A-B579-460E-94D1-54222C63F5DA}</a:tableStyleId>
              </a:tblPr>
              <a:tblGrid>
                <a:gridCol w="1223858"/>
                <a:gridCol w="2617448"/>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solidFill>
                            <a:srgbClr val="FF0000"/>
                          </a:solidFill>
                        </a:rPr>
                        <a:t>Penicillin G</a:t>
                      </a:r>
                    </a:p>
                    <a:p>
                      <a:r>
                        <a:rPr lang="en-US" dirty="0" smtClean="0">
                          <a:solidFill>
                            <a:srgbClr val="FF0000"/>
                          </a:solidFill>
                        </a:rPr>
                        <a:t>AQUEOUS</a:t>
                      </a:r>
                      <a:endParaRPr lang="en-US" dirty="0">
                        <a:solidFill>
                          <a:srgbClr val="FF0000"/>
                        </a:solidFill>
                      </a:endParaRPr>
                    </a:p>
                  </a:txBody>
                  <a:tcPr/>
                </a:tc>
                <a:tc>
                  <a:txBody>
                    <a:bodyPr/>
                    <a:lstStyle/>
                    <a:p>
                      <a:r>
                        <a:rPr lang="en-US" dirty="0" smtClean="0"/>
                        <a:t>3-4 Million Units </a:t>
                      </a:r>
                      <a:r>
                        <a:rPr lang="en-US" dirty="0" smtClean="0">
                          <a:solidFill>
                            <a:srgbClr val="FF0000"/>
                          </a:solidFill>
                        </a:rPr>
                        <a:t>IV</a:t>
                      </a:r>
                    </a:p>
                    <a:p>
                      <a:r>
                        <a:rPr lang="en-US" dirty="0" smtClean="0">
                          <a:solidFill>
                            <a:schemeClr val="tx1"/>
                          </a:solidFill>
                        </a:rPr>
                        <a:t>Continuous infusion</a:t>
                      </a:r>
                    </a:p>
                    <a:p>
                      <a:r>
                        <a:rPr lang="en-US" dirty="0" smtClean="0">
                          <a:solidFill>
                            <a:schemeClr val="tx1"/>
                          </a:solidFill>
                        </a:rPr>
                        <a:t>Total daily dose 18-24 MU</a:t>
                      </a:r>
                      <a:endParaRPr lang="en-US" dirty="0">
                        <a:solidFill>
                          <a:schemeClr val="tx1"/>
                        </a:solidFill>
                      </a:endParaRPr>
                    </a:p>
                  </a:txBody>
                  <a:tcPr/>
                </a:tc>
              </a:tr>
            </a:tbl>
          </a:graphicData>
        </a:graphic>
      </p:graphicFrame>
      <p:cxnSp>
        <p:nvCxnSpPr>
          <p:cNvPr id="65" name="Straight Arrow Connector 64"/>
          <p:cNvCxnSpPr>
            <a:stCxn id="16" idx="2"/>
            <a:endCxn id="63" idx="0"/>
          </p:cNvCxnSpPr>
          <p:nvPr/>
        </p:nvCxnSpPr>
        <p:spPr>
          <a:xfrm>
            <a:off x="16189641" y="3911829"/>
            <a:ext cx="0" cy="18250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Left Brace 66"/>
          <p:cNvSpPr/>
          <p:nvPr/>
        </p:nvSpPr>
        <p:spPr>
          <a:xfrm rot="5400000">
            <a:off x="8534269" y="-6212203"/>
            <a:ext cx="1137344" cy="180147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9" name="Straight Arrow Connector 68"/>
          <p:cNvCxnSpPr>
            <a:stCxn id="12" idx="2"/>
            <a:endCxn id="18" idx="0"/>
          </p:cNvCxnSpPr>
          <p:nvPr/>
        </p:nvCxnSpPr>
        <p:spPr>
          <a:xfrm>
            <a:off x="1086265" y="4329788"/>
            <a:ext cx="1228452" cy="14070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3" idx="2"/>
            <a:endCxn id="18" idx="0"/>
          </p:cNvCxnSpPr>
          <p:nvPr/>
        </p:nvCxnSpPr>
        <p:spPr>
          <a:xfrm flipH="1">
            <a:off x="2314717" y="4764381"/>
            <a:ext cx="1174868" cy="972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590899" y="7893270"/>
            <a:ext cx="17519394" cy="1200329"/>
          </a:xfrm>
          <a:prstGeom prst="rect">
            <a:avLst/>
          </a:prstGeom>
        </p:spPr>
        <p:txBody>
          <a:bodyPr wrap="square">
            <a:spAutoFit/>
          </a:bodyPr>
          <a:lstStyle/>
          <a:p>
            <a:r>
              <a:rPr lang="en-US" dirty="0" smtClean="0"/>
              <a:t>Monitor for Jarisch-Herxheimer reaction</a:t>
            </a:r>
          </a:p>
          <a:p>
            <a:r>
              <a:rPr lang="en-US" dirty="0" smtClean="0"/>
              <a:t>The </a:t>
            </a:r>
            <a:r>
              <a:rPr lang="en-US" dirty="0"/>
              <a:t>Jarisch-Herxheimer reaction resembles bacterial sepsis and can occur after initiation of </a:t>
            </a:r>
            <a:r>
              <a:rPr lang="en-US" dirty="0" err="1"/>
              <a:t>antibacterials</a:t>
            </a:r>
            <a:r>
              <a:rPr lang="en-US" dirty="0"/>
              <a:t> such as penicillin or </a:t>
            </a:r>
            <a:r>
              <a:rPr lang="en-US" dirty="0" smtClean="0"/>
              <a:t>tetracycline. An </a:t>
            </a:r>
            <a:r>
              <a:rPr lang="en-US" dirty="0"/>
              <a:t>association has been found between the release of heat-stable proteins from spirochetes and the reaction. Typically, the death of these bacteria and the associated release </a:t>
            </a:r>
            <a:r>
              <a:rPr lang="en-US" dirty="0" smtClean="0"/>
              <a:t>of endotoxins </a:t>
            </a:r>
            <a:r>
              <a:rPr lang="en-US" dirty="0"/>
              <a:t>or lipoproteins occurs faster than the body can remove the substances</a:t>
            </a:r>
          </a:p>
        </p:txBody>
      </p:sp>
      <p:cxnSp>
        <p:nvCxnSpPr>
          <p:cNvPr id="75" name="Straight Arrow Connector 74"/>
          <p:cNvCxnSpPr>
            <a:stCxn id="18" idx="2"/>
          </p:cNvCxnSpPr>
          <p:nvPr/>
        </p:nvCxnSpPr>
        <p:spPr>
          <a:xfrm>
            <a:off x="2314717" y="7433235"/>
            <a:ext cx="1" cy="460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6138290" y="7022079"/>
            <a:ext cx="0" cy="6595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9350028" y="6747760"/>
            <a:ext cx="0" cy="933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1" idx="2"/>
          </p:cNvCxnSpPr>
          <p:nvPr/>
        </p:nvCxnSpPr>
        <p:spPr>
          <a:xfrm>
            <a:off x="12549050" y="7014661"/>
            <a:ext cx="19052" cy="666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H="1">
            <a:off x="16189641" y="7022079"/>
            <a:ext cx="1" cy="8119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46957" y="89958"/>
            <a:ext cx="1420318" cy="369332"/>
          </a:xfrm>
          <a:prstGeom prst="rect">
            <a:avLst/>
          </a:prstGeom>
          <a:noFill/>
        </p:spPr>
        <p:txBody>
          <a:bodyPr wrap="none" rtlCol="0">
            <a:spAutoFit/>
          </a:bodyPr>
          <a:lstStyle/>
          <a:p>
            <a:r>
              <a:rPr lang="en-US" dirty="0" smtClean="0"/>
              <a:t>Bacterial STD</a:t>
            </a:r>
            <a:endParaRPr lang="en-US" dirty="0"/>
          </a:p>
        </p:txBody>
      </p:sp>
      <p:sp>
        <p:nvSpPr>
          <p:cNvPr id="8" name="TextBox 7"/>
          <p:cNvSpPr txBox="1"/>
          <p:nvPr/>
        </p:nvSpPr>
        <p:spPr>
          <a:xfrm>
            <a:off x="246957" y="1230246"/>
            <a:ext cx="5011909" cy="954107"/>
          </a:xfrm>
          <a:prstGeom prst="rect">
            <a:avLst/>
          </a:prstGeom>
          <a:noFill/>
        </p:spPr>
        <p:txBody>
          <a:bodyPr wrap="none" rtlCol="0">
            <a:spAutoFit/>
          </a:bodyPr>
          <a:lstStyle/>
          <a:p>
            <a:r>
              <a:rPr lang="en-US" sz="3200" u="sng" dirty="0" smtClean="0">
                <a:solidFill>
                  <a:srgbClr val="FF0000"/>
                </a:solidFill>
              </a:rPr>
              <a:t>BENZATHINE PCN is IM ONLY</a:t>
            </a:r>
          </a:p>
          <a:p>
            <a:r>
              <a:rPr lang="en-US" sz="2400" dirty="0" smtClean="0"/>
              <a:t>Benzene ring = insoluble</a:t>
            </a:r>
            <a:endParaRPr lang="en-US" sz="2400" dirty="0"/>
          </a:p>
        </p:txBody>
      </p:sp>
    </p:spTree>
    <p:extLst>
      <p:ext uri="{BB962C8B-B14F-4D97-AF65-F5344CB8AC3E}">
        <p14:creationId xmlns:p14="http://schemas.microsoft.com/office/powerpoint/2010/main" val="13483400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429" y="616857"/>
            <a:ext cx="1562672" cy="369332"/>
          </a:xfrm>
          <a:prstGeom prst="rect">
            <a:avLst/>
          </a:prstGeom>
          <a:noFill/>
        </p:spPr>
        <p:txBody>
          <a:bodyPr wrap="none" rtlCol="0">
            <a:spAutoFit/>
          </a:bodyPr>
          <a:lstStyle/>
          <a:p>
            <a:r>
              <a:rPr lang="en-US" dirty="0" smtClean="0"/>
              <a:t>Protozoan STD</a:t>
            </a:r>
            <a:endParaRPr lang="en-US" dirty="0"/>
          </a:p>
        </p:txBody>
      </p:sp>
      <p:sp>
        <p:nvSpPr>
          <p:cNvPr id="5" name="Rectangle 4"/>
          <p:cNvSpPr/>
          <p:nvPr/>
        </p:nvSpPr>
        <p:spPr>
          <a:xfrm>
            <a:off x="10019306" y="166343"/>
            <a:ext cx="2480166" cy="369332"/>
          </a:xfrm>
          <a:prstGeom prst="rect">
            <a:avLst/>
          </a:prstGeom>
        </p:spPr>
        <p:txBody>
          <a:bodyPr wrap="none">
            <a:spAutoFit/>
          </a:bodyPr>
          <a:lstStyle/>
          <a:p>
            <a:r>
              <a:rPr lang="en-US" dirty="0" smtClean="0"/>
              <a:t>Trichomoniasis Vaginalis</a:t>
            </a:r>
            <a:endParaRPr lang="en-US" dirty="0"/>
          </a:p>
        </p:txBody>
      </p:sp>
      <p:sp>
        <p:nvSpPr>
          <p:cNvPr id="6" name="TextBox 5"/>
          <p:cNvSpPr txBox="1"/>
          <p:nvPr/>
        </p:nvSpPr>
        <p:spPr>
          <a:xfrm>
            <a:off x="8422483" y="1194458"/>
            <a:ext cx="5673811" cy="369332"/>
          </a:xfrm>
          <a:prstGeom prst="rect">
            <a:avLst/>
          </a:prstGeom>
          <a:noFill/>
        </p:spPr>
        <p:txBody>
          <a:bodyPr wrap="none" rtlCol="0">
            <a:spAutoFit/>
          </a:bodyPr>
          <a:lstStyle/>
          <a:p>
            <a:r>
              <a:rPr lang="en-US" dirty="0" smtClean="0"/>
              <a:t>S/S damage of genital epithelium causing micro ulcerations</a:t>
            </a:r>
            <a:endParaRPr lang="en-US" dirty="0"/>
          </a:p>
        </p:txBody>
      </p:sp>
      <p:cxnSp>
        <p:nvCxnSpPr>
          <p:cNvPr id="8" name="Straight Arrow Connector 7"/>
          <p:cNvCxnSpPr>
            <a:stCxn id="5" idx="2"/>
            <a:endCxn id="6" idx="0"/>
          </p:cNvCxnSpPr>
          <p:nvPr/>
        </p:nvCxnSpPr>
        <p:spPr>
          <a:xfrm>
            <a:off x="11259389" y="535675"/>
            <a:ext cx="0" cy="6587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140372741"/>
              </p:ext>
            </p:extLst>
          </p:nvPr>
        </p:nvGraphicFramePr>
        <p:xfrm>
          <a:off x="8422483" y="2205474"/>
          <a:ext cx="5648398" cy="1010920"/>
        </p:xfrm>
        <a:graphic>
          <a:graphicData uri="http://schemas.openxmlformats.org/drawingml/2006/table">
            <a:tbl>
              <a:tblPr firstRow="1" bandRow="1">
                <a:tableStyleId>{5940675A-B579-460E-94D1-54222C63F5DA}</a:tableStyleId>
              </a:tblPr>
              <a:tblGrid>
                <a:gridCol w="2824199"/>
                <a:gridCol w="2824199"/>
              </a:tblGrid>
              <a:tr h="370840">
                <a:tc>
                  <a:txBody>
                    <a:bodyPr/>
                    <a:lstStyle/>
                    <a:p>
                      <a:r>
                        <a:rPr lang="en-US" dirty="0" smtClean="0"/>
                        <a:t>Women S/S</a:t>
                      </a:r>
                      <a:endParaRPr lang="en-US" dirty="0"/>
                    </a:p>
                  </a:txBody>
                  <a:tcPr/>
                </a:tc>
                <a:tc>
                  <a:txBody>
                    <a:bodyPr/>
                    <a:lstStyle/>
                    <a:p>
                      <a:r>
                        <a:rPr lang="en-US" dirty="0" smtClean="0"/>
                        <a:t>Men S/S</a:t>
                      </a:r>
                      <a:endParaRPr lang="en-US" dirty="0"/>
                    </a:p>
                  </a:txBody>
                  <a:tcPr/>
                </a:tc>
              </a:tr>
              <a:tr h="370840">
                <a:tc>
                  <a:txBody>
                    <a:bodyPr/>
                    <a:lstStyle/>
                    <a:p>
                      <a:r>
                        <a:rPr lang="en-US" dirty="0" smtClean="0"/>
                        <a:t>50% Asymptomatic </a:t>
                      </a:r>
                    </a:p>
                    <a:p>
                      <a:r>
                        <a:rPr lang="en-US" dirty="0" smtClean="0"/>
                        <a:t>Yellow/green</a:t>
                      </a:r>
                      <a:r>
                        <a:rPr lang="en-US" baseline="0" dirty="0" smtClean="0"/>
                        <a:t> discharge</a:t>
                      </a:r>
                      <a:endParaRPr lang="en-US" dirty="0"/>
                    </a:p>
                  </a:txBody>
                  <a:tcPr/>
                </a:tc>
                <a:tc>
                  <a:txBody>
                    <a:bodyPr/>
                    <a:lstStyle/>
                    <a:p>
                      <a:r>
                        <a:rPr lang="en-US" dirty="0" smtClean="0"/>
                        <a:t>Mostly </a:t>
                      </a:r>
                      <a:r>
                        <a:rPr lang="en-US" dirty="0" err="1" smtClean="0"/>
                        <a:t>asymtomatic</a:t>
                      </a:r>
                      <a:endParaRPr lang="en-US" dirty="0"/>
                    </a:p>
                  </a:txBody>
                  <a:tcPr/>
                </a:tc>
              </a:tr>
            </a:tbl>
          </a:graphicData>
        </a:graphic>
      </p:graphicFrame>
      <p:cxnSp>
        <p:nvCxnSpPr>
          <p:cNvPr id="13" name="Straight Arrow Connector 12"/>
          <p:cNvCxnSpPr>
            <a:stCxn id="6" idx="2"/>
            <a:endCxn id="11" idx="0"/>
          </p:cNvCxnSpPr>
          <p:nvPr/>
        </p:nvCxnSpPr>
        <p:spPr>
          <a:xfrm flipH="1">
            <a:off x="11246682" y="1563790"/>
            <a:ext cx="12707" cy="6416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520539917"/>
              </p:ext>
            </p:extLst>
          </p:nvPr>
        </p:nvGraphicFramePr>
        <p:xfrm>
          <a:off x="5421228" y="4962194"/>
          <a:ext cx="6040944" cy="1483360"/>
        </p:xfrm>
        <a:graphic>
          <a:graphicData uri="http://schemas.openxmlformats.org/drawingml/2006/table">
            <a:tbl>
              <a:tblPr firstRow="1" bandRow="1">
                <a:tableStyleId>{5940675A-B579-460E-94D1-54222C63F5DA}</a:tableStyleId>
              </a:tblPr>
              <a:tblGrid>
                <a:gridCol w="1548118"/>
                <a:gridCol w="2532380"/>
                <a:gridCol w="1960446"/>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c>
                  <a:txBody>
                    <a:bodyPr/>
                    <a:lstStyle/>
                    <a:p>
                      <a:r>
                        <a:rPr lang="en-US" dirty="0" smtClean="0"/>
                        <a:t>Next</a:t>
                      </a:r>
                      <a:r>
                        <a:rPr lang="en-US" baseline="0" dirty="0" smtClean="0"/>
                        <a:t> if</a:t>
                      </a:r>
                      <a:endParaRPr lang="en-US" dirty="0"/>
                    </a:p>
                  </a:txBody>
                  <a:tcPr/>
                </a:tc>
              </a:tr>
              <a:tr h="370840">
                <a:tc>
                  <a:txBody>
                    <a:bodyPr/>
                    <a:lstStyle/>
                    <a:p>
                      <a:r>
                        <a:rPr lang="en-US" dirty="0" smtClean="0"/>
                        <a:t>Metronidazole</a:t>
                      </a:r>
                      <a:endParaRPr lang="en-US" dirty="0"/>
                    </a:p>
                  </a:txBody>
                  <a:tcPr/>
                </a:tc>
                <a:tc>
                  <a:txBody>
                    <a:bodyPr/>
                    <a:lstStyle/>
                    <a:p>
                      <a:r>
                        <a:rPr lang="en-US" dirty="0" smtClean="0"/>
                        <a:t>2 grams PO 1x</a:t>
                      </a:r>
                      <a:endParaRPr lang="en-US" dirty="0"/>
                    </a:p>
                  </a:txBody>
                  <a:tcPr/>
                </a:tc>
                <a:tc>
                  <a:txBody>
                    <a:bodyPr/>
                    <a:lstStyle/>
                    <a:p>
                      <a:r>
                        <a:rPr lang="en-US" dirty="0" smtClean="0"/>
                        <a:t>If treatment failure</a:t>
                      </a:r>
                      <a:endParaRPr lang="en-US" dirty="0"/>
                    </a:p>
                  </a:txBody>
                  <a:tcPr/>
                </a:tc>
              </a:tr>
              <a:tr h="370840">
                <a:tc>
                  <a:txBody>
                    <a:bodyPr/>
                    <a:lstStyle/>
                    <a:p>
                      <a:r>
                        <a:rPr lang="en-US" dirty="0" smtClean="0"/>
                        <a:t>Metronidazole</a:t>
                      </a:r>
                      <a:endParaRPr lang="en-US" dirty="0"/>
                    </a:p>
                  </a:txBody>
                  <a:tcPr/>
                </a:tc>
                <a:tc>
                  <a:txBody>
                    <a:bodyPr/>
                    <a:lstStyle/>
                    <a:p>
                      <a:r>
                        <a:rPr lang="en-US" dirty="0" smtClean="0"/>
                        <a:t>500 mg PO BID for 7</a:t>
                      </a:r>
                      <a:r>
                        <a:rPr lang="en-US" baseline="0" dirty="0" smtClean="0"/>
                        <a:t> days</a:t>
                      </a:r>
                      <a:endParaRPr lang="en-US" dirty="0"/>
                    </a:p>
                  </a:txBody>
                  <a:tcPr/>
                </a:tc>
                <a:tc>
                  <a:txBody>
                    <a:bodyPr/>
                    <a:lstStyle/>
                    <a:p>
                      <a:endParaRPr lang="en-US" dirty="0"/>
                    </a:p>
                  </a:txBody>
                  <a:tcPr/>
                </a:tc>
              </a:tr>
              <a:tr h="370840">
                <a:tc>
                  <a:txBody>
                    <a:bodyPr/>
                    <a:lstStyle/>
                    <a:p>
                      <a:r>
                        <a:rPr lang="en-US" dirty="0" smtClean="0"/>
                        <a:t>Tinidazole</a:t>
                      </a:r>
                      <a:endParaRPr lang="en-US" dirty="0"/>
                    </a:p>
                  </a:txBody>
                  <a:tcPr/>
                </a:tc>
                <a:tc>
                  <a:txBody>
                    <a:bodyPr/>
                    <a:lstStyle/>
                    <a:p>
                      <a:r>
                        <a:rPr lang="en-US" dirty="0" smtClean="0"/>
                        <a:t>2 grams PO 1x</a:t>
                      </a:r>
                      <a:endParaRPr lang="en-US" dirty="0"/>
                    </a:p>
                  </a:txBody>
                  <a:tcPr/>
                </a:tc>
                <a:tc>
                  <a:txBody>
                    <a:bodyPr/>
                    <a:lstStyle/>
                    <a:p>
                      <a:endParaRPr lang="en-US" dirty="0"/>
                    </a:p>
                  </a:txBody>
                  <a:tcPr/>
                </a:tc>
              </a:tr>
            </a:tbl>
          </a:graphicData>
        </a:graphic>
      </p:graphicFrame>
      <p:sp>
        <p:nvSpPr>
          <p:cNvPr id="21" name="TextBox 20"/>
          <p:cNvSpPr txBox="1"/>
          <p:nvPr/>
        </p:nvSpPr>
        <p:spPr>
          <a:xfrm>
            <a:off x="7827722" y="4577971"/>
            <a:ext cx="960457" cy="369332"/>
          </a:xfrm>
          <a:prstGeom prst="rect">
            <a:avLst/>
          </a:prstGeom>
          <a:noFill/>
        </p:spPr>
        <p:txBody>
          <a:bodyPr wrap="none" rtlCol="0">
            <a:spAutoFit/>
          </a:bodyPr>
          <a:lstStyle/>
          <a:p>
            <a:r>
              <a:rPr lang="en-US" dirty="0" smtClean="0"/>
              <a:t>Infected</a:t>
            </a:r>
            <a:endParaRPr lang="en-US" dirty="0"/>
          </a:p>
        </p:txBody>
      </p:sp>
      <p:cxnSp>
        <p:nvCxnSpPr>
          <p:cNvPr id="23" name="Straight Arrow Connector 22"/>
          <p:cNvCxnSpPr>
            <a:stCxn id="11" idx="2"/>
            <a:endCxn id="21" idx="0"/>
          </p:cNvCxnSpPr>
          <p:nvPr/>
        </p:nvCxnSpPr>
        <p:spPr>
          <a:xfrm flipH="1">
            <a:off x="8307951" y="3216394"/>
            <a:ext cx="2938731" cy="136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729531503"/>
              </p:ext>
            </p:extLst>
          </p:nvPr>
        </p:nvGraphicFramePr>
        <p:xfrm>
          <a:off x="12499472" y="4977085"/>
          <a:ext cx="4080498" cy="741680"/>
        </p:xfrm>
        <a:graphic>
          <a:graphicData uri="http://schemas.openxmlformats.org/drawingml/2006/table">
            <a:tbl>
              <a:tblPr firstRow="1" bandRow="1">
                <a:tableStyleId>{5940675A-B579-460E-94D1-54222C63F5DA}</a:tableStyleId>
              </a:tblPr>
              <a:tblGrid>
                <a:gridCol w="1548118"/>
                <a:gridCol w="2532380"/>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r>
              <a:tr h="370840">
                <a:tc>
                  <a:txBody>
                    <a:bodyPr/>
                    <a:lstStyle/>
                    <a:p>
                      <a:r>
                        <a:rPr lang="en-US" dirty="0" smtClean="0"/>
                        <a:t>Metronidazole</a:t>
                      </a:r>
                      <a:endParaRPr lang="en-US" dirty="0"/>
                    </a:p>
                  </a:txBody>
                  <a:tcPr/>
                </a:tc>
                <a:tc>
                  <a:txBody>
                    <a:bodyPr/>
                    <a:lstStyle/>
                    <a:p>
                      <a:r>
                        <a:rPr lang="en-US" dirty="0" smtClean="0"/>
                        <a:t>2 grams PO 1x</a:t>
                      </a:r>
                      <a:endParaRPr lang="en-US" dirty="0"/>
                    </a:p>
                  </a:txBody>
                  <a:tcPr/>
                </a:tc>
              </a:tr>
            </a:tbl>
          </a:graphicData>
        </a:graphic>
      </p:graphicFrame>
      <p:sp>
        <p:nvSpPr>
          <p:cNvPr id="26" name="TextBox 25"/>
          <p:cNvSpPr txBox="1"/>
          <p:nvPr/>
        </p:nvSpPr>
        <p:spPr>
          <a:xfrm>
            <a:off x="13651300" y="4592862"/>
            <a:ext cx="889987" cy="369332"/>
          </a:xfrm>
          <a:prstGeom prst="rect">
            <a:avLst/>
          </a:prstGeom>
          <a:noFill/>
        </p:spPr>
        <p:txBody>
          <a:bodyPr wrap="none" rtlCol="0">
            <a:spAutoFit/>
          </a:bodyPr>
          <a:lstStyle/>
          <a:p>
            <a:r>
              <a:rPr lang="en-US" dirty="0" smtClean="0"/>
              <a:t>Partner</a:t>
            </a:r>
            <a:endParaRPr lang="en-US" dirty="0"/>
          </a:p>
        </p:txBody>
      </p:sp>
      <p:cxnSp>
        <p:nvCxnSpPr>
          <p:cNvPr id="28" name="Straight Arrow Connector 27"/>
          <p:cNvCxnSpPr>
            <a:stCxn id="11" idx="2"/>
            <a:endCxn id="26" idx="0"/>
          </p:cNvCxnSpPr>
          <p:nvPr/>
        </p:nvCxnSpPr>
        <p:spPr>
          <a:xfrm>
            <a:off x="11246682" y="3216394"/>
            <a:ext cx="2849612" cy="137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57116" y="2077580"/>
            <a:ext cx="5250431" cy="954107"/>
          </a:xfrm>
          <a:prstGeom prst="rect">
            <a:avLst/>
          </a:prstGeom>
          <a:noFill/>
        </p:spPr>
        <p:txBody>
          <a:bodyPr wrap="none" rtlCol="0">
            <a:spAutoFit/>
          </a:bodyPr>
          <a:lstStyle/>
          <a:p>
            <a:r>
              <a:rPr lang="en-US" sz="2800" dirty="0" err="1" smtClean="0">
                <a:solidFill>
                  <a:srgbClr val="FF0000"/>
                </a:solidFill>
              </a:rPr>
              <a:t>Trichomiasis</a:t>
            </a:r>
            <a:r>
              <a:rPr lang="en-US" sz="2800" dirty="0" smtClean="0">
                <a:solidFill>
                  <a:srgbClr val="FF0000"/>
                </a:solidFill>
              </a:rPr>
              <a:t> use NITROIMIDAZOLE</a:t>
            </a:r>
          </a:p>
          <a:p>
            <a:r>
              <a:rPr lang="en-US" sz="2800" dirty="0" smtClean="0">
                <a:solidFill>
                  <a:srgbClr val="FF0000"/>
                </a:solidFill>
              </a:rPr>
              <a:t>GEL is NOT effective</a:t>
            </a:r>
            <a:endParaRPr lang="en-US" sz="2800" dirty="0">
              <a:solidFill>
                <a:srgbClr val="FF0000"/>
              </a:solidFill>
            </a:endParaRPr>
          </a:p>
        </p:txBody>
      </p:sp>
    </p:spTree>
    <p:extLst>
      <p:ext uri="{BB962C8B-B14F-4D97-AF65-F5344CB8AC3E}">
        <p14:creationId xmlns:p14="http://schemas.microsoft.com/office/powerpoint/2010/main" val="25428020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600" y="736600"/>
            <a:ext cx="1941557" cy="369332"/>
          </a:xfrm>
          <a:prstGeom prst="rect">
            <a:avLst/>
          </a:prstGeom>
          <a:noFill/>
        </p:spPr>
        <p:txBody>
          <a:bodyPr wrap="none" rtlCol="0">
            <a:spAutoFit/>
          </a:bodyPr>
          <a:lstStyle/>
          <a:p>
            <a:r>
              <a:rPr lang="en-US" dirty="0" smtClean="0"/>
              <a:t>Bacterial Vaginosis</a:t>
            </a:r>
            <a:endParaRPr lang="en-US" dirty="0"/>
          </a:p>
        </p:txBody>
      </p:sp>
      <p:sp>
        <p:nvSpPr>
          <p:cNvPr id="5" name="TextBox 4"/>
          <p:cNvSpPr txBox="1"/>
          <p:nvPr/>
        </p:nvSpPr>
        <p:spPr>
          <a:xfrm>
            <a:off x="4535279" y="699532"/>
            <a:ext cx="3218737" cy="369332"/>
          </a:xfrm>
          <a:prstGeom prst="rect">
            <a:avLst/>
          </a:prstGeom>
          <a:noFill/>
        </p:spPr>
        <p:txBody>
          <a:bodyPr wrap="none" rtlCol="0">
            <a:spAutoFit/>
          </a:bodyPr>
          <a:lstStyle/>
          <a:p>
            <a:r>
              <a:rPr lang="en-US" dirty="0" smtClean="0"/>
              <a:t>Vaginosis: </a:t>
            </a:r>
            <a:r>
              <a:rPr lang="en-US" dirty="0"/>
              <a:t>Bacteria of the vagina </a:t>
            </a:r>
          </a:p>
        </p:txBody>
      </p:sp>
      <p:sp>
        <p:nvSpPr>
          <p:cNvPr id="6" name="TextBox 5"/>
          <p:cNvSpPr txBox="1"/>
          <p:nvPr/>
        </p:nvSpPr>
        <p:spPr>
          <a:xfrm>
            <a:off x="5259694" y="1574800"/>
            <a:ext cx="1764087" cy="369332"/>
          </a:xfrm>
          <a:prstGeom prst="rect">
            <a:avLst/>
          </a:prstGeom>
          <a:noFill/>
        </p:spPr>
        <p:txBody>
          <a:bodyPr wrap="none" rtlCol="0">
            <a:spAutoFit/>
          </a:bodyPr>
          <a:lstStyle/>
          <a:p>
            <a:pPr algn="ctr"/>
            <a:r>
              <a:rPr lang="en-US" dirty="0" smtClean="0">
                <a:solidFill>
                  <a:srgbClr val="FF0000"/>
                </a:solidFill>
              </a:rPr>
              <a:t>IT IS NOT A STD !</a:t>
            </a:r>
            <a:endParaRPr lang="en-US" dirty="0">
              <a:solidFill>
                <a:srgbClr val="FF0000"/>
              </a:solidFill>
            </a:endParaRPr>
          </a:p>
        </p:txBody>
      </p:sp>
      <p:sp>
        <p:nvSpPr>
          <p:cNvPr id="10" name="TextBox 9"/>
          <p:cNvSpPr txBox="1"/>
          <p:nvPr/>
        </p:nvSpPr>
        <p:spPr>
          <a:xfrm>
            <a:off x="4025507" y="2805668"/>
            <a:ext cx="4232461" cy="369332"/>
          </a:xfrm>
          <a:prstGeom prst="rect">
            <a:avLst/>
          </a:prstGeom>
          <a:noFill/>
        </p:spPr>
        <p:txBody>
          <a:bodyPr wrap="none" rtlCol="0">
            <a:spAutoFit/>
          </a:bodyPr>
          <a:lstStyle/>
          <a:p>
            <a:r>
              <a:rPr lang="en-US" dirty="0" smtClean="0"/>
              <a:t>Cause: alterations o normal flora (douches)</a:t>
            </a:r>
            <a:endParaRPr lang="en-US" dirty="0"/>
          </a:p>
        </p:txBody>
      </p:sp>
      <p:sp>
        <p:nvSpPr>
          <p:cNvPr id="13" name="TextBox 12"/>
          <p:cNvSpPr txBox="1"/>
          <p:nvPr/>
        </p:nvSpPr>
        <p:spPr>
          <a:xfrm>
            <a:off x="5355555" y="3937000"/>
            <a:ext cx="1572366" cy="369332"/>
          </a:xfrm>
          <a:prstGeom prst="rect">
            <a:avLst/>
          </a:prstGeom>
          <a:noFill/>
        </p:spPr>
        <p:txBody>
          <a:bodyPr wrap="none" rtlCol="0">
            <a:spAutoFit/>
          </a:bodyPr>
          <a:lstStyle/>
          <a:p>
            <a:r>
              <a:rPr lang="en-US" dirty="0" smtClean="0"/>
              <a:t>S/S: Fishy odor</a:t>
            </a:r>
            <a:endParaRPr lang="en-US" dirty="0"/>
          </a:p>
        </p:txBody>
      </p:sp>
      <p:cxnSp>
        <p:nvCxnSpPr>
          <p:cNvPr id="17" name="Straight Arrow Connector 16"/>
          <p:cNvCxnSpPr>
            <a:stCxn id="5" idx="2"/>
            <a:endCxn id="6" idx="0"/>
          </p:cNvCxnSpPr>
          <p:nvPr/>
        </p:nvCxnSpPr>
        <p:spPr>
          <a:xfrm flipH="1">
            <a:off x="6141738" y="1068864"/>
            <a:ext cx="2910" cy="505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2"/>
            <a:endCxn id="10" idx="0"/>
          </p:cNvCxnSpPr>
          <p:nvPr/>
        </p:nvCxnSpPr>
        <p:spPr>
          <a:xfrm>
            <a:off x="6141738" y="1944132"/>
            <a:ext cx="0" cy="861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2"/>
            <a:endCxn id="13" idx="0"/>
          </p:cNvCxnSpPr>
          <p:nvPr/>
        </p:nvCxnSpPr>
        <p:spPr>
          <a:xfrm>
            <a:off x="6141738" y="3175000"/>
            <a:ext cx="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231979690"/>
              </p:ext>
            </p:extLst>
          </p:nvPr>
        </p:nvGraphicFramePr>
        <p:xfrm>
          <a:off x="2888722" y="5435600"/>
          <a:ext cx="6506032" cy="1381760"/>
        </p:xfrm>
        <a:graphic>
          <a:graphicData uri="http://schemas.openxmlformats.org/drawingml/2006/table">
            <a:tbl>
              <a:tblPr firstRow="1" bandRow="1">
                <a:tableStyleId>{5940675A-B579-460E-94D1-54222C63F5DA}</a:tableStyleId>
              </a:tblPr>
              <a:tblGrid>
                <a:gridCol w="2532380"/>
                <a:gridCol w="2800172"/>
                <a:gridCol w="1173480"/>
              </a:tblGrid>
              <a:tr h="370840">
                <a:tc>
                  <a:txBody>
                    <a:bodyPr/>
                    <a:lstStyle/>
                    <a:p>
                      <a:r>
                        <a:rPr lang="en-US" dirty="0" smtClean="0"/>
                        <a:t>Drug</a:t>
                      </a:r>
                      <a:endParaRPr lang="en-US" dirty="0"/>
                    </a:p>
                  </a:txBody>
                  <a:tcPr/>
                </a:tc>
                <a:tc>
                  <a:txBody>
                    <a:bodyPr/>
                    <a:lstStyle/>
                    <a:p>
                      <a:r>
                        <a:rPr lang="en-US" dirty="0" smtClean="0"/>
                        <a:t>Dose</a:t>
                      </a:r>
                      <a:endParaRPr lang="en-US" dirty="0"/>
                    </a:p>
                  </a:txBody>
                  <a:tcPr/>
                </a:tc>
                <a:tc>
                  <a:txBody>
                    <a:bodyPr/>
                    <a:lstStyle/>
                    <a:p>
                      <a:r>
                        <a:rPr lang="en-US" dirty="0" smtClean="0"/>
                        <a:t>Use next if</a:t>
                      </a:r>
                      <a:endParaRPr lang="en-US" dirty="0"/>
                    </a:p>
                  </a:txBody>
                  <a:tcPr/>
                </a:tc>
              </a:tr>
              <a:tr h="370840">
                <a:tc>
                  <a:txBody>
                    <a:bodyPr/>
                    <a:lstStyle/>
                    <a:p>
                      <a:r>
                        <a:rPr lang="en-US" dirty="0" smtClean="0"/>
                        <a:t>Metronidazole</a:t>
                      </a:r>
                      <a:r>
                        <a:rPr lang="en-US" baseline="0" dirty="0" smtClean="0"/>
                        <a:t> Gel 0.75%</a:t>
                      </a:r>
                      <a:endParaRPr lang="en-US" dirty="0"/>
                    </a:p>
                  </a:txBody>
                  <a:tcPr/>
                </a:tc>
                <a:tc>
                  <a:txBody>
                    <a:bodyPr/>
                    <a:lstStyle/>
                    <a:p>
                      <a:r>
                        <a:rPr lang="en-US" dirty="0" smtClean="0"/>
                        <a:t>Apply</a:t>
                      </a:r>
                      <a:r>
                        <a:rPr lang="en-US" baseline="0" dirty="0" smtClean="0"/>
                        <a:t> 5 grams intravaginally</a:t>
                      </a:r>
                    </a:p>
                    <a:p>
                      <a:r>
                        <a:rPr lang="en-US" baseline="0" dirty="0" smtClean="0"/>
                        <a:t>Daily for 5 days</a:t>
                      </a:r>
                      <a:endParaRPr lang="en-US" dirty="0"/>
                    </a:p>
                  </a:txBody>
                  <a:tcPr/>
                </a:tc>
                <a:tc>
                  <a:txBody>
                    <a:bodyPr/>
                    <a:lstStyle/>
                    <a:p>
                      <a:r>
                        <a:rPr lang="en-US" dirty="0" smtClean="0"/>
                        <a:t>Pregnant</a:t>
                      </a:r>
                      <a:endParaRPr lang="en-US" dirty="0"/>
                    </a:p>
                  </a:txBody>
                  <a:tcPr/>
                </a:tc>
              </a:tr>
              <a:tr h="370840">
                <a:tc>
                  <a:txBody>
                    <a:bodyPr/>
                    <a:lstStyle/>
                    <a:p>
                      <a:r>
                        <a:rPr lang="en-US" dirty="0" smtClean="0"/>
                        <a:t>Metronidazole </a:t>
                      </a:r>
                      <a:endParaRPr lang="en-US" dirty="0"/>
                    </a:p>
                  </a:txBody>
                  <a:tcPr/>
                </a:tc>
                <a:tc>
                  <a:txBody>
                    <a:bodyPr/>
                    <a:lstStyle/>
                    <a:p>
                      <a:r>
                        <a:rPr lang="en-US" dirty="0" smtClean="0"/>
                        <a:t>500 mg PO BID</a:t>
                      </a:r>
                      <a:r>
                        <a:rPr lang="en-US" baseline="0" dirty="0" smtClean="0"/>
                        <a:t> for 7 days</a:t>
                      </a:r>
                      <a:endParaRPr lang="en-US" dirty="0"/>
                    </a:p>
                  </a:txBody>
                  <a:tcPr/>
                </a:tc>
                <a:tc>
                  <a:txBody>
                    <a:bodyPr/>
                    <a:lstStyle/>
                    <a:p>
                      <a:endParaRPr lang="en-US" dirty="0"/>
                    </a:p>
                  </a:txBody>
                  <a:tcPr/>
                </a:tc>
              </a:tr>
            </a:tbl>
          </a:graphicData>
        </a:graphic>
      </p:graphicFrame>
      <p:pic>
        <p:nvPicPr>
          <p:cNvPr id="25" name="Picture 24"/>
          <p:cNvPicPr>
            <a:picLocks noChangeAspect="1"/>
          </p:cNvPicPr>
          <p:nvPr/>
        </p:nvPicPr>
        <p:blipFill>
          <a:blip r:embed="rId2"/>
          <a:stretch>
            <a:fillRect/>
          </a:stretch>
        </p:blipFill>
        <p:spPr>
          <a:xfrm>
            <a:off x="9588500" y="1295400"/>
            <a:ext cx="2921000" cy="2184400"/>
          </a:xfrm>
          <a:prstGeom prst="rect">
            <a:avLst/>
          </a:prstGeom>
        </p:spPr>
      </p:pic>
      <p:cxnSp>
        <p:nvCxnSpPr>
          <p:cNvPr id="27" name="Straight Arrow Connector 26"/>
          <p:cNvCxnSpPr>
            <a:stCxn id="13" idx="2"/>
            <a:endCxn id="23" idx="0"/>
          </p:cNvCxnSpPr>
          <p:nvPr/>
        </p:nvCxnSpPr>
        <p:spPr>
          <a:xfrm>
            <a:off x="6141738" y="4306332"/>
            <a:ext cx="0" cy="1129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7729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0" y="258802"/>
            <a:ext cx="3463884" cy="369332"/>
          </a:xfrm>
          <a:prstGeom prst="rect">
            <a:avLst/>
          </a:prstGeom>
          <a:noFill/>
        </p:spPr>
        <p:txBody>
          <a:bodyPr wrap="none" rtlCol="0">
            <a:spAutoFit/>
          </a:bodyPr>
          <a:lstStyle/>
          <a:p>
            <a:r>
              <a:rPr lang="en-US" dirty="0" smtClean="0"/>
              <a:t>Genital Herpes Simplex Virus (H</a:t>
            </a:r>
            <a:r>
              <a:rPr lang="en-US" b="1" dirty="0" smtClean="0"/>
              <a:t>S</a:t>
            </a:r>
            <a:r>
              <a:rPr lang="en-US" dirty="0" smtClean="0"/>
              <a:t>V)</a:t>
            </a:r>
            <a:endParaRPr lang="en-US" dirty="0"/>
          </a:p>
        </p:txBody>
      </p:sp>
      <p:sp>
        <p:nvSpPr>
          <p:cNvPr id="6" name="Rectangle 5"/>
          <p:cNvSpPr/>
          <p:nvPr/>
        </p:nvSpPr>
        <p:spPr>
          <a:xfrm>
            <a:off x="203200" y="919540"/>
            <a:ext cx="17653000" cy="3416320"/>
          </a:xfrm>
          <a:prstGeom prst="rect">
            <a:avLst/>
          </a:prstGeom>
        </p:spPr>
        <p:txBody>
          <a:bodyPr wrap="square">
            <a:spAutoFit/>
          </a:bodyPr>
          <a:lstStyle/>
          <a:p>
            <a:r>
              <a:rPr lang="en-US" dirty="0"/>
              <a:t>Genital herpes is a sexually transmitted disease (STD) caused by the herpes simplex viruses type 1 (HSV-1) or type 2 (HSV-2)</a:t>
            </a:r>
            <a:r>
              <a:rPr lang="en-US" dirty="0" smtClean="0"/>
              <a:t>.</a:t>
            </a:r>
          </a:p>
          <a:p>
            <a:r>
              <a:rPr lang="en-US" dirty="0"/>
              <a:t>	</a:t>
            </a:r>
            <a:r>
              <a:rPr lang="en-US" dirty="0" smtClean="0"/>
              <a:t>HSV-1 is mostly oral and ocular epithelial cells</a:t>
            </a:r>
          </a:p>
          <a:p>
            <a:r>
              <a:rPr lang="en-US" dirty="0"/>
              <a:t>	</a:t>
            </a:r>
            <a:r>
              <a:rPr lang="en-US" dirty="0" smtClean="0">
                <a:solidFill>
                  <a:srgbClr val="FF0000"/>
                </a:solidFill>
              </a:rPr>
              <a:t>HSV-2 is mostly genital</a:t>
            </a:r>
          </a:p>
          <a:p>
            <a:endParaRPr lang="en-US" dirty="0"/>
          </a:p>
          <a:p>
            <a:r>
              <a:rPr lang="en-US" dirty="0" smtClean="0"/>
              <a:t>Lytic Phase: HSV infects and replicates in the epithelial cells through the mucosa</a:t>
            </a:r>
          </a:p>
          <a:p>
            <a:r>
              <a:rPr lang="en-US" dirty="0" smtClean="0"/>
              <a:t>Latent Phase: HSV enters sensory ganglia and travels down the axon and infections epithelial cell neurons</a:t>
            </a:r>
          </a:p>
          <a:p>
            <a:r>
              <a:rPr lang="en-US" dirty="0"/>
              <a:t>	</a:t>
            </a:r>
            <a:r>
              <a:rPr lang="en-US" dirty="0" smtClean="0"/>
              <a:t>that’s why it is a </a:t>
            </a:r>
            <a:r>
              <a:rPr lang="en-US" dirty="0"/>
              <a:t>Lifelong </a:t>
            </a:r>
            <a:r>
              <a:rPr lang="en-US" dirty="0" smtClean="0"/>
              <a:t>infection</a:t>
            </a:r>
          </a:p>
          <a:p>
            <a:pPr marL="0" lvl="2"/>
            <a:r>
              <a:rPr lang="en-US" dirty="0" smtClean="0"/>
              <a:t>S/S </a:t>
            </a:r>
            <a:r>
              <a:rPr lang="en-US" dirty="0"/>
              <a:t>papules </a:t>
            </a:r>
            <a:r>
              <a:rPr lang="en-US" dirty="0">
                <a:sym typeface="Symbol" pitchFamily="18" charset="2"/>
              </a:rPr>
              <a:t></a:t>
            </a:r>
            <a:r>
              <a:rPr lang="en-US" dirty="0"/>
              <a:t> vesicles </a:t>
            </a:r>
            <a:r>
              <a:rPr lang="en-US" dirty="0">
                <a:sym typeface="Symbol" pitchFamily="18" charset="2"/>
              </a:rPr>
              <a:t></a:t>
            </a:r>
            <a:r>
              <a:rPr lang="en-US" dirty="0"/>
              <a:t> pustules </a:t>
            </a:r>
            <a:r>
              <a:rPr lang="en-US" dirty="0">
                <a:sym typeface="Symbol" pitchFamily="18" charset="2"/>
              </a:rPr>
              <a:t></a:t>
            </a:r>
            <a:r>
              <a:rPr lang="en-US" dirty="0"/>
              <a:t> ulcers </a:t>
            </a:r>
            <a:r>
              <a:rPr lang="en-US" dirty="0">
                <a:sym typeface="Symbol" pitchFamily="18" charset="2"/>
              </a:rPr>
              <a:t></a:t>
            </a:r>
            <a:r>
              <a:rPr lang="en-US" dirty="0"/>
              <a:t> crusts </a:t>
            </a:r>
            <a:r>
              <a:rPr lang="en-US" dirty="0">
                <a:sym typeface="Symbol" pitchFamily="18" charset="2"/>
              </a:rPr>
              <a:t></a:t>
            </a:r>
            <a:r>
              <a:rPr lang="en-US" dirty="0"/>
              <a:t> healed </a:t>
            </a:r>
            <a:endParaRPr lang="en-US" dirty="0" smtClean="0"/>
          </a:p>
          <a:p>
            <a:endParaRPr lang="en-US" dirty="0"/>
          </a:p>
          <a:p>
            <a:r>
              <a:rPr lang="en-US" dirty="0"/>
              <a:t>Polymerase chain reaction (PCR) test. A PCR test can be done on cells or fluid from a sore or on blood or on other fluid, such as spinal fluid. PCR finds the genetic material (DNA) of the HSV virus. This test can tell the difference between HSV-1 and HSV-2. The PCR test is not often done on skin sores, but it is best for testing spinal fluid, for those rare cases in which herpes may cause an infection in or around the brain.</a:t>
            </a:r>
          </a:p>
        </p:txBody>
      </p:sp>
      <p:sp>
        <p:nvSpPr>
          <p:cNvPr id="7" name="TextBox 6"/>
          <p:cNvSpPr txBox="1"/>
          <p:nvPr/>
        </p:nvSpPr>
        <p:spPr>
          <a:xfrm>
            <a:off x="1277491" y="5839002"/>
            <a:ext cx="2056973" cy="369332"/>
          </a:xfrm>
          <a:prstGeom prst="rect">
            <a:avLst/>
          </a:prstGeom>
          <a:noFill/>
        </p:spPr>
        <p:txBody>
          <a:bodyPr wrap="none" rtlCol="0">
            <a:spAutoFit/>
          </a:bodyPr>
          <a:lstStyle/>
          <a:p>
            <a:r>
              <a:rPr lang="en-US" dirty="0" smtClean="0"/>
              <a:t>First Episode of HSV</a:t>
            </a:r>
            <a:endParaRPr lang="en-US" dirty="0"/>
          </a:p>
        </p:txBody>
      </p:sp>
      <p:sp>
        <p:nvSpPr>
          <p:cNvPr id="8" name="TextBox 7"/>
          <p:cNvSpPr txBox="1"/>
          <p:nvPr/>
        </p:nvSpPr>
        <p:spPr>
          <a:xfrm>
            <a:off x="5247253" y="5885168"/>
            <a:ext cx="3262582" cy="646331"/>
          </a:xfrm>
          <a:prstGeom prst="rect">
            <a:avLst/>
          </a:prstGeom>
          <a:noFill/>
        </p:spPr>
        <p:txBody>
          <a:bodyPr wrap="none" rtlCol="0">
            <a:spAutoFit/>
          </a:bodyPr>
          <a:lstStyle/>
          <a:p>
            <a:pPr algn="ctr"/>
            <a:r>
              <a:rPr lang="en-US" dirty="0" smtClean="0"/>
              <a:t>Recurrence/Suppression of HSV</a:t>
            </a:r>
          </a:p>
          <a:p>
            <a:pPr algn="ctr"/>
            <a:r>
              <a:rPr lang="en-US" dirty="0" smtClean="0"/>
              <a:t>Reduces reoccurrence up to 80%</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50116940"/>
              </p:ext>
            </p:extLst>
          </p:nvPr>
        </p:nvGraphicFramePr>
        <p:xfrm>
          <a:off x="203201" y="6974521"/>
          <a:ext cx="4205554" cy="1884680"/>
        </p:xfrm>
        <a:graphic>
          <a:graphicData uri="http://schemas.openxmlformats.org/drawingml/2006/table">
            <a:tbl>
              <a:tblPr firstRow="1" bandRow="1">
                <a:tableStyleId>{5940675A-B579-460E-94D1-54222C63F5DA}</a:tableStyleId>
              </a:tblPr>
              <a:tblGrid>
                <a:gridCol w="1440869"/>
                <a:gridCol w="2764685"/>
              </a:tblGrid>
              <a:tr h="622463">
                <a:tc>
                  <a:txBody>
                    <a:bodyPr/>
                    <a:lstStyle/>
                    <a:p>
                      <a:r>
                        <a:rPr lang="en-US" dirty="0" smtClean="0"/>
                        <a:t>Drug</a:t>
                      </a:r>
                      <a:endParaRPr lang="en-US" dirty="0"/>
                    </a:p>
                  </a:txBody>
                  <a:tcPr/>
                </a:tc>
                <a:tc>
                  <a:txBody>
                    <a:bodyPr/>
                    <a:lstStyle/>
                    <a:p>
                      <a:r>
                        <a:rPr lang="en-US" dirty="0" smtClean="0"/>
                        <a:t>Dose</a:t>
                      </a:r>
                      <a:endParaRPr lang="en-US" dirty="0"/>
                    </a:p>
                  </a:txBody>
                  <a:tcPr/>
                </a:tc>
              </a:tr>
              <a:tr h="420739">
                <a:tc>
                  <a:txBody>
                    <a:bodyPr/>
                    <a:lstStyle/>
                    <a:p>
                      <a:r>
                        <a:rPr lang="en-US" dirty="0" err="1" smtClean="0">
                          <a:solidFill>
                            <a:srgbClr val="FF0000"/>
                          </a:solidFill>
                        </a:rPr>
                        <a:t>ValAcyclovir</a:t>
                      </a:r>
                      <a:endParaRPr lang="en-US" dirty="0">
                        <a:solidFill>
                          <a:srgbClr val="FF0000"/>
                        </a:solidFill>
                      </a:endParaRPr>
                    </a:p>
                  </a:txBody>
                  <a:tcPr/>
                </a:tc>
                <a:tc>
                  <a:txBody>
                    <a:bodyPr/>
                    <a:lstStyle/>
                    <a:p>
                      <a:r>
                        <a:rPr lang="en-US" dirty="0" smtClean="0">
                          <a:solidFill>
                            <a:srgbClr val="FF0000"/>
                          </a:solidFill>
                        </a:rPr>
                        <a:t>1 gram PO</a:t>
                      </a:r>
                      <a:r>
                        <a:rPr lang="en-US" baseline="0" dirty="0" smtClean="0">
                          <a:solidFill>
                            <a:srgbClr val="FF0000"/>
                          </a:solidFill>
                        </a:rPr>
                        <a:t> </a:t>
                      </a:r>
                      <a:r>
                        <a:rPr lang="en-US" b="1" baseline="0" dirty="0" smtClean="0">
                          <a:solidFill>
                            <a:srgbClr val="FF0000"/>
                          </a:solidFill>
                        </a:rPr>
                        <a:t>TID</a:t>
                      </a:r>
                      <a:r>
                        <a:rPr lang="en-US" baseline="0" dirty="0" smtClean="0">
                          <a:solidFill>
                            <a:srgbClr val="FF0000"/>
                          </a:solidFill>
                        </a:rPr>
                        <a:t> for 7 days</a:t>
                      </a:r>
                      <a:endParaRPr lang="en-US" dirty="0">
                        <a:solidFill>
                          <a:srgbClr val="FF0000"/>
                        </a:solidFill>
                      </a:endParaRPr>
                    </a:p>
                  </a:txBody>
                  <a:tcPr/>
                </a:tc>
              </a:tr>
              <a:tr h="420739">
                <a:tc>
                  <a:txBody>
                    <a:bodyPr/>
                    <a:lstStyle/>
                    <a:p>
                      <a:r>
                        <a:rPr lang="en-US" dirty="0" smtClean="0"/>
                        <a:t>Acyclovir</a:t>
                      </a:r>
                      <a:endParaRPr lang="en-US" dirty="0"/>
                    </a:p>
                  </a:txBody>
                  <a:tcPr/>
                </a:tc>
                <a:tc>
                  <a:txBody>
                    <a:bodyPr/>
                    <a:lstStyle/>
                    <a:p>
                      <a:r>
                        <a:rPr lang="en-US" dirty="0" smtClean="0"/>
                        <a:t>400 mg PO TID for 7 days</a:t>
                      </a:r>
                      <a:endParaRPr lang="en-US" dirty="0"/>
                    </a:p>
                  </a:txBody>
                  <a:tcPr/>
                </a:tc>
              </a:tr>
              <a:tr h="420739">
                <a:tc>
                  <a:txBody>
                    <a:bodyPr/>
                    <a:lstStyle/>
                    <a:p>
                      <a:r>
                        <a:rPr lang="en-US" dirty="0" err="1" smtClean="0"/>
                        <a:t>Famcicovir</a:t>
                      </a:r>
                      <a:endParaRPr lang="en-US" dirty="0"/>
                    </a:p>
                  </a:txBody>
                  <a:tcPr/>
                </a:tc>
                <a:tc>
                  <a:txBody>
                    <a:bodyPr/>
                    <a:lstStyle/>
                    <a:p>
                      <a:r>
                        <a:rPr lang="en-US" dirty="0" smtClean="0"/>
                        <a:t>350 mg PO TID for 7 days</a:t>
                      </a:r>
                      <a:endParaRPr lang="en-US" dirty="0"/>
                    </a:p>
                  </a:txBody>
                  <a:tcPr/>
                </a:tc>
              </a:tr>
            </a:tbl>
          </a:graphicData>
        </a:graphic>
      </p:graphicFrame>
      <p:cxnSp>
        <p:nvCxnSpPr>
          <p:cNvPr id="11" name="Straight Arrow Connector 10"/>
          <p:cNvCxnSpPr>
            <a:stCxn id="7" idx="2"/>
            <a:endCxn id="9" idx="0"/>
          </p:cNvCxnSpPr>
          <p:nvPr/>
        </p:nvCxnSpPr>
        <p:spPr>
          <a:xfrm>
            <a:off x="2305978" y="6208334"/>
            <a:ext cx="0" cy="7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756103615"/>
              </p:ext>
            </p:extLst>
          </p:nvPr>
        </p:nvGraphicFramePr>
        <p:xfrm>
          <a:off x="4775767" y="6974520"/>
          <a:ext cx="4205554" cy="1463941"/>
        </p:xfrm>
        <a:graphic>
          <a:graphicData uri="http://schemas.openxmlformats.org/drawingml/2006/table">
            <a:tbl>
              <a:tblPr firstRow="1" bandRow="1">
                <a:tableStyleId>{5940675A-B579-460E-94D1-54222C63F5DA}</a:tableStyleId>
              </a:tblPr>
              <a:tblGrid>
                <a:gridCol w="1440869"/>
                <a:gridCol w="2764685"/>
              </a:tblGrid>
              <a:tr h="622463">
                <a:tc>
                  <a:txBody>
                    <a:bodyPr/>
                    <a:lstStyle/>
                    <a:p>
                      <a:r>
                        <a:rPr lang="en-US" dirty="0" smtClean="0"/>
                        <a:t>Drug</a:t>
                      </a:r>
                      <a:endParaRPr lang="en-US" dirty="0"/>
                    </a:p>
                  </a:txBody>
                  <a:tcPr/>
                </a:tc>
                <a:tc>
                  <a:txBody>
                    <a:bodyPr/>
                    <a:lstStyle/>
                    <a:p>
                      <a:r>
                        <a:rPr lang="en-US" dirty="0" smtClean="0"/>
                        <a:t>Dose</a:t>
                      </a:r>
                      <a:endParaRPr lang="en-US" dirty="0"/>
                    </a:p>
                  </a:txBody>
                  <a:tcPr/>
                </a:tc>
              </a:tr>
              <a:tr h="420739">
                <a:tc>
                  <a:txBody>
                    <a:bodyPr/>
                    <a:lstStyle/>
                    <a:p>
                      <a:r>
                        <a:rPr lang="en-US" dirty="0" err="1" smtClean="0">
                          <a:solidFill>
                            <a:srgbClr val="FF0000"/>
                          </a:solidFill>
                        </a:rPr>
                        <a:t>ValAcyclovir</a:t>
                      </a:r>
                      <a:endParaRPr lang="en-US" dirty="0">
                        <a:solidFill>
                          <a:srgbClr val="FF0000"/>
                        </a:solidFill>
                      </a:endParaRPr>
                    </a:p>
                  </a:txBody>
                  <a:tcPr/>
                </a:tc>
                <a:tc>
                  <a:txBody>
                    <a:bodyPr/>
                    <a:lstStyle/>
                    <a:p>
                      <a:r>
                        <a:rPr lang="en-US" dirty="0" smtClean="0">
                          <a:solidFill>
                            <a:srgbClr val="FF0000"/>
                          </a:solidFill>
                        </a:rPr>
                        <a:t>1 gram PO</a:t>
                      </a:r>
                      <a:r>
                        <a:rPr lang="en-US" baseline="0" dirty="0" smtClean="0">
                          <a:solidFill>
                            <a:srgbClr val="FF0000"/>
                          </a:solidFill>
                        </a:rPr>
                        <a:t> daily indefinitely</a:t>
                      </a:r>
                      <a:endParaRPr lang="en-US" dirty="0">
                        <a:solidFill>
                          <a:srgbClr val="FF0000"/>
                        </a:solidFill>
                      </a:endParaRPr>
                    </a:p>
                  </a:txBody>
                  <a:tcPr/>
                </a:tc>
              </a:tr>
              <a:tr h="420739">
                <a:tc>
                  <a:txBody>
                    <a:bodyPr/>
                    <a:lstStyle/>
                    <a:p>
                      <a:r>
                        <a:rPr lang="en-US" dirty="0" err="1" smtClean="0">
                          <a:solidFill>
                            <a:schemeClr val="tx1"/>
                          </a:solidFill>
                        </a:rPr>
                        <a:t>Famiciclovir</a:t>
                      </a:r>
                      <a:endParaRPr lang="en-US" dirty="0">
                        <a:solidFill>
                          <a:schemeClr val="tx1"/>
                        </a:solidFill>
                      </a:endParaRPr>
                    </a:p>
                  </a:txBody>
                  <a:tcPr/>
                </a:tc>
                <a:tc>
                  <a:txBody>
                    <a:bodyPr/>
                    <a:lstStyle/>
                    <a:p>
                      <a:r>
                        <a:rPr lang="en-US" dirty="0" smtClean="0">
                          <a:solidFill>
                            <a:schemeClr val="tx1"/>
                          </a:solidFill>
                        </a:rPr>
                        <a:t>250 mg PO BID indefinitely</a:t>
                      </a:r>
                      <a:endParaRPr lang="en-US" dirty="0">
                        <a:solidFill>
                          <a:schemeClr val="tx1"/>
                        </a:solidFill>
                      </a:endParaRPr>
                    </a:p>
                  </a:txBody>
                  <a:tcPr/>
                </a:tc>
              </a:tr>
            </a:tbl>
          </a:graphicData>
        </a:graphic>
      </p:graphicFrame>
      <p:cxnSp>
        <p:nvCxnSpPr>
          <p:cNvPr id="17" name="Straight Arrow Connector 16"/>
          <p:cNvCxnSpPr>
            <a:stCxn id="8" idx="2"/>
            <a:endCxn id="15" idx="0"/>
          </p:cNvCxnSpPr>
          <p:nvPr/>
        </p:nvCxnSpPr>
        <p:spPr>
          <a:xfrm>
            <a:off x="6878544" y="6531499"/>
            <a:ext cx="0" cy="443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5544847" y="6099410"/>
            <a:ext cx="1253055" cy="369332"/>
          </a:xfrm>
          <a:prstGeom prst="rect">
            <a:avLst/>
          </a:prstGeom>
          <a:noFill/>
        </p:spPr>
        <p:txBody>
          <a:bodyPr wrap="none" rtlCol="0">
            <a:spAutoFit/>
          </a:bodyPr>
          <a:lstStyle/>
          <a:p>
            <a:r>
              <a:rPr lang="en-US" dirty="0" smtClean="0"/>
              <a:t>Severe HSV</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240915288"/>
              </p:ext>
            </p:extLst>
          </p:nvPr>
        </p:nvGraphicFramePr>
        <p:xfrm>
          <a:off x="14176755" y="7097284"/>
          <a:ext cx="3989241" cy="1043202"/>
        </p:xfrm>
        <a:graphic>
          <a:graphicData uri="http://schemas.openxmlformats.org/drawingml/2006/table">
            <a:tbl>
              <a:tblPr firstRow="1" bandRow="1">
                <a:tableStyleId>{5940675A-B579-460E-94D1-54222C63F5DA}</a:tableStyleId>
              </a:tblPr>
              <a:tblGrid>
                <a:gridCol w="1021080"/>
                <a:gridCol w="2968161"/>
              </a:tblGrid>
              <a:tr h="521601">
                <a:tc>
                  <a:txBody>
                    <a:bodyPr/>
                    <a:lstStyle/>
                    <a:p>
                      <a:r>
                        <a:rPr lang="en-US" dirty="0" smtClean="0"/>
                        <a:t>Drug</a:t>
                      </a:r>
                      <a:endParaRPr lang="en-US" dirty="0"/>
                    </a:p>
                  </a:txBody>
                  <a:tcPr/>
                </a:tc>
                <a:tc>
                  <a:txBody>
                    <a:bodyPr/>
                    <a:lstStyle/>
                    <a:p>
                      <a:r>
                        <a:rPr lang="en-US" dirty="0" smtClean="0"/>
                        <a:t>Dose</a:t>
                      </a:r>
                      <a:endParaRPr lang="en-US" dirty="0"/>
                    </a:p>
                  </a:txBody>
                  <a:tcPr/>
                </a:tc>
              </a:tr>
              <a:tr h="521601">
                <a:tc>
                  <a:txBody>
                    <a:bodyPr/>
                    <a:lstStyle/>
                    <a:p>
                      <a:r>
                        <a:rPr lang="en-US" dirty="0" smtClean="0">
                          <a:solidFill>
                            <a:srgbClr val="FF0000"/>
                          </a:solidFill>
                        </a:rPr>
                        <a:t>Acyclovir</a:t>
                      </a:r>
                      <a:endParaRPr lang="en-US" dirty="0">
                        <a:solidFill>
                          <a:srgbClr val="FF0000"/>
                        </a:solidFill>
                      </a:endParaRPr>
                    </a:p>
                  </a:txBody>
                  <a:tcPr/>
                </a:tc>
                <a:tc>
                  <a:txBody>
                    <a:bodyPr/>
                    <a:lstStyle/>
                    <a:p>
                      <a:r>
                        <a:rPr lang="en-US" dirty="0" smtClean="0">
                          <a:solidFill>
                            <a:srgbClr val="FF0000"/>
                          </a:solidFill>
                        </a:rPr>
                        <a:t>5-10 mg/kg IV q8h for 10 days</a:t>
                      </a:r>
                      <a:endParaRPr lang="en-US" dirty="0">
                        <a:solidFill>
                          <a:srgbClr val="FF0000"/>
                        </a:solidFill>
                      </a:endParaRPr>
                    </a:p>
                  </a:txBody>
                  <a:tcPr/>
                </a:tc>
              </a:tr>
            </a:tbl>
          </a:graphicData>
        </a:graphic>
      </p:graphicFrame>
      <p:cxnSp>
        <p:nvCxnSpPr>
          <p:cNvPr id="28" name="Straight Arrow Connector 27"/>
          <p:cNvCxnSpPr>
            <a:stCxn id="24" idx="2"/>
            <a:endCxn id="26" idx="0"/>
          </p:cNvCxnSpPr>
          <p:nvPr/>
        </p:nvCxnSpPr>
        <p:spPr>
          <a:xfrm>
            <a:off x="16171375" y="6468742"/>
            <a:ext cx="0" cy="628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49328" y="4665218"/>
            <a:ext cx="1855609" cy="369332"/>
          </a:xfrm>
          <a:prstGeom prst="rect">
            <a:avLst/>
          </a:prstGeom>
          <a:noFill/>
        </p:spPr>
        <p:txBody>
          <a:bodyPr wrap="none" rtlCol="0">
            <a:spAutoFit/>
          </a:bodyPr>
          <a:lstStyle/>
          <a:p>
            <a:r>
              <a:rPr lang="en-US" dirty="0" smtClean="0"/>
              <a:t>Treatment of HSV</a:t>
            </a:r>
            <a:endParaRPr lang="en-US" dirty="0"/>
          </a:p>
        </p:txBody>
      </p:sp>
      <p:sp>
        <p:nvSpPr>
          <p:cNvPr id="31" name="Left Brace 30"/>
          <p:cNvSpPr/>
          <p:nvPr/>
        </p:nvSpPr>
        <p:spPr>
          <a:xfrm rot="5400000">
            <a:off x="8710969" y="-3454804"/>
            <a:ext cx="947256" cy="179627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11004044" y="1570646"/>
            <a:ext cx="6915675" cy="1569660"/>
          </a:xfrm>
          <a:prstGeom prst="rect">
            <a:avLst/>
          </a:prstGeom>
          <a:noFill/>
        </p:spPr>
        <p:txBody>
          <a:bodyPr wrap="none" rtlCol="0">
            <a:spAutoFit/>
          </a:bodyPr>
          <a:lstStyle/>
          <a:p>
            <a:r>
              <a:rPr lang="en-US" sz="3200" dirty="0" smtClean="0">
                <a:solidFill>
                  <a:srgbClr val="FF0000"/>
                </a:solidFill>
              </a:rPr>
              <a:t>Suppression: </a:t>
            </a:r>
            <a:r>
              <a:rPr lang="en-US" sz="3200" dirty="0" err="1" smtClean="0">
                <a:solidFill>
                  <a:srgbClr val="FF0000"/>
                </a:solidFill>
              </a:rPr>
              <a:t>ValAcyclovir</a:t>
            </a:r>
            <a:r>
              <a:rPr lang="en-US" sz="3200" dirty="0" smtClean="0">
                <a:solidFill>
                  <a:srgbClr val="FF0000"/>
                </a:solidFill>
              </a:rPr>
              <a:t> 1 gram daily</a:t>
            </a:r>
          </a:p>
          <a:p>
            <a:r>
              <a:rPr lang="en-US" sz="3200" dirty="0" smtClean="0">
                <a:solidFill>
                  <a:srgbClr val="FF0000"/>
                </a:solidFill>
              </a:rPr>
              <a:t>Episodic: </a:t>
            </a:r>
            <a:r>
              <a:rPr lang="en-US" sz="3200" dirty="0" err="1" smtClean="0">
                <a:solidFill>
                  <a:srgbClr val="FF0000"/>
                </a:solidFill>
              </a:rPr>
              <a:t>ValAcyclovir</a:t>
            </a:r>
            <a:r>
              <a:rPr lang="en-US" sz="3200" dirty="0" smtClean="0">
                <a:solidFill>
                  <a:srgbClr val="FF0000"/>
                </a:solidFill>
              </a:rPr>
              <a:t> 400 mg TID 5 days</a:t>
            </a:r>
          </a:p>
          <a:p>
            <a:r>
              <a:rPr lang="en-US" sz="3200" dirty="0" smtClean="0">
                <a:solidFill>
                  <a:srgbClr val="FF0000"/>
                </a:solidFill>
              </a:rPr>
              <a:t>Acyclovir 400 mg</a:t>
            </a:r>
            <a:endParaRPr lang="en-US" sz="3200" dirty="0">
              <a:solidFill>
                <a:srgbClr val="FF000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964259116"/>
              </p:ext>
            </p:extLst>
          </p:nvPr>
        </p:nvGraphicFramePr>
        <p:xfrm>
          <a:off x="9612017" y="7097284"/>
          <a:ext cx="4205554" cy="1043202"/>
        </p:xfrm>
        <a:graphic>
          <a:graphicData uri="http://schemas.openxmlformats.org/drawingml/2006/table">
            <a:tbl>
              <a:tblPr firstRow="1" bandRow="1">
                <a:tableStyleId>{5940675A-B579-460E-94D1-54222C63F5DA}</a:tableStyleId>
              </a:tblPr>
              <a:tblGrid>
                <a:gridCol w="1440869"/>
                <a:gridCol w="2764685"/>
              </a:tblGrid>
              <a:tr h="622463">
                <a:tc>
                  <a:txBody>
                    <a:bodyPr/>
                    <a:lstStyle/>
                    <a:p>
                      <a:r>
                        <a:rPr lang="en-US" dirty="0" smtClean="0"/>
                        <a:t>Drug</a:t>
                      </a:r>
                      <a:endParaRPr lang="en-US" dirty="0"/>
                    </a:p>
                  </a:txBody>
                  <a:tcPr/>
                </a:tc>
                <a:tc>
                  <a:txBody>
                    <a:bodyPr/>
                    <a:lstStyle/>
                    <a:p>
                      <a:r>
                        <a:rPr lang="en-US" dirty="0" smtClean="0"/>
                        <a:t>Dose</a:t>
                      </a:r>
                      <a:endParaRPr lang="en-US" dirty="0"/>
                    </a:p>
                  </a:txBody>
                  <a:tcPr/>
                </a:tc>
              </a:tr>
              <a:tr h="420739">
                <a:tc>
                  <a:txBody>
                    <a:bodyPr/>
                    <a:lstStyle/>
                    <a:p>
                      <a:r>
                        <a:rPr lang="en-US" dirty="0" err="1" smtClean="0">
                          <a:solidFill>
                            <a:srgbClr val="FF0000"/>
                          </a:solidFill>
                        </a:rPr>
                        <a:t>ValAcyclovir</a:t>
                      </a:r>
                      <a:endParaRPr lang="en-US" dirty="0">
                        <a:solidFill>
                          <a:srgbClr val="FF0000"/>
                        </a:solidFill>
                      </a:endParaRPr>
                    </a:p>
                  </a:txBody>
                  <a:tcPr/>
                </a:tc>
                <a:tc>
                  <a:txBody>
                    <a:bodyPr/>
                    <a:lstStyle/>
                    <a:p>
                      <a:r>
                        <a:rPr lang="en-US" dirty="0" smtClean="0">
                          <a:solidFill>
                            <a:srgbClr val="FF0000"/>
                          </a:solidFill>
                        </a:rPr>
                        <a:t>400</a:t>
                      </a:r>
                      <a:r>
                        <a:rPr lang="en-US" baseline="0" dirty="0" smtClean="0">
                          <a:solidFill>
                            <a:srgbClr val="FF0000"/>
                          </a:solidFill>
                        </a:rPr>
                        <a:t> mg </a:t>
                      </a:r>
                      <a:r>
                        <a:rPr lang="en-US" b="1" baseline="0" dirty="0" smtClean="0">
                          <a:solidFill>
                            <a:srgbClr val="FF0000"/>
                          </a:solidFill>
                        </a:rPr>
                        <a:t>TID</a:t>
                      </a:r>
                      <a:r>
                        <a:rPr lang="en-US" baseline="0" dirty="0" smtClean="0">
                          <a:solidFill>
                            <a:srgbClr val="FF0000"/>
                          </a:solidFill>
                        </a:rPr>
                        <a:t> for 5 days</a:t>
                      </a:r>
                      <a:endParaRPr lang="en-US" dirty="0">
                        <a:solidFill>
                          <a:srgbClr val="FF0000"/>
                        </a:solidFill>
                      </a:endParaRPr>
                    </a:p>
                  </a:txBody>
                  <a:tcPr/>
                </a:tc>
              </a:tr>
            </a:tbl>
          </a:graphicData>
        </a:graphic>
      </p:graphicFrame>
      <p:sp>
        <p:nvSpPr>
          <p:cNvPr id="3" name="TextBox 2"/>
          <p:cNvSpPr txBox="1"/>
          <p:nvPr/>
        </p:nvSpPr>
        <p:spPr>
          <a:xfrm>
            <a:off x="11031262" y="5968538"/>
            <a:ext cx="1390124" cy="369332"/>
          </a:xfrm>
          <a:prstGeom prst="rect">
            <a:avLst/>
          </a:prstGeom>
          <a:noFill/>
        </p:spPr>
        <p:txBody>
          <a:bodyPr wrap="none" rtlCol="0">
            <a:spAutoFit/>
          </a:bodyPr>
          <a:lstStyle/>
          <a:p>
            <a:r>
              <a:rPr lang="en-US" dirty="0" smtClean="0"/>
              <a:t>Episodic HSV</a:t>
            </a:r>
            <a:endParaRPr lang="en-US" dirty="0"/>
          </a:p>
        </p:txBody>
      </p:sp>
      <p:cxnSp>
        <p:nvCxnSpPr>
          <p:cNvPr id="10" name="Straight Arrow Connector 9"/>
          <p:cNvCxnSpPr>
            <a:stCxn id="3" idx="2"/>
            <a:endCxn id="16" idx="0"/>
          </p:cNvCxnSpPr>
          <p:nvPr/>
        </p:nvCxnSpPr>
        <p:spPr>
          <a:xfrm flipH="1">
            <a:off x="11714794" y="6337870"/>
            <a:ext cx="11530" cy="759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6991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0" y="258802"/>
            <a:ext cx="2880378" cy="369332"/>
          </a:xfrm>
          <a:prstGeom prst="rect">
            <a:avLst/>
          </a:prstGeom>
          <a:noFill/>
        </p:spPr>
        <p:txBody>
          <a:bodyPr wrap="none" rtlCol="0">
            <a:spAutoFit/>
          </a:bodyPr>
          <a:lstStyle/>
          <a:p>
            <a:r>
              <a:rPr lang="en-US" dirty="0" smtClean="0"/>
              <a:t>Human Papillomavirus (HPV)</a:t>
            </a:r>
            <a:endParaRPr lang="en-US" dirty="0"/>
          </a:p>
        </p:txBody>
      </p:sp>
      <p:sp>
        <p:nvSpPr>
          <p:cNvPr id="5" name="Rectangle 4"/>
          <p:cNvSpPr/>
          <p:nvPr/>
        </p:nvSpPr>
        <p:spPr>
          <a:xfrm>
            <a:off x="738775" y="1565112"/>
            <a:ext cx="8824652" cy="1477328"/>
          </a:xfrm>
          <a:prstGeom prst="rect">
            <a:avLst/>
          </a:prstGeom>
        </p:spPr>
        <p:txBody>
          <a:bodyPr wrap="none">
            <a:spAutoFit/>
          </a:bodyPr>
          <a:lstStyle/>
          <a:p>
            <a:r>
              <a:rPr lang="en-US" dirty="0" smtClean="0"/>
              <a:t>Epidemiology: &gt;</a:t>
            </a:r>
            <a:r>
              <a:rPr lang="en-US" dirty="0"/>
              <a:t>50% of sexually-active people become infected at least once in their </a:t>
            </a:r>
            <a:r>
              <a:rPr lang="en-US" dirty="0" smtClean="0"/>
              <a:t>lifetime</a:t>
            </a:r>
          </a:p>
          <a:p>
            <a:endParaRPr lang="en-US" dirty="0"/>
          </a:p>
          <a:p>
            <a:r>
              <a:rPr lang="en-US" dirty="0" smtClean="0"/>
              <a:t>Pathogenesis: </a:t>
            </a:r>
          </a:p>
          <a:p>
            <a:r>
              <a:rPr lang="en-US" dirty="0"/>
              <a:t>	</a:t>
            </a:r>
            <a:r>
              <a:rPr lang="en-US" dirty="0" smtClean="0"/>
              <a:t>Types  6 and 11  = Genital warts</a:t>
            </a:r>
          </a:p>
          <a:p>
            <a:r>
              <a:rPr lang="en-US" dirty="0"/>
              <a:t>	</a:t>
            </a:r>
            <a:r>
              <a:rPr lang="en-US" dirty="0" smtClean="0"/>
              <a:t>Types 16 and 18 = Cancer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22756347"/>
              </p:ext>
            </p:extLst>
          </p:nvPr>
        </p:nvGraphicFramePr>
        <p:xfrm>
          <a:off x="738775" y="3479518"/>
          <a:ext cx="9313334" cy="1112520"/>
        </p:xfrm>
        <a:graphic>
          <a:graphicData uri="http://schemas.openxmlformats.org/drawingml/2006/table">
            <a:tbl>
              <a:tblPr firstRow="1" bandRow="1">
                <a:tableStyleId>{5940675A-B579-460E-94D1-54222C63F5DA}</a:tableStyleId>
              </a:tblPr>
              <a:tblGrid>
                <a:gridCol w="2681111"/>
                <a:gridCol w="2173112"/>
                <a:gridCol w="4459111"/>
              </a:tblGrid>
              <a:tr h="370840">
                <a:tc>
                  <a:txBody>
                    <a:bodyPr/>
                    <a:lstStyle/>
                    <a:p>
                      <a:r>
                        <a:rPr lang="en-US" dirty="0" smtClean="0"/>
                        <a:t>HPV Types</a:t>
                      </a:r>
                      <a:endParaRPr lang="en-US" dirty="0"/>
                    </a:p>
                  </a:txBody>
                  <a:tcPr/>
                </a:tc>
                <a:tc>
                  <a:txBody>
                    <a:bodyPr/>
                    <a:lstStyle/>
                    <a:p>
                      <a:r>
                        <a:rPr lang="en-US" dirty="0" smtClean="0"/>
                        <a:t>Cause</a:t>
                      </a:r>
                      <a:endParaRPr lang="en-US" dirty="0"/>
                    </a:p>
                  </a:txBody>
                  <a:tcPr/>
                </a:tc>
                <a:tc>
                  <a:txBody>
                    <a:bodyPr/>
                    <a:lstStyle/>
                    <a:p>
                      <a:r>
                        <a:rPr lang="en-US" dirty="0" smtClean="0"/>
                        <a:t>S/S</a:t>
                      </a:r>
                      <a:endParaRPr lang="en-US" dirty="0"/>
                    </a:p>
                  </a:txBody>
                  <a:tcPr/>
                </a:tc>
              </a:tr>
              <a:tr h="370840">
                <a:tc>
                  <a:txBody>
                    <a:bodyPr/>
                    <a:lstStyle/>
                    <a:p>
                      <a:r>
                        <a:rPr lang="en-US" dirty="0" smtClean="0"/>
                        <a:t>HPV</a:t>
                      </a:r>
                      <a:r>
                        <a:rPr lang="en-US" baseline="0" dirty="0" smtClean="0"/>
                        <a:t> type 6 and 11</a:t>
                      </a:r>
                      <a:endParaRPr lang="en-US" dirty="0"/>
                    </a:p>
                  </a:txBody>
                  <a:tcPr/>
                </a:tc>
                <a:tc>
                  <a:txBody>
                    <a:bodyPr/>
                    <a:lstStyle/>
                    <a:p>
                      <a:r>
                        <a:rPr lang="en-US" dirty="0" smtClean="0"/>
                        <a:t>Genital</a:t>
                      </a:r>
                      <a:r>
                        <a:rPr lang="en-US" baseline="0" dirty="0" smtClean="0"/>
                        <a:t> Warts</a:t>
                      </a:r>
                      <a:endParaRPr lang="en-US" dirty="0"/>
                    </a:p>
                  </a:txBody>
                  <a:tcPr/>
                </a:tc>
                <a:tc>
                  <a:txBody>
                    <a:bodyPr/>
                    <a:lstStyle/>
                    <a:p>
                      <a:r>
                        <a:rPr lang="en-US" dirty="0" smtClean="0"/>
                        <a:t>Flat or Papular growth on genital</a:t>
                      </a:r>
                      <a:r>
                        <a:rPr lang="en-US" baseline="0" dirty="0" smtClean="0"/>
                        <a:t> mucosa</a:t>
                      </a:r>
                      <a:endParaRPr lang="en-US" dirty="0"/>
                    </a:p>
                  </a:txBody>
                  <a:tcPr/>
                </a:tc>
              </a:tr>
              <a:tr h="370840">
                <a:tc>
                  <a:txBody>
                    <a:bodyPr/>
                    <a:lstStyle/>
                    <a:p>
                      <a:r>
                        <a:rPr lang="en-US" dirty="0" smtClean="0"/>
                        <a:t>HPV</a:t>
                      </a:r>
                      <a:r>
                        <a:rPr lang="en-US" baseline="0" dirty="0" smtClean="0"/>
                        <a:t> type 16 and 18</a:t>
                      </a:r>
                      <a:endParaRPr lang="en-US" dirty="0"/>
                    </a:p>
                  </a:txBody>
                  <a:tcPr/>
                </a:tc>
                <a:tc>
                  <a:txBody>
                    <a:bodyPr/>
                    <a:lstStyle/>
                    <a:p>
                      <a:r>
                        <a:rPr lang="en-US" dirty="0" smtClean="0"/>
                        <a:t>Cancer</a:t>
                      </a:r>
                      <a:endParaRPr lang="en-US" dirty="0"/>
                    </a:p>
                  </a:txBody>
                  <a:tcPr/>
                </a:tc>
                <a:tc>
                  <a:txBody>
                    <a:bodyPr/>
                    <a:lstStyle/>
                    <a:p>
                      <a:r>
                        <a:rPr lang="en-US" dirty="0" smtClean="0"/>
                        <a:t>Cervical lesions</a:t>
                      </a:r>
                      <a:r>
                        <a:rPr lang="en-US" baseline="0" dirty="0" smtClean="0"/>
                        <a:t> on pap smear</a:t>
                      </a:r>
                      <a:endParaRPr lang="en-US" dirty="0"/>
                    </a:p>
                  </a:txBody>
                  <a:tcPr/>
                </a:tc>
              </a:tr>
            </a:tbl>
          </a:graphicData>
        </a:graphic>
      </p:graphicFrame>
      <p:sp>
        <p:nvSpPr>
          <p:cNvPr id="7" name="Rectangle 6"/>
          <p:cNvSpPr/>
          <p:nvPr/>
        </p:nvSpPr>
        <p:spPr>
          <a:xfrm>
            <a:off x="4991427" y="5352394"/>
            <a:ext cx="9144000" cy="2616101"/>
          </a:xfrm>
          <a:prstGeom prst="rect">
            <a:avLst/>
          </a:prstGeom>
        </p:spPr>
        <p:txBody>
          <a:bodyPr>
            <a:spAutoFit/>
          </a:bodyPr>
          <a:lstStyle/>
          <a:p>
            <a:r>
              <a:rPr lang="en-US" dirty="0"/>
              <a:t>Cervarix</a:t>
            </a:r>
            <a:r>
              <a:rPr lang="en-US" sz="1900" dirty="0"/>
              <a:t>®</a:t>
            </a:r>
          </a:p>
          <a:p>
            <a:pPr lvl="1"/>
            <a:r>
              <a:rPr lang="en-US" dirty="0"/>
              <a:t>Bivalent vaccine</a:t>
            </a:r>
          </a:p>
          <a:p>
            <a:pPr lvl="1"/>
            <a:r>
              <a:rPr lang="en-US" dirty="0"/>
              <a:t>Protection against types 16 and 18 </a:t>
            </a:r>
          </a:p>
          <a:p>
            <a:pPr lvl="1"/>
            <a:r>
              <a:rPr lang="en-US" dirty="0"/>
              <a:t>Administer to girls ages 9-26 years</a:t>
            </a:r>
          </a:p>
          <a:p>
            <a:pPr marL="274320" lvl="1" indent="0">
              <a:buNone/>
            </a:pPr>
            <a:endParaRPr lang="en-US" dirty="0"/>
          </a:p>
          <a:p>
            <a:r>
              <a:rPr lang="en-US" dirty="0"/>
              <a:t>Gardasil</a:t>
            </a:r>
            <a:r>
              <a:rPr lang="en-US" sz="1900" dirty="0"/>
              <a:t>®</a:t>
            </a:r>
          </a:p>
          <a:p>
            <a:pPr lvl="1"/>
            <a:r>
              <a:rPr lang="en-US" dirty="0"/>
              <a:t>Quadrivalent vaccine</a:t>
            </a:r>
          </a:p>
          <a:p>
            <a:pPr lvl="1"/>
            <a:r>
              <a:rPr lang="en-US" dirty="0"/>
              <a:t>Protection against types 6, 11, 16, and 18</a:t>
            </a:r>
          </a:p>
          <a:p>
            <a:pPr lvl="1"/>
            <a:r>
              <a:rPr lang="en-US" dirty="0"/>
              <a:t>Administer to girls and boys ages 9-26 years</a:t>
            </a:r>
          </a:p>
        </p:txBody>
      </p:sp>
      <p:sp>
        <p:nvSpPr>
          <p:cNvPr id="8" name="TextBox 7"/>
          <p:cNvSpPr txBox="1"/>
          <p:nvPr/>
        </p:nvSpPr>
        <p:spPr>
          <a:xfrm>
            <a:off x="2639675" y="6434667"/>
            <a:ext cx="1610462" cy="369332"/>
          </a:xfrm>
          <a:prstGeom prst="rect">
            <a:avLst/>
          </a:prstGeom>
          <a:noFill/>
        </p:spPr>
        <p:txBody>
          <a:bodyPr wrap="none" rtlCol="0">
            <a:spAutoFit/>
          </a:bodyPr>
          <a:lstStyle/>
          <a:p>
            <a:r>
              <a:rPr lang="en-US" dirty="0" smtClean="0"/>
              <a:t>Treat: Vaccines</a:t>
            </a:r>
            <a:endParaRPr lang="en-US" dirty="0"/>
          </a:p>
        </p:txBody>
      </p:sp>
      <p:sp>
        <p:nvSpPr>
          <p:cNvPr id="9" name="Left Brace 8"/>
          <p:cNvSpPr/>
          <p:nvPr/>
        </p:nvSpPr>
        <p:spPr>
          <a:xfrm>
            <a:off x="4346222" y="5352394"/>
            <a:ext cx="645205" cy="261610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11328702" y="1565112"/>
            <a:ext cx="5040362" cy="1077218"/>
          </a:xfrm>
          <a:prstGeom prst="rect">
            <a:avLst/>
          </a:prstGeom>
          <a:noFill/>
        </p:spPr>
        <p:txBody>
          <a:bodyPr wrap="none" rtlCol="0">
            <a:spAutoFit/>
          </a:bodyPr>
          <a:lstStyle/>
          <a:p>
            <a:r>
              <a:rPr lang="en-US" sz="3200" dirty="0" smtClean="0">
                <a:solidFill>
                  <a:srgbClr val="FF0000"/>
                </a:solidFill>
              </a:rPr>
              <a:t>Counsel:</a:t>
            </a:r>
          </a:p>
          <a:p>
            <a:r>
              <a:rPr lang="en-US" sz="3200" dirty="0" smtClean="0">
                <a:solidFill>
                  <a:srgbClr val="FF0000"/>
                </a:solidFill>
              </a:rPr>
              <a:t>Fainting b/c it’s a live vaccine</a:t>
            </a:r>
            <a:endParaRPr lang="en-US" sz="3200" dirty="0">
              <a:solidFill>
                <a:srgbClr val="FF0000"/>
              </a:solidFill>
            </a:endParaRPr>
          </a:p>
        </p:txBody>
      </p:sp>
    </p:spTree>
    <p:extLst>
      <p:ext uri="{BB962C8B-B14F-4D97-AF65-F5344CB8AC3E}">
        <p14:creationId xmlns:p14="http://schemas.microsoft.com/office/powerpoint/2010/main" val="29309112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314</TotalTime>
  <Words>986</Words>
  <Application>Microsoft Macintosh PowerPoint</Application>
  <PresentationFormat>Custom</PresentationFormat>
  <Paragraphs>327</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68</cp:revision>
  <dcterms:created xsi:type="dcterms:W3CDTF">2012-10-08T12:26:36Z</dcterms:created>
  <dcterms:modified xsi:type="dcterms:W3CDTF">2012-10-19T02:02:44Z</dcterms:modified>
</cp:coreProperties>
</file>