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6" r:id="rId9"/>
    <p:sldId id="265" r:id="rId10"/>
    <p:sldId id="269" r:id="rId11"/>
    <p:sldId id="270" r:id="rId1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rugs" id="{B00411CC-97A4-4A45-BE0A-37823844EB52}">
          <p14:sldIdLst>
            <p14:sldId id="256"/>
            <p14:sldId id="257"/>
            <p14:sldId id="258"/>
            <p14:sldId id="259"/>
            <p14:sldId id="260"/>
            <p14:sldId id="268"/>
          </p14:sldIdLst>
        </p14:section>
        <p14:section name="Treatment" id="{54F31F60-F99B-CC4B-9323-A82B307937E2}">
          <p14:sldIdLst>
            <p14:sldId id="263"/>
            <p14:sldId id="266"/>
            <p14:sldId id="265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533" autoAdjust="0"/>
    <p:restoredTop sz="78776" autoAdjust="0"/>
  </p:normalViewPr>
  <p:slideViewPr>
    <p:cSldViewPr snapToGrid="0" snapToObjects="1">
      <p:cViewPr varScale="1">
        <p:scale>
          <a:sx n="71" d="100"/>
          <a:sy n="71" d="100"/>
        </p:scale>
        <p:origin x="-1584" y="-11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7B05A-D4D5-B346-B83E-CA000BD42DB2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AD3BC-7589-C64B-A9D2-8C8AC51C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AD3BC-7589-C64B-A9D2-8C8AC51CB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CI with PPI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CI</a:t>
            </a:r>
            <a:r>
              <a:rPr lang="en-US" baseline="0" dirty="0" smtClean="0">
                <a:solidFill>
                  <a:schemeClr val="tx1"/>
                </a:solidFill>
              </a:rPr>
              <a:t> with anticonvulsants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AD3BC-7589-C64B-A9D2-8C8AC51CB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Ata Give at least 2 hours before or 1 hour after antacid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ATV 300 mg and RTV 100 mg should be administered simultaneously with and/or ≥10 hours after the H</a:t>
            </a:r>
            <a:r>
              <a:rPr lang="en-US" baseline="-25000" dirty="0" smtClean="0"/>
              <a:t>2</a:t>
            </a:r>
            <a:r>
              <a:rPr lang="en-US" dirty="0" smtClean="0"/>
              <a:t> blocker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Daru</a:t>
            </a:r>
            <a:r>
              <a:rPr lang="en-US" dirty="0" smtClean="0"/>
              <a:t>: dare you to</a:t>
            </a:r>
            <a:r>
              <a:rPr lang="en-US" baseline="0" dirty="0" smtClean="0"/>
              <a:t> eat that. Joy division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AD3BC-7589-C64B-A9D2-8C8AC51CB4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9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AD3BC-7589-C64B-A9D2-8C8AC51CB4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AD3BC-7589-C64B-A9D2-8C8AC51CB4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2 NRTIs in the regimen (not unusual if omitted in regimen)</a:t>
            </a:r>
          </a:p>
          <a:p>
            <a:pPr lvl="2"/>
            <a:r>
              <a:rPr lang="en-US" dirty="0" smtClean="0"/>
              <a:t>Some patients can’t tolerate the NRTIs</a:t>
            </a:r>
          </a:p>
          <a:p>
            <a:pPr lvl="2"/>
            <a:r>
              <a:rPr lang="en-US" dirty="0" smtClean="0"/>
              <a:t>Some patients are resistant to the entire NRTI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AD3BC-7589-C64B-A9D2-8C8AC51CB4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Check </a:t>
            </a:r>
            <a:r>
              <a:rPr lang="en-US" sz="1200" baseline="0" dirty="0" smtClean="0">
                <a:solidFill>
                  <a:srgbClr val="FF0000"/>
                </a:solidFill>
              </a:rPr>
              <a:t>HEPATIC</a:t>
            </a:r>
            <a:r>
              <a:rPr lang="en-US" sz="1200" baseline="0" dirty="0" smtClean="0">
                <a:solidFill>
                  <a:schemeClr val="tx1"/>
                </a:solidFill>
              </a:rPr>
              <a:t> impairment</a:t>
            </a:r>
          </a:p>
          <a:p>
            <a:r>
              <a:rPr lang="en-US" sz="1200" baseline="0" dirty="0" smtClean="0">
                <a:solidFill>
                  <a:srgbClr val="FF0000"/>
                </a:solidFill>
              </a:rPr>
              <a:t>Pt gets HLA-B*5701 gene test for Abacavir </a:t>
            </a:r>
            <a:r>
              <a:rPr lang="en-US" sz="1200" baseline="0" dirty="0" err="1" smtClean="0">
                <a:solidFill>
                  <a:srgbClr val="FF0000"/>
                </a:solidFill>
              </a:rPr>
              <a:t>hypersisitivity</a:t>
            </a:r>
            <a:r>
              <a:rPr lang="en-US" sz="1200" baseline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Risk of </a:t>
            </a:r>
            <a:r>
              <a:rPr lang="en-US" sz="1200" baseline="0" dirty="0" smtClean="0">
                <a:solidFill>
                  <a:srgbClr val="FF0000"/>
                </a:solidFill>
              </a:rPr>
              <a:t>MI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AD3BC-7589-C64B-A9D2-8C8AC51CB4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AD3BC-7589-C64B-A9D2-8C8AC51CB4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0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384F-2301-4F4B-8619-7229AAE6376A}" type="datetimeFigureOut">
              <a:rPr lang="en-US" smtClean="0"/>
              <a:t>12/18/12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5D86-6430-534C-8DF5-25AB7528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80890"/>
              </p:ext>
            </p:extLst>
          </p:nvPr>
        </p:nvGraphicFramePr>
        <p:xfrm>
          <a:off x="345422" y="249603"/>
          <a:ext cx="13196495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6070"/>
                <a:gridCol w="1801632"/>
                <a:gridCol w="85487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NRTI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TEAL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nucleotide/nucleoside reverse transcriptase inhibitors</a:t>
                      </a:r>
                      <a:endParaRPr lang="en-US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NNRTI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NEER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nucleotide/nucleoside reverse transcriptase inhibitors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Nadir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Protease Inhibitor</a:t>
                      </a:r>
                      <a:endParaRPr lang="en-US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Fusion inhibitor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Enfuvirtide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Integrase inhibitor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Raltegravir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CCR5 antagonist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Maraviroc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5422" y="3676913"/>
            <a:ext cx="469872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Diagnosis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Check Antibodies to HIV</a:t>
            </a:r>
          </a:p>
          <a:p>
            <a:r>
              <a:rPr lang="en-US" dirty="0"/>
              <a:t>	</a:t>
            </a:r>
            <a:r>
              <a:rPr lang="en-US" dirty="0" smtClean="0"/>
              <a:t>	1. ELISA</a:t>
            </a:r>
          </a:p>
          <a:p>
            <a:r>
              <a:rPr lang="en-US" dirty="0"/>
              <a:t>	</a:t>
            </a:r>
            <a:r>
              <a:rPr lang="en-US" dirty="0" smtClean="0"/>
              <a:t>	2. Western Blot</a:t>
            </a:r>
          </a:p>
          <a:p>
            <a:r>
              <a:rPr lang="en-US" dirty="0"/>
              <a:t>	</a:t>
            </a:r>
            <a:r>
              <a:rPr lang="en-US" dirty="0" smtClean="0"/>
              <a:t>Check HIV </a:t>
            </a:r>
          </a:p>
          <a:p>
            <a:r>
              <a:rPr lang="en-US" dirty="0"/>
              <a:t>	</a:t>
            </a:r>
            <a:r>
              <a:rPr lang="en-US" dirty="0" smtClean="0"/>
              <a:t>	1. Viral Load</a:t>
            </a:r>
          </a:p>
          <a:p>
            <a:r>
              <a:rPr lang="en-US" dirty="0"/>
              <a:t>	</a:t>
            </a:r>
            <a:r>
              <a:rPr lang="en-US" dirty="0" smtClean="0"/>
              <a:t>	2. HIV PCR</a:t>
            </a:r>
          </a:p>
          <a:p>
            <a:r>
              <a:rPr lang="en-US" dirty="0" smtClean="0"/>
              <a:t>	HLA</a:t>
            </a:r>
            <a:r>
              <a:rPr lang="en-US" dirty="0"/>
              <a:t>-B*5701 testing</a:t>
            </a:r>
          </a:p>
          <a:p>
            <a:r>
              <a:rPr lang="en-US" dirty="0"/>
              <a:t>	</a:t>
            </a:r>
            <a:r>
              <a:rPr lang="en-US" dirty="0" smtClean="0"/>
              <a:t>	Test </a:t>
            </a:r>
            <a:r>
              <a:rPr lang="en-US" dirty="0"/>
              <a:t>to see if pt has allergy to abacavir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2323" y="37438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44144" y="3773011"/>
            <a:ext cx="2826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When to start</a:t>
            </a:r>
          </a:p>
          <a:p>
            <a:r>
              <a:rPr lang="en-US" dirty="0" smtClean="0"/>
              <a:t>CD4 &lt; 500 cells/mm^3</a:t>
            </a:r>
          </a:p>
          <a:p>
            <a:r>
              <a:rPr lang="en-US" dirty="0" err="1" smtClean="0"/>
              <a:t>Hx</a:t>
            </a:r>
            <a:r>
              <a:rPr lang="en-US" dirty="0" smtClean="0"/>
              <a:t> of AIDS defining illness</a:t>
            </a:r>
          </a:p>
          <a:p>
            <a:r>
              <a:rPr lang="en-US" dirty="0" smtClean="0"/>
              <a:t>Pregnant</a:t>
            </a:r>
          </a:p>
          <a:p>
            <a:r>
              <a:rPr lang="en-US" dirty="0" smtClean="0"/>
              <a:t>HIV associated nephropathy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55647" y="3773011"/>
            <a:ext cx="2215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Treatment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 ACTIVE Drugs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from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231458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1939"/>
              </p:ext>
            </p:extLst>
          </p:nvPr>
        </p:nvGraphicFramePr>
        <p:xfrm>
          <a:off x="125220" y="1695120"/>
          <a:ext cx="13447925" cy="51092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0852"/>
                <a:gridCol w="2432835"/>
                <a:gridCol w="3452322"/>
                <a:gridCol w="961916"/>
              </a:tblGrid>
              <a:tr h="475848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3 ACTIVE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Drugs?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2 different classes?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Appropriate?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475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Tenofovir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abacavir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lamivudine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(NRTI)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Yes, </a:t>
                      </a:r>
                      <a:r>
                        <a:rPr lang="en-US" sz="1400" dirty="0" err="1" smtClean="0"/>
                        <a:t>teno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aba, </a:t>
                      </a:r>
                      <a:r>
                        <a:rPr lang="en-US" sz="1400" baseline="0" dirty="0" err="1" smtClean="0"/>
                        <a:t>lami</a:t>
                      </a:r>
                      <a:endParaRPr lang="en-US" sz="1400" dirty="0"/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No, only NRTI</a:t>
                      </a:r>
                      <a:endParaRPr lang="en-US" sz="1400" dirty="0"/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no</a:t>
                      </a:r>
                      <a:endParaRPr lang="en-US" sz="1400" dirty="0"/>
                    </a:p>
                  </a:txBody>
                  <a:tcPr marL="2339" marR="2339" marT="2339" marB="0" anchor="ctr"/>
                </a:tc>
              </a:tr>
              <a:tr h="475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Etravirine (NNRTI)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darunavir (PI)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ritonavir (BOOSTER. Note 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only etra and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daru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only NNRTI and PI BUT only 2 active drugs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623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Darunavir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(PI)</a:t>
                      </a:r>
                      <a:r>
                        <a:rPr lang="en-US" sz="1400" u="none" strike="noStrike" dirty="0" smtClean="0">
                          <a:effectLst/>
                        </a:rPr>
                        <a:t> + ritonavir (BOOSTER note 1) + raltegravir (integrase) + maraviroc (CCR5)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3.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daru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ralte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maraviroc</a:t>
                      </a: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PI, integrase, CCR5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6940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 dirty="0" smtClean="0">
                          <a:effectLst/>
                        </a:rPr>
                        <a:t>Etravirine</a:t>
                      </a:r>
                      <a:r>
                        <a:rPr lang="en-US" sz="1400" u="none" strike="noStrike" dirty="0" smtClean="0">
                          <a:effectLst/>
                        </a:rPr>
                        <a:t> (NNRTI)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tenofovir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emtricitabine (NRTI)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Etra,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emtri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(note 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NNRTI and NRTI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1417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Zidovudine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lamivudine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sng" strike="noStrike" dirty="0" smtClean="0">
                          <a:effectLst/>
                        </a:rPr>
                        <a:t>etravirine</a:t>
                      </a:r>
                      <a:r>
                        <a:rPr lang="en-US" sz="1400" u="none" strike="noStrike" dirty="0" smtClean="0">
                          <a:effectLst/>
                        </a:rPr>
                        <a:t> (NNRTI)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atazanavir (PI)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ritonavir (BOOSTER note 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Yes.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Zido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etra,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atazan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Etra + PI + booster = ok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(note 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NRTI, NNRTI,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9465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Tenofovir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emtricitabine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sng" strike="noStrike" dirty="0" smtClean="0">
                          <a:effectLst/>
                        </a:rPr>
                        <a:t>etravirine</a:t>
                      </a:r>
                      <a:r>
                        <a:rPr lang="en-US" sz="1400" u="none" strike="noStrike" dirty="0" smtClean="0">
                          <a:effectLst/>
                        </a:rPr>
                        <a:t> (NNRTI)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raltegravir (integrase)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emtri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etra,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ralte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Etra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ralte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 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NRTI, NNRTI, integrase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6097" y="191400"/>
            <a:ext cx="3345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 for an appropriate regimen</a:t>
            </a:r>
          </a:p>
          <a:p>
            <a:pPr marL="342900" indent="-342900">
              <a:buAutoNum type="arabicPeriod"/>
            </a:pPr>
            <a:r>
              <a:rPr lang="en-US" dirty="0" smtClean="0"/>
              <a:t>3 active drugs</a:t>
            </a:r>
          </a:p>
          <a:p>
            <a:pPr marL="342900" indent="-342900">
              <a:buAutoNum type="arabicPeriod"/>
            </a:pPr>
            <a:r>
              <a:rPr lang="en-US" dirty="0" smtClean="0"/>
              <a:t>2 different classes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6951" y="162491"/>
            <a:ext cx="63461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NOTE 1: Ritonavir is a booster. Does NOT count as an active drug</a:t>
            </a:r>
          </a:p>
          <a:p>
            <a:r>
              <a:rPr lang="en-US" sz="1600" dirty="0"/>
              <a:t>NOTE 2: all PI’s need a booster</a:t>
            </a:r>
          </a:p>
          <a:p>
            <a:pPr>
              <a:defRPr/>
            </a:pPr>
            <a:r>
              <a:rPr lang="en-US" sz="1600" dirty="0"/>
              <a:t>NOTE 3: Emtricitabine = Lamivudine. They both count as 1 active drug</a:t>
            </a:r>
          </a:p>
          <a:p>
            <a:pPr>
              <a:defRPr/>
            </a:pPr>
            <a:r>
              <a:rPr lang="en-US" sz="1600" dirty="0"/>
              <a:t>NOTE 4: Etravirine NEEDS a </a:t>
            </a:r>
            <a:r>
              <a:rPr lang="en-US" sz="1600" dirty="0" smtClean="0"/>
              <a:t>[PI </a:t>
            </a:r>
            <a:r>
              <a:rPr lang="en-US" sz="1600" dirty="0"/>
              <a:t>+ </a:t>
            </a:r>
            <a:r>
              <a:rPr lang="en-US" sz="1600" dirty="0" smtClean="0"/>
              <a:t>BOOSTER] </a:t>
            </a:r>
            <a:r>
              <a:rPr lang="en-US" sz="1600" dirty="0"/>
              <a:t>or </a:t>
            </a:r>
            <a:r>
              <a:rPr lang="en-US" sz="1600" dirty="0" smtClean="0"/>
              <a:t>[Raltegravir]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NOTE 5: Can’t have 2 </a:t>
            </a:r>
            <a:r>
              <a:rPr lang="en-US" sz="1600" dirty="0" smtClean="0"/>
              <a:t>NNRTIs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18244" y="162491"/>
            <a:ext cx="230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IMPORTANT NOTES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14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98032"/>
              </p:ext>
            </p:extLst>
          </p:nvPr>
        </p:nvGraphicFramePr>
        <p:xfrm>
          <a:off x="142859" y="1600200"/>
          <a:ext cx="13447925" cy="49827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69181"/>
                <a:gridCol w="2266680"/>
                <a:gridCol w="3350148"/>
                <a:gridCol w="961916"/>
              </a:tblGrid>
              <a:tr h="577407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3 ACTIVE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Drugs?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2 different classes?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Appropriate?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577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Abacavir (NRTI) +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rilpivirine</a:t>
                      </a:r>
                      <a:r>
                        <a:rPr lang="en-US" sz="1400" u="none" strike="noStrike" dirty="0" smtClean="0">
                          <a:effectLst/>
                        </a:rPr>
                        <a:t> (NNRTI) + lopinavir (PI) + ritonavir (BOOSTER note 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aba,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rilpi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NRTI, NNRTI,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 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502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Abacavir (NRTI) </a:t>
                      </a:r>
                      <a:r>
                        <a:rPr lang="en-US" sz="1400" u="none" strike="noStrike" dirty="0">
                          <a:effectLst/>
                        </a:rPr>
                        <a:t>+ lamivudine </a:t>
                      </a:r>
                      <a:r>
                        <a:rPr lang="en-US" sz="1400" u="none" strike="noStrike" dirty="0" smtClean="0">
                          <a:effectLst/>
                        </a:rPr>
                        <a:t>(NRTI) + darunavir (PI)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No, PI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 booster (note 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NRTI,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PI. But PI needs booster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10004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Lamivudine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emtricitabine (NRIT same as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baseline="0" dirty="0" err="1" smtClean="0">
                          <a:effectLst/>
                        </a:rPr>
                        <a:t>lami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)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nevirapine (NNRTI)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only 2,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emtri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nevi</a:t>
                      </a: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(note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but only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active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rx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6593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Abacavir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tenofovir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lamivudine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efavirenz (NNRTI)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2339" marR="2339" marT="2339" marB="0" anchor="ctr"/>
                </a:tc>
              </a:tr>
              <a:tr h="6593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Abacavir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lamivudine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efavirenz (NNRTI)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sng" strike="noStrike" dirty="0" smtClean="0">
                          <a:effectLst/>
                        </a:rPr>
                        <a:t>etravirine</a:t>
                      </a:r>
                      <a:r>
                        <a:rPr lang="en-US" sz="1400" u="none" strike="noStrike" dirty="0" smtClean="0">
                          <a:effectLst/>
                        </a:rPr>
                        <a:t> (NNRTI)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aba,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efa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etra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BUT there are 2 NNRTI (note 5).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502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Abacavir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lamivudine (NRTI) </a:t>
                      </a: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r>
                        <a:rPr lang="en-US" sz="1400" u="none" strike="noStrike" dirty="0" smtClean="0">
                          <a:effectLst/>
                        </a:rPr>
                        <a:t>atazanavir (PI)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aba,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NRTI,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 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ctr"/>
                </a:tc>
              </a:tr>
              <a:tr h="502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Tenofovir (NRTI) </a:t>
                      </a:r>
                      <a:r>
                        <a:rPr lang="en-US" sz="1400" u="none" strike="noStrike" dirty="0">
                          <a:effectLst/>
                        </a:rPr>
                        <a:t>+ emtricitabine </a:t>
                      </a:r>
                      <a:r>
                        <a:rPr lang="en-US" sz="1400" u="none" strike="noStrike" dirty="0" smtClean="0">
                          <a:effectLst/>
                        </a:rPr>
                        <a:t>(NRTI) + maraviroc (CCR5)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ten,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emtri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NRTI, CCR5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 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339" marR="2339" marT="2339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6097" y="191400"/>
            <a:ext cx="3345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 for an appropriate regimen</a:t>
            </a:r>
          </a:p>
          <a:p>
            <a:pPr marL="342900" indent="-342900">
              <a:buAutoNum type="arabicPeriod"/>
            </a:pPr>
            <a:r>
              <a:rPr lang="en-US" dirty="0" smtClean="0"/>
              <a:t>3 active drugs</a:t>
            </a:r>
          </a:p>
          <a:p>
            <a:pPr marL="342900" indent="-342900">
              <a:buAutoNum type="arabicPeriod"/>
            </a:pPr>
            <a:r>
              <a:rPr lang="en-US" dirty="0" smtClean="0"/>
              <a:t>2 different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244590" y="162491"/>
            <a:ext cx="63461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NOTE 1: Ritonavir is a booster. Does NOT count as an active drug</a:t>
            </a:r>
          </a:p>
          <a:p>
            <a:r>
              <a:rPr lang="en-US" sz="1600" dirty="0"/>
              <a:t>NOTE 2: all PI’s need a booster</a:t>
            </a:r>
          </a:p>
          <a:p>
            <a:pPr>
              <a:defRPr/>
            </a:pPr>
            <a:r>
              <a:rPr lang="en-US" sz="1600" dirty="0"/>
              <a:t>NOTE 3: Emtricitabine = Lamivudine. They both count as 1 active drug</a:t>
            </a:r>
          </a:p>
          <a:p>
            <a:pPr>
              <a:defRPr/>
            </a:pPr>
            <a:r>
              <a:rPr lang="en-US" sz="1600" dirty="0"/>
              <a:t>NOTE 4: Etravirine NEEDS a PI + BOOSTER or Raltegravir</a:t>
            </a:r>
          </a:p>
          <a:p>
            <a:pPr>
              <a:defRPr/>
            </a:pPr>
            <a:r>
              <a:rPr lang="en-US" sz="1600" dirty="0"/>
              <a:t>NOTE 5: Can’t have 2 </a:t>
            </a:r>
            <a:r>
              <a:rPr lang="en-US" sz="1600" dirty="0" smtClean="0"/>
              <a:t>NNRTIs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18244" y="162491"/>
            <a:ext cx="230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IMPORTANT NOTES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98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00534"/>
              </p:ext>
            </p:extLst>
          </p:nvPr>
        </p:nvGraphicFramePr>
        <p:xfrm>
          <a:off x="342527" y="2383812"/>
          <a:ext cx="9598535" cy="4262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383"/>
                <a:gridCol w="2139129"/>
                <a:gridCol w="1760183"/>
                <a:gridCol w="4552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TEALZ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Elim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Tenofovir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RENAL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Check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RENAL</a:t>
                      </a:r>
                      <a:r>
                        <a:rPr lang="en-US" sz="1400" baseline="0" dirty="0" smtClean="0"/>
                        <a:t> impairment  CrCl &lt; 50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Osteopenia, Asthenia </a:t>
                      </a:r>
                      <a:r>
                        <a:rPr lang="en-US" sz="1400" baseline="0" dirty="0" smtClean="0"/>
                        <a:t>(generalized weakness)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Active against HBV (Hep B Virus)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Superior NRTI when viral load &gt; 100,000</a:t>
                      </a:r>
                      <a:endParaRPr lang="en-US" sz="1400" dirty="0" smtClean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Emtricitabine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Renal</a:t>
                      </a:r>
                      <a:endParaRPr lang="en-US" sz="1400" dirty="0" smtClean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Resistant to M184V Virus</a:t>
                      </a: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Abacavir</a:t>
                      </a:r>
                      <a:r>
                        <a:rPr lang="en-US" sz="1400" baseline="0" dirty="0" smtClean="0"/>
                        <a:t> (ABC)</a:t>
                      </a:r>
                    </a:p>
                    <a:p>
                      <a:r>
                        <a:rPr lang="en-US" sz="1400" baseline="0" dirty="0" smtClean="0"/>
                        <a:t>A = anaphylaxis</a:t>
                      </a:r>
                    </a:p>
                    <a:p>
                      <a:r>
                        <a:rPr lang="en-US" sz="1400" baseline="0" dirty="0" smtClean="0"/>
                        <a:t>C = cardiac MI</a:t>
                      </a:r>
                      <a:endParaRPr lang="en-US" sz="1400" dirty="0" smtClean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HEPATIC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 renal adjustment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Check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HEPATIC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impairment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Pt gets HLA-B*5701 gene test for </a:t>
                      </a:r>
                      <a:r>
                        <a:rPr lang="en-US" sz="1400" baseline="0" smtClean="0">
                          <a:solidFill>
                            <a:srgbClr val="FF0000"/>
                          </a:solidFill>
                        </a:rPr>
                        <a:t>Abacavir hypersensitivity 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Risk of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MI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Lamivudine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Renal</a:t>
                      </a:r>
                      <a:endParaRPr lang="en-US" sz="1400" dirty="0" smtClean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Resistant to M184V Virus</a:t>
                      </a: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Zidovudine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Renal</a:t>
                      </a:r>
                      <a:endParaRPr lang="en-US" sz="1400" dirty="0" smtClean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Mitochondrial</a:t>
                      </a:r>
                      <a:r>
                        <a:rPr lang="en-US" sz="1400" baseline="0" dirty="0" smtClean="0"/>
                        <a:t> toxicity </a:t>
                      </a:r>
                      <a:r>
                        <a:rPr lang="en-US" sz="1400" dirty="0" smtClean="0">
                          <a:sym typeface="Wingdings"/>
                        </a:rPr>
                        <a:t> lactic acidosis, lipoatrophy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Bone Marrow Suppression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/>
                        </a:rPr>
                        <a:t>D-D interaction with Ribavirin </a:t>
                      </a:r>
                      <a:endParaRPr lang="en-US" sz="1400" dirty="0" smtClean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Didanosine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Mitochondrial toxicity </a:t>
                      </a:r>
                      <a:r>
                        <a:rPr lang="en-US" sz="1400" dirty="0" smtClean="0">
                          <a:solidFill>
                            <a:srgbClr val="A6A6A6"/>
                          </a:solidFill>
                          <a:sym typeface="Wingdings"/>
                        </a:rPr>
                        <a:t> lactic acidosis, lipoatrophy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Stavudine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Mitochondrial toxicity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/>
                        </a:rPr>
                        <a:t> lactic acidosis, lipoatrophy</a:t>
                      </a:r>
                      <a:endParaRPr lang="en-US" sz="14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137160" marR="13716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527" y="22212"/>
            <a:ext cx="75472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/>
              <a:t>NRIT: </a:t>
            </a:r>
            <a:r>
              <a:rPr lang="en-US" sz="1600" u="sng" dirty="0"/>
              <a:t>nucleotide/nucleoside reverse transcriptase </a:t>
            </a:r>
            <a:r>
              <a:rPr lang="en-US" sz="1600" u="sng" dirty="0" smtClean="0"/>
              <a:t>inhibitors</a:t>
            </a:r>
          </a:p>
          <a:p>
            <a:r>
              <a:rPr lang="en-US" sz="1600" dirty="0" smtClean="0"/>
              <a:t>MOA: inhibit the Reverse transcriptase DNA</a:t>
            </a:r>
          </a:p>
          <a:p>
            <a:endParaRPr lang="en-US" sz="1600" dirty="0"/>
          </a:p>
          <a:p>
            <a:r>
              <a:rPr lang="en-US" sz="1600" u="sng" dirty="0" smtClean="0"/>
              <a:t>T + E = Truvada</a:t>
            </a:r>
          </a:p>
          <a:p>
            <a:r>
              <a:rPr lang="en-US" sz="1600" dirty="0" smtClean="0"/>
              <a:t>Preferred combo b/c of less toxicity   (T &gt; A and Z)</a:t>
            </a:r>
          </a:p>
          <a:p>
            <a:endParaRPr lang="en-US" sz="1600" u="sng" dirty="0" smtClean="0"/>
          </a:p>
          <a:p>
            <a:r>
              <a:rPr lang="en-US" sz="1600" u="sng" dirty="0" smtClean="0">
                <a:solidFill>
                  <a:srgbClr val="FF0000"/>
                </a:solidFill>
              </a:rPr>
              <a:t>E = L </a:t>
            </a:r>
            <a:r>
              <a:rPr lang="en-US" sz="1600" u="sng" dirty="0" smtClean="0"/>
              <a:t>(emtricitabine = Lamivudine)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Do</a:t>
            </a:r>
            <a:r>
              <a:rPr lang="fr-FR" sz="1600" dirty="0" smtClean="0">
                <a:solidFill>
                  <a:srgbClr val="FF0000"/>
                </a:solidFill>
              </a:rPr>
              <a:t>n’</a:t>
            </a:r>
            <a:r>
              <a:rPr lang="en-US" sz="1600" dirty="0" smtClean="0">
                <a:solidFill>
                  <a:srgbClr val="FF0000"/>
                </a:solidFill>
              </a:rPr>
              <a:t>t give both together because they’re the same</a:t>
            </a:r>
          </a:p>
          <a:p>
            <a:r>
              <a:rPr lang="en-US" sz="1600" dirty="0" smtClean="0"/>
              <a:t>HIV with M184V mutation is resistant to E and L (still give b/c it can still act on wild type)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423" y="552872"/>
            <a:ext cx="189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    E      A      L     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0740" y="1234094"/>
            <a:ext cx="1023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NephrO</a:t>
            </a:r>
            <a:endParaRPr lang="en-US" sz="1400" dirty="0" smtClean="0"/>
          </a:p>
          <a:p>
            <a:pPr algn="ctr"/>
            <a:r>
              <a:rPr lang="en-US" sz="1400" dirty="0" smtClean="0"/>
              <a:t>Osteopenia</a:t>
            </a:r>
          </a:p>
          <a:p>
            <a:pPr algn="ctr"/>
            <a:r>
              <a:rPr lang="en-US" sz="1400" dirty="0" smtClean="0"/>
              <a:t>Asthenia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1463" y="1289827"/>
            <a:ext cx="61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M184</a:t>
            </a:r>
          </a:p>
          <a:p>
            <a:pPr algn="ctr"/>
            <a:r>
              <a:rPr lang="en-US" sz="1400" dirty="0" smtClean="0"/>
              <a:t>resist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70896" y="1299685"/>
            <a:ext cx="61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M184</a:t>
            </a:r>
          </a:p>
          <a:p>
            <a:pPr algn="ctr"/>
            <a:r>
              <a:rPr lang="en-US" sz="1400" dirty="0" smtClean="0"/>
              <a:t>Resist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7937" y="1299685"/>
            <a:ext cx="1081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Hepatic</a:t>
            </a:r>
          </a:p>
          <a:p>
            <a:pPr algn="ctr"/>
            <a:r>
              <a:rPr lang="en-US" sz="1400" dirty="0" smtClean="0"/>
              <a:t>HLA-B*5701</a:t>
            </a:r>
          </a:p>
          <a:p>
            <a:pPr algn="ctr"/>
            <a:r>
              <a:rPr lang="en-US" sz="1400" dirty="0" smtClean="0"/>
              <a:t>MI</a:t>
            </a:r>
          </a:p>
        </p:txBody>
      </p:sp>
      <p:cxnSp>
        <p:nvCxnSpPr>
          <p:cNvPr id="18" name="Straight Arrow Connector 17"/>
          <p:cNvCxnSpPr>
            <a:stCxn id="8" idx="2"/>
            <a:endCxn id="16" idx="0"/>
          </p:cNvCxnSpPr>
          <p:nvPr/>
        </p:nvCxnSpPr>
        <p:spPr>
          <a:xfrm>
            <a:off x="10664741" y="922204"/>
            <a:ext cx="264151" cy="377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8942284" y="860649"/>
            <a:ext cx="774139" cy="373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 flipH="1">
            <a:off x="9887039" y="860649"/>
            <a:ext cx="288350" cy="429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>
            <a:off x="11179775" y="860649"/>
            <a:ext cx="697749" cy="439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253789" y="364713"/>
            <a:ext cx="0" cy="235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064749" y="375993"/>
            <a:ext cx="0" cy="235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253789" y="364713"/>
            <a:ext cx="810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505532" y="1167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466751" y="1317073"/>
            <a:ext cx="1218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Mitochondrial</a:t>
            </a:r>
          </a:p>
          <a:p>
            <a:pPr algn="ctr"/>
            <a:r>
              <a:rPr lang="en-US" sz="1400" dirty="0" smtClean="0"/>
              <a:t>Bone marrow</a:t>
            </a:r>
          </a:p>
          <a:p>
            <a:pPr algn="ctr"/>
            <a:r>
              <a:rPr lang="en-US" sz="1400" dirty="0" smtClean="0"/>
              <a:t>GI</a:t>
            </a:r>
          </a:p>
        </p:txBody>
      </p: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11563926" y="860649"/>
            <a:ext cx="1512202" cy="456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96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083" y="55899"/>
            <a:ext cx="6593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 smtClean="0"/>
              <a:t>NNRTI: NON </a:t>
            </a:r>
            <a:r>
              <a:rPr lang="en-US" u="sng" dirty="0"/>
              <a:t>nucleotide/nucleoside reverse transcriptase </a:t>
            </a:r>
            <a:r>
              <a:rPr lang="en-US" u="sng" dirty="0" smtClean="0"/>
              <a:t>inhibitors</a:t>
            </a:r>
          </a:p>
          <a:p>
            <a:pPr>
              <a:defRPr/>
            </a:pPr>
            <a:r>
              <a:rPr lang="en-US" dirty="0" smtClean="0"/>
              <a:t>MOA: inhibit the Reverse transcriptase ENZYME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748"/>
              </p:ext>
            </p:extLst>
          </p:nvPr>
        </p:nvGraphicFramePr>
        <p:xfrm>
          <a:off x="294290" y="1640971"/>
          <a:ext cx="12707982" cy="4790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668"/>
                <a:gridCol w="1141197"/>
                <a:gridCol w="2030790"/>
                <a:gridCol w="2556234"/>
                <a:gridCol w="59780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NEER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1st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NEVIRapine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Almost </a:t>
                      </a:r>
                      <a:r>
                        <a:rPr lang="en-US" sz="1400" dirty="0" err="1" smtClean="0"/>
                        <a:t>Nevir</a:t>
                      </a:r>
                      <a:r>
                        <a:rPr lang="en-US" sz="1400" dirty="0" smtClean="0"/>
                        <a:t> used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</a:t>
                      </a:r>
                      <a:r>
                        <a:rPr lang="en-US" sz="1400" baseline="0" dirty="0" smtClean="0"/>
                        <a:t> in hepatic impairment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CYP 3A4 inducer</a:t>
                      </a:r>
                    </a:p>
                    <a:p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Increase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transaminase (fatal hepatic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NEcrosis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 Avoid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if Women CD4 &gt; 250  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b/c of liver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 Avoid if Men       CD4 &gt; 400  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b/c of liver</a:t>
                      </a: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SJS</a:t>
                      </a: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1st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Efavirenz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</a:t>
                      </a:r>
                      <a:r>
                        <a:rPr lang="en-US" sz="1400" baseline="0" dirty="0" smtClean="0"/>
                        <a:t> in hepatic impairment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CYP 3A4 inhibit/induce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Pregnancy Category 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CHER: 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NS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           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yperlipidemia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           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levated transaminase,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mpty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Stomach</a:t>
                      </a: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           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ash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CI with Voriconazole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with BZP: midazolam triazolam (change to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lorazepam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endParaRPr lang="en-US" sz="1400" dirty="0" smtClean="0"/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With food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Etravirine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</a:t>
                      </a:r>
                      <a:r>
                        <a:rPr lang="en-US" sz="1400" baseline="0" dirty="0" smtClean="0"/>
                        <a:t> in hepatic impairment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CYP 3A4 inducer</a:t>
                      </a:r>
                    </a:p>
                    <a:p>
                      <a:r>
                        <a:rPr lang="en-US" sz="1400" dirty="0" smtClean="0"/>
                        <a:t>CYP 2C9 and 2C19 inhibitor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Must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4 drug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regimine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ex: Tenofovir + emtricitabine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       + Raltegravir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       + Etravirine </a:t>
                      </a: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endParaRPr lang="en-US" sz="1400" dirty="0" smtClean="0"/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With food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Rilpivirine</a:t>
                      </a:r>
                    </a:p>
                    <a:p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rilPI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= PPI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</a:t>
                      </a:r>
                      <a:r>
                        <a:rPr lang="en-US" sz="1400" baseline="0" dirty="0" smtClean="0"/>
                        <a:t> in hepatic impairment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CYP 3A4 substrate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levated transaminase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Absorption depends on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low pH</a:t>
                      </a:r>
                    </a:p>
                    <a:p>
                      <a:r>
                        <a:rPr lang="en-US" sz="1400" baseline="0" dirty="0" smtClean="0"/>
                        <a:t>    Avoid PPI, H2 and antacids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CI with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Anticonvulsants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: Phenytoin, carbamazepine, phenobarb</a:t>
                      </a:r>
                    </a:p>
                  </a:txBody>
                  <a:tcPr marL="137160" marR="13716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00041"/>
              </p:ext>
            </p:extLst>
          </p:nvPr>
        </p:nvGraphicFramePr>
        <p:xfrm>
          <a:off x="6880213" y="59038"/>
          <a:ext cx="5762615" cy="1259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4616"/>
                <a:gridCol w="997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Contraindicated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Change to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Prednisone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CI with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Anticonvulsants: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Phenytoin, carbamazepine, phenobarb</a:t>
                      </a: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8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74906"/>
              </p:ext>
            </p:extLst>
          </p:nvPr>
        </p:nvGraphicFramePr>
        <p:xfrm>
          <a:off x="229901" y="2816268"/>
          <a:ext cx="11148228" cy="395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243"/>
                <a:gridCol w="2325604"/>
                <a:gridCol w="823547"/>
                <a:gridCol w="3584417"/>
                <a:gridCol w="35844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Choice</a:t>
                      </a:r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navir</a:t>
                      </a:r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 Booster</a:t>
                      </a:r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Atazanavir   (at the party)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  Preferred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b/c less S/E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/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Ritonavir is a potent CYP3A4 inhibitor</a:t>
                      </a:r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Kidney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stones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PR interval prolongation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Contraindicated in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ATAcid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= PPI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Bilirubin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Hyperbilirubinemia)</a:t>
                      </a: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Darunavir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 Preferred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b/c less S/E</a:t>
                      </a:r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Ritonavir is a potent CYP3A4 inhibitor</a:t>
                      </a:r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CI with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anticonvulsants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Take with food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CI if anaphylaxis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to SULFA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Fosamprenavir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 /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Ritonavir is a potent CYP3A4 inhibitor</a:t>
                      </a:r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Lopinavir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Ritonavir is a potent CYP3A4 inhibitor</a:t>
                      </a:r>
                      <a:endParaRPr lang="en-US" sz="1600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Preferred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in pregnant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 &amp;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QT prolongation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F7F7F"/>
                          </a:solidFill>
                        </a:rPr>
                        <a:t>Tipranavir</a:t>
                      </a:r>
                      <a:endParaRPr lang="en-U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F7F7F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F7F7F"/>
                          </a:solidFill>
                        </a:rPr>
                        <a:t>Ritonavir is a potent CYP3A4 inhibitor</a:t>
                      </a:r>
                      <a:endParaRPr lang="en-U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7F7F7F"/>
                          </a:solidFill>
                        </a:rPr>
                        <a:t>High pill burden</a:t>
                      </a:r>
                      <a:endParaRPr lang="en-US" sz="1600" dirty="0">
                        <a:solidFill>
                          <a:srgbClr val="7F7F7F"/>
                        </a:solidFill>
                      </a:endParaRP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Saquinavir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Ritonavir is a potent CYP3A4 inhibitor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 tablets daily (sequence is </a:t>
                      </a:r>
                      <a:r>
                        <a:rPr lang="en-US" sz="16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qeird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37160" marR="13716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9901" y="120719"/>
            <a:ext cx="66992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Protease Inhibitors</a:t>
            </a:r>
          </a:p>
          <a:p>
            <a:endParaRPr lang="en-US" sz="1600" dirty="0"/>
          </a:p>
          <a:p>
            <a:r>
              <a:rPr lang="en-US" sz="1600" dirty="0" smtClean="0"/>
              <a:t>Pros: </a:t>
            </a:r>
            <a:r>
              <a:rPr lang="en-US" sz="1600" dirty="0" smtClean="0">
                <a:solidFill>
                  <a:srgbClr val="FF0000"/>
                </a:solidFill>
              </a:rPr>
              <a:t>little resistance</a:t>
            </a:r>
          </a:p>
          <a:p>
            <a:endParaRPr lang="en-US" sz="1600" dirty="0"/>
          </a:p>
          <a:p>
            <a:r>
              <a:rPr lang="en-US" sz="1600" dirty="0" smtClean="0"/>
              <a:t>Cons: Adverse Effects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Metabolic Syndrome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smtClean="0">
                <a:solidFill>
                  <a:srgbClr val="FF0000"/>
                </a:solidFill>
                <a:sym typeface="Wingdings"/>
              </a:rPr>
              <a:t>Lipo-Dystrophy, hyperlipidemia, insulin resistance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ym typeface="Wingdings"/>
              </a:rPr>
              <a:t>Caution in hepatic (elevated transaminase or hepatotoxicity)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ym typeface="Wingdings"/>
              </a:rPr>
              <a:t>GI intolerance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55645" y="124757"/>
            <a:ext cx="15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ATA + FOSA + LOPI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12460"/>
              </p:ext>
            </p:extLst>
          </p:nvPr>
        </p:nvGraphicFramePr>
        <p:xfrm>
          <a:off x="6985687" y="184874"/>
          <a:ext cx="6523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7050"/>
                <a:gridCol w="3136126"/>
              </a:tblGrid>
              <a:tr h="16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Contraindications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</a:tr>
              <a:tr h="16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Simvastatin and Lovastatin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Pravastatin</a:t>
                      </a:r>
                      <a:r>
                        <a:rPr lang="en-US" sz="1200" baseline="0" dirty="0" smtClean="0"/>
                        <a:t> or Rosuvastatin</a:t>
                      </a:r>
                      <a:endParaRPr lang="en-US" sz="1200" dirty="0" smtClean="0"/>
                    </a:p>
                  </a:txBody>
                  <a:tcPr/>
                </a:tc>
              </a:tr>
              <a:tr h="16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Antiarrhythmics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16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BZP: Midazolam, Triazolam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16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Rifampin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16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Dexamethasone,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Prednisone </a:t>
                      </a:r>
                    </a:p>
                  </a:txBody>
                  <a:tcPr/>
                </a:tc>
              </a:tr>
              <a:tr h="217321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fluticasone, salmeterol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Symbicort (budesonide/formoterol)</a:t>
                      </a:r>
                    </a:p>
                  </a:txBody>
                  <a:tcPr/>
                </a:tc>
              </a:tr>
              <a:tr h="4049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Anticonvulsants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Phenytoin, carbamazepine, phenobarb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07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120" y="104775"/>
            <a:ext cx="5176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Integrase Inhibitor</a:t>
            </a:r>
          </a:p>
          <a:p>
            <a:r>
              <a:rPr lang="en-US" dirty="0" smtClean="0"/>
              <a:t>MOA: inhibits integration of viral DNA to human DNA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94468"/>
              </p:ext>
            </p:extLst>
          </p:nvPr>
        </p:nvGraphicFramePr>
        <p:xfrm>
          <a:off x="326120" y="817616"/>
          <a:ext cx="9144000" cy="1656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gravir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Raltegravir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 D-D interactions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BUT Easy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resistance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KNOW: BID !!!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Elvitegravir</a:t>
                      </a:r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</a:t>
                      </a:r>
                      <a:r>
                        <a:rPr lang="en-US" baseline="0" dirty="0" smtClean="0"/>
                        <a:t> with food</a:t>
                      </a:r>
                      <a:endParaRPr lang="en-US" dirty="0"/>
                    </a:p>
                  </a:txBody>
                  <a:tcPr marL="137160" marR="1371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6120" y="3014485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CCR5 Antagonist</a:t>
            </a:r>
            <a:endParaRPr lang="en-US" dirty="0"/>
          </a:p>
          <a:p>
            <a:r>
              <a:rPr lang="en-US" dirty="0" smtClean="0"/>
              <a:t>Only effective in pts with CCR5 topic virus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86758"/>
              </p:ext>
            </p:extLst>
          </p:nvPr>
        </p:nvGraphicFramePr>
        <p:xfrm>
          <a:off x="326120" y="3692290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Maraviroc</a:t>
                      </a:r>
                      <a:endParaRPr lang="en-US" dirty="0"/>
                    </a:p>
                  </a:txBody>
                  <a:tcPr marL="137160" marR="13716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6121" y="531251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Fusion Inhibitors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05731"/>
              </p:ext>
            </p:extLst>
          </p:nvPr>
        </p:nvGraphicFramePr>
        <p:xfrm>
          <a:off x="326120" y="5705217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 marL="137160" marR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Enfuvirtide</a:t>
                      </a:r>
                      <a:endParaRPr lang="en-US" dirty="0"/>
                    </a:p>
                  </a:txBody>
                  <a:tcPr marL="137160" marR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01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392" y="149599"/>
            <a:ext cx="170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Co-formulations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6040" y="1687727"/>
            <a:ext cx="1827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 = Epzicom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A </a:t>
            </a:r>
            <a:r>
              <a:rPr lang="en-US" sz="2400" dirty="0" err="1" smtClean="0">
                <a:solidFill>
                  <a:srgbClr val="7F7F7F"/>
                </a:solidFill>
              </a:rPr>
              <a:t>Lexicomp</a:t>
            </a:r>
            <a:endParaRPr lang="en-US" sz="2400" dirty="0" smtClean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6703" y="1656196"/>
            <a:ext cx="2367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LZ = Combivir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Lazy combo</a:t>
            </a:r>
          </a:p>
          <a:p>
            <a:endParaRPr lang="en-US" sz="2400" dirty="0" smtClean="0"/>
          </a:p>
          <a:p>
            <a:r>
              <a:rPr lang="en-US" sz="2400" dirty="0" smtClean="0"/>
              <a:t>LZ + Aba = Trizivir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62" y="1687387"/>
            <a:ext cx="49541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 = </a:t>
            </a:r>
            <a:r>
              <a:rPr lang="en-US" sz="2400" dirty="0" err="1" smtClean="0"/>
              <a:t>Travuda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TE + </a:t>
            </a:r>
            <a:r>
              <a:rPr lang="en-US" sz="2400" dirty="0" err="1" smtClean="0"/>
              <a:t>EfA</a:t>
            </a:r>
            <a:r>
              <a:rPr lang="en-US" sz="2400" dirty="0" smtClean="0"/>
              <a:t> = Atripla</a:t>
            </a:r>
          </a:p>
          <a:p>
            <a:endParaRPr lang="en-US" sz="2400" dirty="0"/>
          </a:p>
          <a:p>
            <a:r>
              <a:rPr lang="en-US" sz="2400" dirty="0" smtClean="0"/>
              <a:t>TE + </a:t>
            </a:r>
            <a:r>
              <a:rPr lang="en-US" sz="2400" dirty="0" err="1" smtClean="0"/>
              <a:t>Rilpi</a:t>
            </a:r>
            <a:r>
              <a:rPr lang="en-US" sz="2400" dirty="0" smtClean="0"/>
              <a:t> = </a:t>
            </a:r>
            <a:r>
              <a:rPr lang="en-US" sz="2400" dirty="0" err="1" smtClean="0"/>
              <a:t>Complera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7F7F7F"/>
                </a:solidFill>
              </a:rPr>
              <a:t>REAL comp</a:t>
            </a:r>
          </a:p>
          <a:p>
            <a:endParaRPr lang="en-US" sz="2400" dirty="0"/>
          </a:p>
          <a:p>
            <a:r>
              <a:rPr lang="en-US" sz="2400" dirty="0" smtClean="0"/>
              <a:t>TE + </a:t>
            </a:r>
            <a:r>
              <a:rPr lang="en-US" sz="2400" dirty="0" err="1" smtClean="0"/>
              <a:t>Elvitegravir</a:t>
            </a:r>
            <a:r>
              <a:rPr lang="en-US" sz="2400" dirty="0" smtClean="0"/>
              <a:t> + </a:t>
            </a:r>
            <a:r>
              <a:rPr lang="en-US" sz="2400" dirty="0" err="1" smtClean="0"/>
              <a:t>CobiciSTat</a:t>
            </a:r>
            <a:r>
              <a:rPr lang="en-US" sz="2400" dirty="0" smtClean="0"/>
              <a:t> = </a:t>
            </a:r>
            <a:r>
              <a:rPr lang="en-US" sz="2400" dirty="0" err="1" smtClean="0"/>
              <a:t>Stribild</a:t>
            </a:r>
            <a:endParaRPr lang="en-US" sz="2400" dirty="0" smtClean="0"/>
          </a:p>
          <a:p>
            <a:r>
              <a:rPr lang="en-US" sz="2400" dirty="0"/>
              <a:t>	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elvis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+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cobi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stri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5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40869"/>
              </p:ext>
            </p:extLst>
          </p:nvPr>
        </p:nvGraphicFramePr>
        <p:xfrm>
          <a:off x="180388" y="2500185"/>
          <a:ext cx="2819663" cy="1463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883"/>
                <a:gridCol w="1668780"/>
              </a:tblGrid>
              <a:tr h="2490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NRTI 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Use alternative Tx</a:t>
                      </a:r>
                      <a:r>
                        <a:rPr lang="en-US" sz="1400" b="1" baseline="0" dirty="0" smtClean="0"/>
                        <a:t> if</a:t>
                      </a:r>
                      <a:endParaRPr lang="en-US" sz="1400" b="1" dirty="0"/>
                    </a:p>
                  </a:txBody>
                  <a:tcPr/>
                </a:tc>
              </a:tr>
              <a:tr h="49131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r>
                        <a:rPr lang="en-US" sz="1400" dirty="0" smtClean="0"/>
                        <a:t>enofovir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Better than Aba when</a:t>
                      </a:r>
                      <a:r>
                        <a:rPr lang="en-US" sz="1400" baseline="0" dirty="0" smtClean="0"/>
                        <a:t> VL &gt; 100,000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Renal</a:t>
                      </a:r>
                    </a:p>
                    <a:p>
                      <a:r>
                        <a:rPr lang="en-US" sz="1400" dirty="0" smtClean="0"/>
                        <a:t>Osteopenia</a:t>
                      </a:r>
                    </a:p>
                    <a:p>
                      <a:r>
                        <a:rPr lang="en-US" sz="1400" dirty="0" err="1" smtClean="0"/>
                        <a:t>asthemia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41976"/>
              </p:ext>
            </p:extLst>
          </p:nvPr>
        </p:nvGraphicFramePr>
        <p:xfrm>
          <a:off x="7380441" y="1314775"/>
          <a:ext cx="6093012" cy="3815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4408"/>
                <a:gridCol w="4228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Choose one from below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Use next if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Efavirenz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 (NNRTI)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Pregnancy 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CHER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Resistance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Rilpivirine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(NNRTI)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with food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CI with PPI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with anticonvulsants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Atazanavir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+ r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(PI)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(party)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Bilirubin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Kidney stones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with PPI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Prlong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PR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Darunavir + 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(PI)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CI with anticonvulsants</a:t>
                      </a:r>
                    </a:p>
                    <a:p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Raltegravir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(integrase)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4371" y="2703908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4228" y="0"/>
            <a:ext cx="446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Preferred Treatment for </a:t>
            </a:r>
            <a:r>
              <a:rPr lang="en-US" dirty="0" smtClean="0"/>
              <a:t>HIV: </a:t>
            </a:r>
            <a:r>
              <a:rPr lang="en-US" b="1" dirty="0" smtClean="0"/>
              <a:t>3 drug regimen</a:t>
            </a:r>
            <a:r>
              <a:rPr lang="en-US" dirty="0" smtClean="0"/>
              <a:t>.</a:t>
            </a:r>
          </a:p>
          <a:p>
            <a:r>
              <a:rPr lang="en-US" dirty="0"/>
              <a:t>TE + </a:t>
            </a:r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90069" y="861045"/>
            <a:ext cx="75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drug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83103"/>
              </p:ext>
            </p:extLst>
          </p:nvPr>
        </p:nvGraphicFramePr>
        <p:xfrm>
          <a:off x="3628825" y="2509174"/>
          <a:ext cx="2768863" cy="1079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883"/>
                <a:gridCol w="1617980"/>
              </a:tblGrid>
              <a:tr h="3480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NRTI 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</a:t>
                      </a:r>
                      <a:r>
                        <a:rPr lang="en-US" sz="1400" dirty="0" smtClean="0"/>
                        <a:t>mtricitabine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M184V Virus</a:t>
                      </a:r>
                    </a:p>
                    <a:p>
                      <a:r>
                        <a:rPr lang="en-US" sz="1400" dirty="0" smtClean="0"/>
                        <a:t>Hyperpigmentation</a:t>
                      </a:r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651020" y="279212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0884" y="2072442"/>
            <a:ext cx="738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drug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18589" y="2117011"/>
            <a:ext cx="77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drug</a:t>
            </a:r>
          </a:p>
        </p:txBody>
      </p:sp>
    </p:spTree>
    <p:extLst>
      <p:ext uri="{BB962C8B-B14F-4D97-AF65-F5344CB8AC3E}">
        <p14:creationId xmlns:p14="http://schemas.microsoft.com/office/powerpoint/2010/main" val="80824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60193"/>
              </p:ext>
            </p:extLst>
          </p:nvPr>
        </p:nvGraphicFramePr>
        <p:xfrm>
          <a:off x="7481142" y="976239"/>
          <a:ext cx="6093012" cy="4704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4408"/>
                <a:gridCol w="4228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Choose one from below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Use next if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Efavirenz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 (NNRTI)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Pregnancy 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CHER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Resistance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Rilpivirine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(NNRTI)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with food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CI with PPI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with anticonvulsants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Atazanavir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+ r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(PI)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(party)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Bilirubin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Kidney stones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with PPI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Prlong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PR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Darunavir + 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(PI)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CI with anticonvulsants</a:t>
                      </a:r>
                    </a:p>
                    <a:p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Lopinavir + 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Preferred in pregnant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Prolong PR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Raltegravir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(integrase)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Fosamprenavir</a:t>
                      </a:r>
                      <a:r>
                        <a:rPr lang="en-US" sz="1400" baseline="0" dirty="0" smtClean="0"/>
                        <a:t> + 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25036"/>
              </p:ext>
            </p:extLst>
          </p:nvPr>
        </p:nvGraphicFramePr>
        <p:xfrm>
          <a:off x="155960" y="2471197"/>
          <a:ext cx="3652456" cy="103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883"/>
                <a:gridCol w="2501573"/>
              </a:tblGrid>
              <a:tr h="2490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NRTI 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alternative Tx</a:t>
                      </a:r>
                      <a:r>
                        <a:rPr lang="en-US" sz="1400" baseline="0" dirty="0" smtClean="0"/>
                        <a:t> if</a:t>
                      </a:r>
                      <a:endParaRPr lang="en-US" sz="1400" dirty="0"/>
                    </a:p>
                  </a:txBody>
                  <a:tcPr/>
                </a:tc>
              </a:tr>
              <a:tr h="49131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Abacavir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Check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HEPATIC impairment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HLA-B*5701 for hypersensitivity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Risk of MI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66228"/>
              </p:ext>
            </p:extLst>
          </p:nvPr>
        </p:nvGraphicFramePr>
        <p:xfrm>
          <a:off x="4275166" y="2475760"/>
          <a:ext cx="2741665" cy="1009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883"/>
                <a:gridCol w="1590782"/>
              </a:tblGrid>
              <a:tr h="4913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NRTI</a:t>
                      </a:r>
                      <a:r>
                        <a:rPr lang="en-US" sz="1400" baseline="0" dirty="0" smtClean="0"/>
                        <a:t> 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  <a:tr h="4913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Lamivudine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M184V Virus</a:t>
                      </a:r>
                    </a:p>
                    <a:p>
                      <a:r>
                        <a:rPr lang="en-US" sz="1400" dirty="0" smtClean="0"/>
                        <a:t>Hyperpigmentation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6831" y="2692813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0197" y="2692813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87" y="48175"/>
            <a:ext cx="2198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Alternative Tx for </a:t>
            </a:r>
            <a:r>
              <a:rPr lang="en-US" dirty="0" smtClean="0"/>
              <a:t>HIV</a:t>
            </a:r>
          </a:p>
          <a:p>
            <a:r>
              <a:rPr lang="en-US" dirty="0" smtClean="0"/>
              <a:t>AL + 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6052" y="152790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Pregnant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13598"/>
              </p:ext>
            </p:extLst>
          </p:nvPr>
        </p:nvGraphicFramePr>
        <p:xfrm>
          <a:off x="1016052" y="1897240"/>
          <a:ext cx="635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Lamivudine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Zidovudine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Lopinavir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62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1701</Words>
  <Application>Microsoft Macintosh PowerPoint</Application>
  <PresentationFormat>Custom</PresentationFormat>
  <Paragraphs>433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128</cp:revision>
  <dcterms:created xsi:type="dcterms:W3CDTF">2012-10-13T20:17:40Z</dcterms:created>
  <dcterms:modified xsi:type="dcterms:W3CDTF">2012-12-19T00:20:54Z</dcterms:modified>
</cp:coreProperties>
</file>