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3716000" cy="9144000"/>
  <p:notesSz cx="6858000" cy="9144000"/>
  <p:defaultTextStyle>
    <a:defPPr>
      <a:defRPr lang="en-US"/>
    </a:defPPr>
    <a:lvl1pPr marL="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3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3" d="100"/>
          <a:sy n="43" d="100"/>
        </p:scale>
        <p:origin x="-136" y="-608"/>
      </p:cViewPr>
      <p:guideLst>
        <p:guide orient="horz" pos="288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F5D20-F0D0-DD4A-ACE2-80386C8E974D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4C67C-1FBB-5045-BC5C-D5B60594E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90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PCP TMP!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C67C-1FBB-5045-BC5C-D5B60594E5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8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53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(peer i METH a </a:t>
            </a:r>
            <a:r>
              <a:rPr lang="en-US" sz="17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meen</a:t>
            </a:r>
            <a:r>
              <a:rPr lang="en-US" sz="17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C67C-1FBB-5045-BC5C-D5B60594E5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9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840568"/>
            <a:ext cx="116586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181600"/>
            <a:ext cx="96012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1CD0-2125-694C-8390-EF2A95F60CE1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827BB-B70D-AF42-96F7-0C20817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5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1CD0-2125-694C-8390-EF2A95F60CE1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827BB-B70D-AF42-96F7-0C20817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366185"/>
            <a:ext cx="30861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66185"/>
            <a:ext cx="90297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1CD0-2125-694C-8390-EF2A95F60CE1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827BB-B70D-AF42-96F7-0C20817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2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1CD0-2125-694C-8390-EF2A95F60CE1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827BB-B70D-AF42-96F7-0C20817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8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1CD0-2125-694C-8390-EF2A95F60CE1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827BB-B70D-AF42-96F7-0C20817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2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33601"/>
            <a:ext cx="6057900" cy="603461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2133601"/>
            <a:ext cx="6057900" cy="603461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1CD0-2125-694C-8390-EF2A95F60CE1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827BB-B70D-AF42-96F7-0C20817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6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1CD0-2125-694C-8390-EF2A95F60CE1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827BB-B70D-AF42-96F7-0C20817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3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1CD0-2125-694C-8390-EF2A95F60CE1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827BB-B70D-AF42-96F7-0C20817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5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1CD0-2125-694C-8390-EF2A95F60CE1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827BB-B70D-AF42-96F7-0C20817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9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1CD0-2125-694C-8390-EF2A95F60CE1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827BB-B70D-AF42-96F7-0C20817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0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1CD0-2125-694C-8390-EF2A95F60CE1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827BB-B70D-AF42-96F7-0C20817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33601"/>
            <a:ext cx="12344400" cy="6034617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8475134"/>
            <a:ext cx="3200400" cy="486833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21CD0-2125-694C-8390-EF2A95F60CE1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8475134"/>
            <a:ext cx="4343400" cy="486833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8475134"/>
            <a:ext cx="3200400" cy="486833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827BB-B70D-AF42-96F7-0C20817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3110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833" indent="-489833" algn="l" defTabSz="653110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304" indent="-408194" algn="l" defTabSz="65311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76" indent="-326555" algn="l" defTabSz="653110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886" indent="-326555" algn="l" defTabSz="653110" rtl="0" eaLnBrk="1" latinLnBrk="0" hangingPunct="1">
        <a:spcBef>
          <a:spcPct val="20000"/>
        </a:spcBef>
        <a:buFont typeface="Arial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996" indent="-326555" algn="l" defTabSz="653110" rtl="0" eaLnBrk="1" latinLnBrk="0" hangingPunct="1">
        <a:spcBef>
          <a:spcPct val="20000"/>
        </a:spcBef>
        <a:buFont typeface="Arial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415864"/>
              </p:ext>
            </p:extLst>
          </p:nvPr>
        </p:nvGraphicFramePr>
        <p:xfrm>
          <a:off x="261341" y="1231583"/>
          <a:ext cx="13148219" cy="6705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8035"/>
                <a:gridCol w="5654811"/>
                <a:gridCol w="47553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Prophylaxis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TMP-SMX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 CD4</a:t>
                      </a:r>
                      <a:r>
                        <a:rPr lang="en-US" baseline="0" dirty="0" smtClean="0"/>
                        <a:t> &lt; 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Pneumocystic Pneumonia </a:t>
                      </a:r>
                    </a:p>
                    <a:p>
                      <a:r>
                        <a:rPr lang="en-US" dirty="0" smtClean="0"/>
                        <a:t>(PCP)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TMP-SMX 1 DS PO daily</a:t>
                      </a:r>
                    </a:p>
                    <a:p>
                      <a:r>
                        <a:rPr lang="en-US" dirty="0" smtClean="0"/>
                        <a:t>   d/c</a:t>
                      </a:r>
                      <a:r>
                        <a:rPr lang="en-US" baseline="0" dirty="0" smtClean="0"/>
                        <a:t> w</a:t>
                      </a:r>
                      <a:r>
                        <a:rPr lang="en-US" dirty="0" smtClean="0"/>
                        <a:t>hen CD4 &gt; 200 </a:t>
                      </a:r>
                    </a:p>
                    <a:p>
                      <a:r>
                        <a:rPr lang="en-US" dirty="0" smtClean="0"/>
                        <a:t>   for 3 months</a:t>
                      </a:r>
                    </a:p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 CD4 &lt;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PCP </a:t>
                      </a:r>
                    </a:p>
                    <a:p>
                      <a:r>
                        <a:rPr lang="en-US" dirty="0" smtClean="0"/>
                        <a:t>   + </a:t>
                      </a:r>
                    </a:p>
                    <a:p>
                      <a:r>
                        <a:rPr lang="en-US" dirty="0" smtClean="0"/>
                        <a:t>Toxoplasma Gondii Encephalitis</a:t>
                      </a:r>
                    </a:p>
                    <a:p>
                      <a:r>
                        <a:rPr lang="en-US" dirty="0" smtClean="0"/>
                        <a:t>(TE)  from undercooked meat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TMP-SMX 1 DS PO daily</a:t>
                      </a:r>
                    </a:p>
                    <a:p>
                      <a:r>
                        <a:rPr lang="en-US" dirty="0" smtClean="0"/>
                        <a:t>  d/c</a:t>
                      </a:r>
                      <a:r>
                        <a:rPr lang="en-US" baseline="0" dirty="0" smtClean="0"/>
                        <a:t> w</a:t>
                      </a:r>
                      <a:r>
                        <a:rPr lang="en-US" dirty="0" smtClean="0"/>
                        <a:t>hen CD4 &gt; 200 </a:t>
                      </a:r>
                    </a:p>
                    <a:p>
                      <a:r>
                        <a:rPr lang="en-US" dirty="0" smtClean="0"/>
                        <a:t>   for 3 months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CD4</a:t>
                      </a:r>
                      <a:r>
                        <a:rPr lang="en-US" baseline="0" dirty="0" smtClean="0"/>
                        <a:t> &lt; 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PCP</a:t>
                      </a:r>
                    </a:p>
                    <a:p>
                      <a:r>
                        <a:rPr lang="en-US" dirty="0" smtClean="0"/>
                        <a:t>  +</a:t>
                      </a:r>
                    </a:p>
                    <a:p>
                      <a:r>
                        <a:rPr lang="en-US" dirty="0" smtClean="0"/>
                        <a:t>TE</a:t>
                      </a:r>
                    </a:p>
                    <a:p>
                      <a:r>
                        <a:rPr lang="en-US" dirty="0" smtClean="0"/>
                        <a:t>  +</a:t>
                      </a: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Cryptococcosis</a:t>
                      </a: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  +</a:t>
                      </a:r>
                      <a:endParaRPr lang="en-US" dirty="0" smtClean="0"/>
                    </a:p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Mycobacterium Avium Complex (MAC)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TMP-SMX 1 DS PO daily</a:t>
                      </a:r>
                    </a:p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</a:t>
                      </a:r>
                    </a:p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</a:t>
                      </a:r>
                    </a:p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rgbClr val="008000"/>
                          </a:solidFill>
                        </a:rPr>
                        <a:t>Fluconazole</a:t>
                      </a:r>
                    </a:p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rgbClr val="008000"/>
                          </a:solidFill>
                        </a:rPr>
                        <a:t>  +</a:t>
                      </a:r>
                    </a:p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Azithromycin</a:t>
                      </a:r>
                      <a:endParaRPr lang="en-US" baseline="0" dirty="0" smtClean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267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44449" y="1534623"/>
            <a:ext cx="3947909" cy="532007"/>
          </a:xfrm>
          <a:prstGeom prst="rect">
            <a:avLst/>
          </a:prstGeom>
        </p:spPr>
        <p:txBody>
          <a:bodyPr wrap="none" lIns="130622" tIns="65311" rIns="130622" bIns="65311">
            <a:spAutoFit/>
          </a:bodyPr>
          <a:lstStyle/>
          <a:p>
            <a:r>
              <a:rPr lang="en-US" dirty="0" smtClean="0"/>
              <a:t>Who: CD4 &lt; 200 cells/mm3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381499" y="320478"/>
            <a:ext cx="60220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Pneumocystis pneumonia (PCP) </a:t>
            </a:r>
            <a:r>
              <a:rPr lang="en-US" sz="3200" b="1" dirty="0" smtClean="0"/>
              <a:t>T</a:t>
            </a:r>
            <a:r>
              <a:rPr lang="en-US" dirty="0" smtClean="0"/>
              <a:t>reatment</a:t>
            </a:r>
          </a:p>
        </p:txBody>
      </p:sp>
      <p:cxnSp>
        <p:nvCxnSpPr>
          <p:cNvPr id="12" name="Straight Arrow Connector 11"/>
          <p:cNvCxnSpPr>
            <a:stCxn id="11" idx="2"/>
            <a:endCxn id="6" idx="0"/>
          </p:cNvCxnSpPr>
          <p:nvPr/>
        </p:nvCxnSpPr>
        <p:spPr>
          <a:xfrm>
            <a:off x="6392544" y="905254"/>
            <a:ext cx="25860" cy="6293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764013"/>
              </p:ext>
            </p:extLst>
          </p:nvPr>
        </p:nvGraphicFramePr>
        <p:xfrm>
          <a:off x="1084744" y="2640105"/>
          <a:ext cx="11090578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4697"/>
                <a:gridCol w="1932714"/>
                <a:gridCol w="6150665"/>
                <a:gridCol w="120250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If PaO2 &gt; 70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TMP-SMX 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wo tablets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21 days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If PaO2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&lt; 70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TMP-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SMX</a:t>
                      </a:r>
                    </a:p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1:5 ratio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  +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Prednisone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TMP 15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– 20 mg/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kg IV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divided into 3-4 doses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21 days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115064"/>
              </p:ext>
            </p:extLst>
          </p:nvPr>
        </p:nvGraphicFramePr>
        <p:xfrm>
          <a:off x="1084744" y="6005476"/>
          <a:ext cx="11090578" cy="21750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3677"/>
                <a:gridCol w="6140849"/>
                <a:gridCol w="2766052"/>
              </a:tblGrid>
              <a:tr h="72500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If Allergy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Dose</a:t>
                      </a:r>
                      <a:endParaRPr lang="en-US" dirty="0"/>
                    </a:p>
                  </a:txBody>
                  <a:tcPr/>
                </a:tc>
              </a:tr>
              <a:tr h="725009">
                <a:tc>
                  <a:txBody>
                    <a:bodyPr/>
                    <a:lstStyle/>
                    <a:p>
                      <a:r>
                        <a:rPr lang="en-US" dirty="0" smtClean="0"/>
                        <a:t>If PaO2 &gt; 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Atovaquone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750 mg PO BID</a:t>
                      </a:r>
                      <a:endParaRPr lang="en-US" dirty="0"/>
                    </a:p>
                  </a:txBody>
                  <a:tcPr/>
                </a:tc>
              </a:tr>
              <a:tr h="725009">
                <a:tc>
                  <a:txBody>
                    <a:bodyPr/>
                    <a:lstStyle/>
                    <a:p>
                      <a:r>
                        <a:rPr lang="en-US" dirty="0" smtClean="0"/>
                        <a:t>If PaO2</a:t>
                      </a:r>
                      <a:r>
                        <a:rPr lang="en-US" baseline="0" dirty="0" smtClean="0"/>
                        <a:t> &gt; 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Pentamidine 4 mg/kg IV over 60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33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5103" y="3355580"/>
            <a:ext cx="625680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Toxoplasma gondii Encephalitis (TE)</a:t>
            </a:r>
          </a:p>
          <a:p>
            <a:pPr algn="ctr"/>
            <a:r>
              <a:rPr lang="en-US" dirty="0" smtClean="0"/>
              <a:t>Cause: eating undercooked meat &amp; Cat feces</a:t>
            </a:r>
          </a:p>
          <a:p>
            <a:pPr algn="ctr"/>
            <a:r>
              <a:rPr lang="en-US" dirty="0" smtClean="0"/>
              <a:t>S/S: goes to brain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22201" y="1933852"/>
            <a:ext cx="32226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CD4 &lt; 100 cells/mm^3</a:t>
            </a:r>
            <a:endParaRPr lang="en-US" dirty="0"/>
          </a:p>
        </p:txBody>
      </p:sp>
      <p:cxnSp>
        <p:nvCxnSpPr>
          <p:cNvPr id="6" name="Straight Connector 5"/>
          <p:cNvCxnSpPr>
            <a:stCxn id="5" idx="2"/>
            <a:endCxn id="4" idx="0"/>
          </p:cNvCxnSpPr>
          <p:nvPr/>
        </p:nvCxnSpPr>
        <p:spPr>
          <a:xfrm>
            <a:off x="6033505" y="2426295"/>
            <a:ext cx="0" cy="9292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72706" y="395870"/>
            <a:ext cx="628920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Toxoplasmosis gondii encephalitis Treatment</a:t>
            </a:r>
          </a:p>
          <a:p>
            <a:pPr algn="ctr"/>
            <a:r>
              <a:rPr lang="en-US" dirty="0" smtClean="0"/>
              <a:t>Protozoa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880716"/>
              </p:ext>
            </p:extLst>
          </p:nvPr>
        </p:nvGraphicFramePr>
        <p:xfrm>
          <a:off x="3028903" y="6110855"/>
          <a:ext cx="6133004" cy="176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7004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Pyrimethamine/</a:t>
                      </a:r>
                      <a:r>
                        <a:rPr lang="en-US" dirty="0" smtClean="0"/>
                        <a:t>Leucovorin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+</a:t>
                      </a:r>
                    </a:p>
                    <a:p>
                      <a:r>
                        <a:rPr lang="en-US" dirty="0" smtClean="0"/>
                        <a:t>Sulfadiazine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weeks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>
            <a:stCxn id="7" idx="2"/>
            <a:endCxn id="5" idx="0"/>
          </p:cNvCxnSpPr>
          <p:nvPr/>
        </p:nvCxnSpPr>
        <p:spPr>
          <a:xfrm>
            <a:off x="6017307" y="1288422"/>
            <a:ext cx="16198" cy="645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</p:cNvCxnSpPr>
          <p:nvPr/>
        </p:nvCxnSpPr>
        <p:spPr>
          <a:xfrm>
            <a:off x="6033505" y="4648242"/>
            <a:ext cx="0" cy="1330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425236" y="5532864"/>
            <a:ext cx="236543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TOXO = 2</a:t>
            </a:r>
          </a:p>
          <a:p>
            <a:pPr algn="ctr"/>
            <a:r>
              <a:rPr lang="en-US" dirty="0" smtClean="0"/>
              <a:t>CH3 --------- CH3</a:t>
            </a:r>
          </a:p>
          <a:p>
            <a:pPr algn="ctr"/>
            <a:r>
              <a:rPr lang="en-US" dirty="0" err="1" smtClean="0"/>
              <a:t>Pyri-methamine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47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410563"/>
              </p:ext>
            </p:extLst>
          </p:nvPr>
        </p:nvGraphicFramePr>
        <p:xfrm>
          <a:off x="2286000" y="1524000"/>
          <a:ext cx="9144000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/>
                <a:gridCol w="457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Infection treatment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Drug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Cryptococcus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Ampho</a:t>
                      </a:r>
                      <a:r>
                        <a:rPr lang="en-US" dirty="0" smtClean="0"/>
                        <a:t> B </a:t>
                      </a:r>
                    </a:p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+ </a:t>
                      </a:r>
                    </a:p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Flucytosine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Ethambutol</a:t>
                      </a:r>
                    </a:p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+</a:t>
                      </a:r>
                    </a:p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Clarithromycin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059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271</Words>
  <Application>Microsoft Macintosh PowerPoint</Application>
  <PresentationFormat>Custom</PresentationFormat>
  <Paragraphs>84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24</cp:revision>
  <dcterms:created xsi:type="dcterms:W3CDTF">2012-10-18T17:45:11Z</dcterms:created>
  <dcterms:modified xsi:type="dcterms:W3CDTF">2012-10-18T23:35:48Z</dcterms:modified>
</cp:coreProperties>
</file>