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C23DB-8486-8C47-A502-BFEDA3D36ABE}">
          <p14:sldIdLst>
            <p14:sldId id="256"/>
            <p14:sldId id="258"/>
            <p14:sldId id="257"/>
            <p14:sldId id="260"/>
            <p14:sldId id="261"/>
            <p14:sldId id="263"/>
            <p14:sldId id="262"/>
            <p14:sldId id="264"/>
            <p14:sldId id="259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90" autoAdjust="0"/>
  </p:normalViewPr>
  <p:slideViewPr>
    <p:cSldViewPr snapToGrid="0" snapToObjects="1">
      <p:cViewPr varScale="1">
        <p:scale>
          <a:sx n="54" d="100"/>
          <a:sy n="54" d="100"/>
        </p:scale>
        <p:origin x="-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6AE5-F4CF-C040-9B84-C178FCF0418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880FF-9FA4-5041-A9DB-323971D5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0FF-9FA4-5041-A9DB-323971D5F0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Endopeptidase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0FF-9FA4-5041-A9DB-323971D5F0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channels in beta cells are initially open</a:t>
            </a:r>
          </a:p>
          <a:p>
            <a:r>
              <a:rPr lang="en-US" dirty="0" smtClean="0"/>
              <a:t>normally:</a:t>
            </a:r>
            <a:r>
              <a:rPr lang="en-US" baseline="0" dirty="0" smtClean="0"/>
              <a:t> ADP is on ATP regulated K channel </a:t>
            </a:r>
            <a:r>
              <a:rPr lang="en-US" baseline="0" dirty="0" smtClean="0">
                <a:sym typeface="Wingdings"/>
              </a:rPr>
              <a:t> K leaves cell  Cell becomes negative -70mV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When glucose enters cell  more ATP  ATP binds to ATP regulated K channel, K channel closes  K builds up  cell becomes positive</a:t>
            </a: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0FF-9FA4-5041-A9DB-323971D5F0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story: when</a:t>
            </a:r>
            <a:r>
              <a:rPr lang="en-US" baseline="0" dirty="0" smtClean="0"/>
              <a:t> given glucose PO, insulin secretion is more than if give IV. Why?</a:t>
            </a:r>
          </a:p>
          <a:p>
            <a:r>
              <a:rPr lang="en-US" baseline="0" dirty="0" smtClean="0"/>
              <a:t>Reason: because if given PO, incretin in the GI tract FURTHER stimulates </a:t>
            </a:r>
            <a:r>
              <a:rPr lang="en-US" baseline="0" smtClean="0"/>
              <a:t>insulin secretion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0FF-9FA4-5041-A9DB-323971D5F0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0FF-9FA4-5041-A9DB-323971D5F0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4323-49B6-DA49-8195-66E43A76E0FC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4AC9-900F-CC42-9068-F2B11868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24" y="52902"/>
            <a:ext cx="4572000" cy="5355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Insulin Overview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Pancrease has:</a:t>
            </a:r>
          </a:p>
          <a:p>
            <a:r>
              <a:rPr lang="en-US" dirty="0"/>
              <a:t>	Exocrine: Secrete into duodenum</a:t>
            </a:r>
          </a:p>
          <a:p>
            <a:r>
              <a:rPr lang="en-US" dirty="0"/>
              <a:t>	Endocrine: Secrete into blood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Endocrine Location</a:t>
            </a:r>
          </a:p>
          <a:p>
            <a:r>
              <a:rPr lang="en-US" dirty="0"/>
              <a:t>	Organ: Pancreas</a:t>
            </a:r>
          </a:p>
          <a:p>
            <a:r>
              <a:rPr lang="en-US" dirty="0"/>
              <a:t>	</a:t>
            </a:r>
            <a:r>
              <a:rPr lang="en-US" dirty="0" smtClean="0"/>
              <a:t>Location (area): </a:t>
            </a:r>
            <a:r>
              <a:rPr lang="en-US" dirty="0"/>
              <a:t>Islet of Langerhans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Islet of Langerhans produces</a:t>
            </a:r>
          </a:p>
          <a:p>
            <a:r>
              <a:rPr lang="en-US" dirty="0">
                <a:solidFill>
                  <a:srgbClr val="FF0000"/>
                </a:solidFill>
              </a:rPr>
              <a:t>	Alpha cells: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Location: surround Beta Cells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	Beta cells</a:t>
            </a:r>
          </a:p>
          <a:p>
            <a:r>
              <a:rPr lang="en-US" dirty="0">
                <a:solidFill>
                  <a:srgbClr val="3366FF"/>
                </a:solidFill>
              </a:rPr>
              <a:t>		Location: Center of </a:t>
            </a:r>
            <a:r>
              <a:rPr lang="en-US" dirty="0" smtClean="0">
                <a:solidFill>
                  <a:srgbClr val="3366FF"/>
                </a:solidFill>
              </a:rPr>
              <a:t>Langerhans</a:t>
            </a:r>
          </a:p>
          <a:p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/>
              <a:t>Delta cells</a:t>
            </a:r>
          </a:p>
          <a:p>
            <a:r>
              <a:rPr lang="en-US" dirty="0"/>
              <a:t>	</a:t>
            </a:r>
            <a:r>
              <a:rPr lang="en-US" dirty="0" smtClean="0"/>
              <a:t>	Location: everywhere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Pp</a:t>
            </a:r>
            <a:r>
              <a:rPr lang="en-US" dirty="0"/>
              <a:t> cells</a:t>
            </a:r>
          </a:p>
          <a:p>
            <a:r>
              <a:rPr lang="en-US" dirty="0"/>
              <a:t>	</a:t>
            </a:r>
            <a:r>
              <a:rPr lang="en-US" dirty="0" smtClean="0"/>
              <a:t>	Location: everywhere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27224" y="2410998"/>
            <a:ext cx="4318894" cy="26502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43214" y="3591947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4529" y="3603947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080" y="3278261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3765" y="3278261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9826" y="4046897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7257" y="4046897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9948" y="3462927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7151" y="2908929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0565" y="2875610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1160" y="3591947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2450" y="3975096"/>
            <a:ext cx="6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Delta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68749" y="3222615"/>
            <a:ext cx="6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Delta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09948" y="3942009"/>
            <a:ext cx="6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Delta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88853" y="4487076"/>
            <a:ext cx="6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Delta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71295" y="2724263"/>
            <a:ext cx="6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Delta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88853" y="2634334"/>
            <a:ext cx="68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Delta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46103" y="4436450"/>
            <a:ext cx="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11160" y="3301972"/>
            <a:ext cx="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57271" y="2651498"/>
            <a:ext cx="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56153" y="3828912"/>
            <a:ext cx="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9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614" y="192809"/>
            <a:ext cx="869905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 peptide t1/2 = 30 min</a:t>
            </a:r>
          </a:p>
          <a:p>
            <a:r>
              <a:rPr lang="en-US" dirty="0"/>
              <a:t>Insulin  t1/2 = 5 min</a:t>
            </a:r>
          </a:p>
          <a:p>
            <a:endParaRPr lang="en-US" dirty="0"/>
          </a:p>
          <a:p>
            <a:r>
              <a:rPr lang="en-US" dirty="0"/>
              <a:t>C peptide is used as a marker to measure how well the patient produces insulin endogenously. </a:t>
            </a:r>
          </a:p>
          <a:p>
            <a:r>
              <a:rPr lang="en-US" dirty="0"/>
              <a:t>DM-1: low C peptide</a:t>
            </a:r>
          </a:p>
          <a:p>
            <a:r>
              <a:rPr lang="en-US" dirty="0"/>
              <a:t>DM-2: higher C peptide b/c body produces insulin normally BUT cannot be used</a:t>
            </a:r>
          </a:p>
          <a:p>
            <a:r>
              <a:rPr lang="en-US" dirty="0"/>
              <a:t>Insulinoma: really high C </a:t>
            </a:r>
            <a:r>
              <a:rPr lang="en-US" dirty="0" smtClean="0"/>
              <a:t>peptide</a:t>
            </a:r>
          </a:p>
          <a:p>
            <a:endParaRPr lang="en-US" dirty="0"/>
          </a:p>
          <a:p>
            <a:r>
              <a:rPr lang="en-US" dirty="0" smtClean="0"/>
              <a:t>C-peptide</a:t>
            </a:r>
          </a:p>
          <a:p>
            <a:r>
              <a:rPr lang="en-US" dirty="0"/>
              <a:t>	</a:t>
            </a:r>
            <a:r>
              <a:rPr lang="en-US" dirty="0" smtClean="0"/>
              <a:t>1. Active Na/K ATPase</a:t>
            </a:r>
          </a:p>
          <a:p>
            <a:r>
              <a:rPr lang="en-US" dirty="0"/>
              <a:t>	</a:t>
            </a:r>
            <a:r>
              <a:rPr lang="en-US" dirty="0" smtClean="0"/>
              <a:t>2. stimulates NO </a:t>
            </a:r>
            <a:r>
              <a:rPr lang="en-US" dirty="0" smtClean="0">
                <a:sym typeface="Wingdings"/>
              </a:rPr>
              <a:t> Vasodilation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That’s why patients with DM-1 have retinal and HTN problems b/c they have no C-peptide. No C-peptide = less vasodilation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Amylin: stimulates brain to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1. suppress glucagon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2. reduce food intake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44619"/>
            <a:ext cx="9144000" cy="4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6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039" y="177955"/>
            <a:ext cx="887248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Alpha cells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(glucagon)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Location: surround Beta Cells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Produce: Glucagon</a:t>
            </a:r>
          </a:p>
          <a:p>
            <a:r>
              <a:rPr lang="en-US" dirty="0">
                <a:solidFill>
                  <a:srgbClr val="FF0000"/>
                </a:solidFill>
              </a:rPr>
              <a:t>	U</a:t>
            </a:r>
            <a:r>
              <a:rPr lang="en-US" dirty="0" smtClean="0">
                <a:solidFill>
                  <a:srgbClr val="FF0000"/>
                </a:solidFill>
              </a:rPr>
              <a:t>se: Release stored glycerol (break down nutrients to use)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to increase release of Glucose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Glucagon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MOA: G protein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cAMP  release glucagon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2. Cortisol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3. GH</a:t>
            </a:r>
          </a:p>
          <a:p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How to decrease release of insulin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4. Sympathetic Nervous system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NE + alpha 2: G protein, decrease cAMP  decrease release of insulin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5. Somatostatin (universal inhibitor of peptide hormone)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MOA: inhibit secretion of INSULIN AND GLUCAGON (also GH, thyroid hormone)</a:t>
            </a:r>
          </a:p>
        </p:txBody>
      </p:sp>
    </p:spTree>
    <p:extLst>
      <p:ext uri="{BB962C8B-B14F-4D97-AF65-F5344CB8AC3E}">
        <p14:creationId xmlns:p14="http://schemas.microsoft.com/office/powerpoint/2010/main" val="254240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999" y="0"/>
            <a:ext cx="85929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Beta cells; general</a:t>
            </a:r>
          </a:p>
          <a:p>
            <a:r>
              <a:rPr lang="en-US" sz="1600" dirty="0" smtClean="0">
                <a:solidFill>
                  <a:srgbClr val="3366FF"/>
                </a:solidFill>
              </a:rPr>
              <a:t>	Location: Center of Langerhans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sz="1600" dirty="0" smtClean="0">
                <a:solidFill>
                  <a:srgbClr val="3366FF"/>
                </a:solidFill>
              </a:rPr>
              <a:t>	Produce</a:t>
            </a:r>
          </a:p>
          <a:p>
            <a:r>
              <a:rPr lang="en-US" sz="1600" dirty="0" smtClean="0">
                <a:solidFill>
                  <a:srgbClr val="3366FF"/>
                </a:solidFill>
              </a:rPr>
              <a:t>		1. Insulin</a:t>
            </a:r>
          </a:p>
          <a:p>
            <a:r>
              <a:rPr lang="en-US" sz="1600" dirty="0" smtClean="0">
                <a:solidFill>
                  <a:srgbClr val="3366FF"/>
                </a:solidFill>
              </a:rPr>
              <a:t>		2. C-peptide (biomarker to determine DM)</a:t>
            </a:r>
          </a:p>
          <a:p>
            <a:r>
              <a:rPr lang="en-US" sz="1600" dirty="0" smtClean="0">
                <a:solidFill>
                  <a:srgbClr val="3366FF"/>
                </a:solidFill>
              </a:rPr>
              <a:t>		3. Amylin  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</a:rPr>
              <a:t>	</a:t>
            </a:r>
            <a:r>
              <a:rPr lang="en-US" sz="1600" dirty="0" smtClean="0">
                <a:solidFill>
                  <a:srgbClr val="3366FF"/>
                </a:solidFill>
              </a:rPr>
              <a:t>Use: store energy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Pathway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600" dirty="0" smtClean="0"/>
              <a:t>Blood with nutrients enter arteriole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Arteriole will move directly to center of the inlet to beta cells.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Blood + inulin will suppress alpha cells from releasing (paracrine regulation)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Radiate outward into venules</a:t>
            </a:r>
          </a:p>
        </p:txBody>
      </p:sp>
      <p:sp>
        <p:nvSpPr>
          <p:cNvPr id="6" name="Oval 5"/>
          <p:cNvSpPr/>
          <p:nvPr/>
        </p:nvSpPr>
        <p:spPr>
          <a:xfrm>
            <a:off x="4730765" y="0"/>
            <a:ext cx="4325798" cy="232833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6092931" y="846751"/>
            <a:ext cx="1564650" cy="6625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6384422" y="871527"/>
            <a:ext cx="92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Arteriole 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7657581" y="1178034"/>
            <a:ext cx="364586" cy="31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66052" y="1509316"/>
            <a:ext cx="9204" cy="31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693833" y="1178034"/>
            <a:ext cx="399098" cy="6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6875256" y="550333"/>
            <a:ext cx="0" cy="296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91179" y="138105"/>
            <a:ext cx="349746" cy="3130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/>
          <p:cNvSpPr/>
          <p:nvPr/>
        </p:nvSpPr>
        <p:spPr>
          <a:xfrm>
            <a:off x="8080957" y="1509316"/>
            <a:ext cx="349746" cy="3130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Oval 18"/>
          <p:cNvSpPr/>
          <p:nvPr/>
        </p:nvSpPr>
        <p:spPr>
          <a:xfrm>
            <a:off x="6714735" y="1849445"/>
            <a:ext cx="349746" cy="3130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5196981" y="1178034"/>
            <a:ext cx="349746" cy="3130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7985268" y="1227550"/>
            <a:ext cx="87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vein</a:t>
            </a:r>
            <a:endParaRPr lang="en-US" sz="1600" dirty="0"/>
          </a:p>
        </p:txBody>
      </p:sp>
      <p:sp>
        <p:nvSpPr>
          <p:cNvPr id="22" name="Freeform 21"/>
          <p:cNvSpPr/>
          <p:nvPr/>
        </p:nvSpPr>
        <p:spPr>
          <a:xfrm>
            <a:off x="4788921" y="4845801"/>
            <a:ext cx="3859722" cy="1552274"/>
          </a:xfrm>
          <a:custGeom>
            <a:avLst/>
            <a:gdLst>
              <a:gd name="connsiteX0" fmla="*/ 3079219 w 3079219"/>
              <a:gd name="connsiteY0" fmla="*/ 29321 h 1552274"/>
              <a:gd name="connsiteX1" fmla="*/ 465333 w 3079219"/>
              <a:gd name="connsiteY1" fmla="*/ 176558 h 1552274"/>
              <a:gd name="connsiteX2" fmla="*/ 170810 w 3079219"/>
              <a:gd name="connsiteY2" fmla="*/ 1372854 h 1552274"/>
              <a:gd name="connsiteX3" fmla="*/ 2324505 w 3079219"/>
              <a:gd name="connsiteY3" fmla="*/ 1483281 h 1552274"/>
              <a:gd name="connsiteX4" fmla="*/ 2434951 w 3079219"/>
              <a:gd name="connsiteY4" fmla="*/ 747099 h 1552274"/>
              <a:gd name="connsiteX5" fmla="*/ 686225 w 3079219"/>
              <a:gd name="connsiteY5" fmla="*/ 655076 h 15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219" h="1552274">
                <a:moveTo>
                  <a:pt x="3079219" y="29321"/>
                </a:moveTo>
                <a:cubicBezTo>
                  <a:pt x="2014643" y="-9022"/>
                  <a:pt x="950068" y="-47364"/>
                  <a:pt x="465333" y="176558"/>
                </a:cubicBezTo>
                <a:cubicBezTo>
                  <a:pt x="-19402" y="400480"/>
                  <a:pt x="-139052" y="1155067"/>
                  <a:pt x="170810" y="1372854"/>
                </a:cubicBezTo>
                <a:cubicBezTo>
                  <a:pt x="480672" y="1590641"/>
                  <a:pt x="1947148" y="1587573"/>
                  <a:pt x="2324505" y="1483281"/>
                </a:cubicBezTo>
                <a:cubicBezTo>
                  <a:pt x="2701862" y="1378989"/>
                  <a:pt x="2707998" y="885133"/>
                  <a:pt x="2434951" y="747099"/>
                </a:cubicBezTo>
                <a:cubicBezTo>
                  <a:pt x="2161904" y="609065"/>
                  <a:pt x="686225" y="655076"/>
                  <a:pt x="686225" y="65507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5955" y="4531683"/>
            <a:ext cx="1518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Signal sequence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55708" y="4531683"/>
            <a:ext cx="80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B-chain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114893" y="5520522"/>
            <a:ext cx="813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A-chain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0067" y="5599853"/>
            <a:ext cx="192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C-chain</a:t>
            </a:r>
          </a:p>
          <a:p>
            <a:r>
              <a:rPr lang="en-US" sz="1600" dirty="0" smtClean="0"/>
              <a:t>(connector segment)</a:t>
            </a:r>
          </a:p>
          <a:p>
            <a:r>
              <a:rPr lang="en-US" sz="1600" dirty="0" smtClean="0"/>
              <a:t>Shaped like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640153"/>
            <a:ext cx="39045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Insulin peptide chain</a:t>
            </a:r>
          </a:p>
          <a:p>
            <a:r>
              <a:rPr lang="en-US" sz="1600" dirty="0" smtClean="0"/>
              <a:t>Pre-Pro Insulin = Signal + A + B + C chain</a:t>
            </a:r>
          </a:p>
          <a:p>
            <a:endParaRPr lang="en-US" sz="1600" dirty="0" smtClean="0"/>
          </a:p>
          <a:p>
            <a:r>
              <a:rPr lang="en-US" sz="1600" dirty="0" smtClean="0"/>
              <a:t>Signal sequence decomposes to make.</a:t>
            </a:r>
            <a:endParaRPr lang="en-US" sz="1600" dirty="0"/>
          </a:p>
          <a:p>
            <a:r>
              <a:rPr lang="en-US" sz="1600" dirty="0" smtClean="0"/>
              <a:t>Pro-Insulin = A + B + C insulin</a:t>
            </a:r>
          </a:p>
          <a:p>
            <a:endParaRPr lang="en-US" sz="1600" dirty="0"/>
          </a:p>
          <a:p>
            <a:r>
              <a:rPr lang="en-US" sz="1600" dirty="0" smtClean="0"/>
              <a:t>C chain gets cut to make and disulfide added</a:t>
            </a:r>
          </a:p>
          <a:p>
            <a:r>
              <a:rPr lang="en-US" sz="1600" dirty="0" smtClean="0"/>
              <a:t>Insulin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384422" y="5024445"/>
            <a:ext cx="0" cy="37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00380" y="5061252"/>
            <a:ext cx="0" cy="288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20221" y="5061251"/>
            <a:ext cx="108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Disulfide bond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357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45" y="48167"/>
            <a:ext cx="8791922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Beta cells: synth of beta cells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DNA synth to make Insulin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DNA chromosome 11 (short chain)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Ribosome makes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baseline="30000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: signal sequence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Signal sequence drags itself + ribosome to Rough 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Rough ER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signal sequence enters to lumen of rough ER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Pre-pro insulin is made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Endopeptidase will break down pre-pro insulin to pro insulin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Rough ER Vesicle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Pro insulin is transported into vesicle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vesicle into golgi complex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Golgi complex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pro insulin adds disulfide bond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Endopeptidase + pro insulin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insulin + C peptide</a:t>
            </a:r>
          </a:p>
          <a:p>
            <a:r>
              <a:rPr lang="en-US" dirty="0" smtClean="0">
                <a:solidFill>
                  <a:srgbClr val="000000"/>
                </a:solidFill>
                <a:sym typeface="Wingdings"/>
              </a:rPr>
              <a:t>Golgi Vesicle</a:t>
            </a:r>
          </a:p>
          <a:p>
            <a:r>
              <a:rPr lang="en-US" dirty="0">
                <a:solidFill>
                  <a:srgbClr val="00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contains: insulin + C peptide + Zinc</a:t>
            </a:r>
          </a:p>
          <a:p>
            <a:r>
              <a:rPr lang="en-US" dirty="0">
                <a:solidFill>
                  <a:srgbClr val="000000"/>
                </a:solidFill>
                <a:sym typeface="Wingdings"/>
              </a:rPr>
              <a:t>	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428374" y="4862584"/>
            <a:ext cx="1270077" cy="10948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62874" y="5392805"/>
            <a:ext cx="4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5172" y="5069639"/>
            <a:ext cx="7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</a:p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6955" y="5957478"/>
            <a:ext cx="7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</a:p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4118" y="5069639"/>
            <a:ext cx="7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</a:p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5763" y="5898275"/>
            <a:ext cx="18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Hexameric insulin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5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91821" y="3379679"/>
            <a:ext cx="7709592" cy="323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692" y="9322"/>
            <a:ext cx="6773083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Beta cells: MOA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1. GI absorbs glucose into beta cell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2. Glucose binds to GLUT-2 (glucose transporter type 2 = bidirectional)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beta cells </a:t>
            </a:r>
            <a:r>
              <a:rPr lang="en-US" dirty="0" err="1" smtClean="0">
                <a:solidFill>
                  <a:srgbClr val="000000"/>
                </a:solidFill>
              </a:rPr>
              <a:t>LIKes</a:t>
            </a:r>
            <a:r>
              <a:rPr lang="en-US" dirty="0" smtClean="0">
                <a:solidFill>
                  <a:srgbClr val="000000"/>
                </a:solidFill>
              </a:rPr>
              <a:t> GLUT-2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found in liver, Intestine, Kidney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3. GLUT-2 transports glucose into beta cell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4. Glucokinase phosphorylates glucose to glucose-6 phosphate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glucose-6 phosphate cannot leave the cell b/c it is charged</a:t>
            </a:r>
          </a:p>
          <a:p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i="1" dirty="0" smtClean="0">
                <a:solidFill>
                  <a:srgbClr val="000000"/>
                </a:solidFill>
              </a:rPr>
              <a:t>Note: glucokinase is the rate limiting step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5. Glucose goes through glycolysis</a:t>
            </a:r>
            <a:endParaRPr lang="en-US" dirty="0" smtClean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6436" y="359894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527" y="3465236"/>
            <a:ext cx="118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 6 </a:t>
            </a:r>
          </a:p>
          <a:p>
            <a:r>
              <a:rPr lang="en-US" dirty="0" smtClean="0"/>
              <a:t>phosphate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1691" y="4401178"/>
            <a:ext cx="132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Pyruvic Acid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902574" y="3783606"/>
            <a:ext cx="596953" cy="4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2052990" y="4111567"/>
            <a:ext cx="38801" cy="289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6"/>
            <a:endCxn id="16" idx="1"/>
          </p:cNvCxnSpPr>
          <p:nvPr/>
        </p:nvCxnSpPr>
        <p:spPr>
          <a:xfrm>
            <a:off x="2426822" y="5680223"/>
            <a:ext cx="827177" cy="1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3999" y="5496696"/>
            <a:ext cx="5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2"/>
            <a:endCxn id="55" idx="0"/>
          </p:cNvCxnSpPr>
          <p:nvPr/>
        </p:nvCxnSpPr>
        <p:spPr>
          <a:xfrm>
            <a:off x="2052990" y="4770510"/>
            <a:ext cx="0" cy="53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7561" y="2877232"/>
            <a:ext cx="762833" cy="1004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649015" y="3968272"/>
            <a:ext cx="931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2744" y="3706121"/>
            <a:ext cx="5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ATP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0"/>
            <a:endCxn id="27" idx="2"/>
          </p:cNvCxnSpPr>
          <p:nvPr/>
        </p:nvCxnSpPr>
        <p:spPr>
          <a:xfrm flipH="1" flipV="1">
            <a:off x="3507726" y="4075453"/>
            <a:ext cx="21255" cy="1421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50715" y="3968272"/>
            <a:ext cx="1263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ATP closes </a:t>
            </a:r>
          </a:p>
          <a:p>
            <a:r>
              <a:rPr lang="en-US" dirty="0" smtClean="0"/>
              <a:t>K channel =</a:t>
            </a:r>
          </a:p>
          <a:p>
            <a:r>
              <a:rPr lang="en-US" dirty="0" smtClean="0"/>
              <a:t>K builds up</a:t>
            </a:r>
          </a:p>
          <a:p>
            <a:r>
              <a:rPr lang="en-US" dirty="0" smtClean="0"/>
              <a:t>++++++++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35451" y="32699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++++++++++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5335" y="3359073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12557" y="2896527"/>
            <a:ext cx="762833" cy="1004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2426" y="3425443"/>
            <a:ext cx="64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Ca++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3569" y="3968272"/>
            <a:ext cx="218364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++++</a:t>
            </a:r>
            <a:r>
              <a:rPr lang="en-US" dirty="0" smtClean="0">
                <a:sym typeface="Wingdings"/>
              </a:rPr>
              <a:t> opens voltage gated Ca channels = Ca move in. </a:t>
            </a:r>
          </a:p>
          <a:p>
            <a:r>
              <a:rPr lang="en-US" dirty="0" smtClean="0">
                <a:sym typeface="Wingdings"/>
              </a:rPr>
              <a:t>Increase Ca stimulates 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90673" y="5280407"/>
            <a:ext cx="1076537" cy="178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887849" y="2877232"/>
            <a:ext cx="289667" cy="2291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5900" y="1671316"/>
            <a:ext cx="1291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</a:p>
          <a:p>
            <a:r>
              <a:rPr lang="en-US" dirty="0" smtClean="0"/>
              <a:t>C peptide &amp;</a:t>
            </a:r>
          </a:p>
          <a:p>
            <a:r>
              <a:rPr lang="en-US" dirty="0" smtClean="0"/>
              <a:t>Amylin</a:t>
            </a:r>
          </a:p>
          <a:p>
            <a:r>
              <a:rPr lang="en-US" dirty="0" smtClean="0"/>
              <a:t>Is secreted</a:t>
            </a:r>
            <a:endParaRPr lang="en-US" dirty="0"/>
          </a:p>
        </p:txBody>
      </p:sp>
      <p:sp>
        <p:nvSpPr>
          <p:cNvPr id="50" name="Isosceles Triangle 49"/>
          <p:cNvSpPr/>
          <p:nvPr/>
        </p:nvSpPr>
        <p:spPr>
          <a:xfrm>
            <a:off x="7531336" y="5280407"/>
            <a:ext cx="635039" cy="40095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679157" y="5306390"/>
            <a:ext cx="747665" cy="7476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76092" y="5495557"/>
            <a:ext cx="5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49314" y="3359073"/>
            <a:ext cx="4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975" y="66853"/>
            <a:ext cx="8801413" cy="597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A. Nutrients that stimulate Insulin</a:t>
            </a:r>
          </a:p>
          <a:p>
            <a:pPr marL="342900" indent="-342900">
              <a:buAutoNum type="arabicPeriod"/>
            </a:pPr>
            <a:r>
              <a:rPr lang="en-US" dirty="0" smtClean="0"/>
              <a:t>Glucose</a:t>
            </a:r>
          </a:p>
          <a:p>
            <a:pPr marL="342900" indent="-342900">
              <a:buAutoNum type="arabicPeriod"/>
            </a:pPr>
            <a:r>
              <a:rPr lang="en-US" dirty="0" smtClean="0"/>
              <a:t>AA (especially Arginine and Lysine) </a:t>
            </a:r>
          </a:p>
          <a:p>
            <a:pPr marL="342900" indent="-342900">
              <a:buAutoNum type="arabicPeriod"/>
            </a:pPr>
            <a:r>
              <a:rPr lang="en-US" dirty="0" smtClean="0"/>
              <a:t>Fatty acids</a:t>
            </a:r>
          </a:p>
          <a:p>
            <a:pPr marL="342900" indent="-342900">
              <a:buAutoNum type="arabicPeriod"/>
            </a:pPr>
            <a:r>
              <a:rPr lang="en-US" dirty="0" smtClean="0"/>
              <a:t>Ketone bodies (used in brain if glucose levels is low in brain)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r>
              <a:rPr lang="en-US" sz="2000" u="sng" dirty="0" smtClean="0"/>
              <a:t>B. Peptide hormones that further stimulate release of insulin</a:t>
            </a:r>
          </a:p>
          <a:p>
            <a:r>
              <a:rPr lang="en-US" dirty="0" smtClean="0"/>
              <a:t>Produced in: wall of GI</a:t>
            </a:r>
          </a:p>
          <a:p>
            <a:r>
              <a:rPr lang="en-US" dirty="0" smtClean="0"/>
              <a:t>Secrete: </a:t>
            </a:r>
            <a:r>
              <a:rPr lang="en-US" dirty="0" smtClean="0">
                <a:solidFill>
                  <a:srgbClr val="FF0000"/>
                </a:solidFill>
              </a:rPr>
              <a:t>Incretins (drugs on next slide)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1. Glucagon Like Peptide – 1 (GLP-1)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2. Glucose dependent insulinotropic peptide (aka gastric inhibitor peptide GIP)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Dipeptidyl peptidase 4 breaks</a:t>
            </a:r>
            <a:r>
              <a:rPr lang="en-US" b="1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down GLP1 and GIP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dirty="0" smtClean="0"/>
              <a:t>Function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increase insulin secretion</a:t>
            </a:r>
          </a:p>
          <a:p>
            <a:r>
              <a:rPr lang="en-US" dirty="0"/>
              <a:t>	</a:t>
            </a:r>
            <a:r>
              <a:rPr lang="en-US" dirty="0" smtClean="0"/>
              <a:t>- inhibit glucagon</a:t>
            </a:r>
            <a:endParaRPr lang="en-US" dirty="0"/>
          </a:p>
          <a:p>
            <a:r>
              <a:rPr lang="en-US" dirty="0" smtClean="0"/>
              <a:t>	- slow down movement of stomach so that nutrients can be absorbed properly</a:t>
            </a:r>
          </a:p>
          <a:p>
            <a:r>
              <a:rPr lang="en-US" dirty="0"/>
              <a:t>	</a:t>
            </a:r>
            <a:r>
              <a:rPr lang="en-US" dirty="0" smtClean="0"/>
              <a:t>- when body eats too much </a:t>
            </a:r>
            <a:r>
              <a:rPr lang="en-US" dirty="0" smtClean="0">
                <a:sym typeface="Wingdings"/>
              </a:rPr>
              <a:t> incretin stimulates hypothalamus to cause satiety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“I’ve eaten enough, stop eating”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C. Acetyl Choline in parasympathetic system increases insulin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128" y="124459"/>
            <a:ext cx="8868260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 type 2 and </a:t>
            </a:r>
            <a:r>
              <a:rPr lang="en-US" dirty="0" smtClean="0">
                <a:solidFill>
                  <a:srgbClr val="660066"/>
                </a:solidFill>
              </a:rPr>
              <a:t>Drugs</a:t>
            </a:r>
          </a:p>
          <a:p>
            <a:endParaRPr lang="en-US" dirty="0"/>
          </a:p>
          <a:p>
            <a:r>
              <a:rPr lang="en-US" dirty="0" smtClean="0"/>
              <a:t>Partial loss of function of </a:t>
            </a:r>
            <a:r>
              <a:rPr lang="en-US" b="1" dirty="0" smtClean="0"/>
              <a:t>Glucokinase</a:t>
            </a:r>
            <a:r>
              <a:rPr lang="en-US" dirty="0" smtClean="0"/>
              <a:t> clinically is called</a:t>
            </a:r>
          </a:p>
          <a:p>
            <a:r>
              <a:rPr lang="en-US" dirty="0" smtClean="0"/>
              <a:t>Diabetes type 2 MODY</a:t>
            </a:r>
          </a:p>
          <a:p>
            <a:r>
              <a:rPr lang="en-US" dirty="0"/>
              <a:t>	</a:t>
            </a:r>
            <a:r>
              <a:rPr lang="en-US" dirty="0" smtClean="0"/>
              <a:t>Maturity</a:t>
            </a:r>
          </a:p>
          <a:p>
            <a:r>
              <a:rPr lang="en-US" dirty="0"/>
              <a:t>	</a:t>
            </a:r>
            <a:r>
              <a:rPr lang="en-US" dirty="0" smtClean="0"/>
              <a:t>Onset</a:t>
            </a:r>
          </a:p>
          <a:p>
            <a:r>
              <a:rPr lang="en-US" dirty="0"/>
              <a:t>	</a:t>
            </a:r>
            <a:r>
              <a:rPr lang="en-US" dirty="0" smtClean="0"/>
              <a:t>DM</a:t>
            </a:r>
          </a:p>
          <a:p>
            <a:r>
              <a:rPr lang="en-US" dirty="0"/>
              <a:t>	</a:t>
            </a:r>
            <a:r>
              <a:rPr lang="en-US" dirty="0" smtClean="0"/>
              <a:t>Young people</a:t>
            </a:r>
          </a:p>
          <a:p>
            <a:endParaRPr lang="en-US" dirty="0"/>
          </a:p>
          <a:p>
            <a:r>
              <a:rPr lang="en-US" dirty="0" smtClean="0"/>
              <a:t>Drugs that block ATP sensitive potassium Channels for DM-2</a:t>
            </a:r>
          </a:p>
          <a:p>
            <a:r>
              <a:rPr lang="en-US" dirty="0"/>
              <a:t>	</a:t>
            </a:r>
            <a:r>
              <a:rPr lang="en-US" dirty="0" smtClean="0"/>
              <a:t>1. Sulfonylurea</a:t>
            </a:r>
          </a:p>
          <a:p>
            <a:r>
              <a:rPr lang="en-US" dirty="0"/>
              <a:t>	</a:t>
            </a:r>
            <a:r>
              <a:rPr lang="en-US" dirty="0" smtClean="0"/>
              <a:t>	tolbutamide</a:t>
            </a:r>
          </a:p>
          <a:p>
            <a:r>
              <a:rPr lang="en-US" dirty="0"/>
              <a:t>	</a:t>
            </a:r>
            <a:r>
              <a:rPr lang="en-US" dirty="0" smtClean="0"/>
              <a:t>	glyburide </a:t>
            </a:r>
          </a:p>
          <a:p>
            <a:r>
              <a:rPr lang="en-US" dirty="0"/>
              <a:t>	</a:t>
            </a:r>
            <a:r>
              <a:rPr lang="en-US" dirty="0" smtClean="0"/>
              <a:t>2. Meglitinide</a:t>
            </a:r>
          </a:p>
          <a:p>
            <a:r>
              <a:rPr lang="en-US" dirty="0"/>
              <a:t>	</a:t>
            </a:r>
            <a:r>
              <a:rPr lang="en-US" dirty="0" smtClean="0"/>
              <a:t>	Repaglinide</a:t>
            </a:r>
          </a:p>
          <a:p>
            <a:r>
              <a:rPr lang="en-US" dirty="0"/>
              <a:t>	</a:t>
            </a:r>
            <a:r>
              <a:rPr lang="en-US" dirty="0" smtClean="0"/>
              <a:t>	Nateglinide</a:t>
            </a:r>
          </a:p>
          <a:p>
            <a:endParaRPr lang="en-US" dirty="0"/>
          </a:p>
          <a:p>
            <a:r>
              <a:rPr lang="en-US" dirty="0" smtClean="0"/>
              <a:t>Drugs that OPEN </a:t>
            </a:r>
            <a:r>
              <a:rPr lang="en-US" dirty="0" err="1" smtClean="0"/>
              <a:t>Atp</a:t>
            </a:r>
            <a:r>
              <a:rPr lang="en-US" dirty="0" smtClean="0"/>
              <a:t> sensitive potassium channels for DM-2</a:t>
            </a:r>
          </a:p>
          <a:p>
            <a:r>
              <a:rPr lang="en-US" dirty="0"/>
              <a:t>	</a:t>
            </a:r>
            <a:r>
              <a:rPr lang="en-US" dirty="0" smtClean="0"/>
              <a:t>1. Diazoxide </a:t>
            </a:r>
          </a:p>
          <a:p>
            <a:r>
              <a:rPr lang="en-US" dirty="0"/>
              <a:t>	</a:t>
            </a:r>
            <a:r>
              <a:rPr lang="en-US" dirty="0" smtClean="0"/>
              <a:t>	a. </a:t>
            </a:r>
            <a:r>
              <a:rPr lang="en-US" dirty="0" smtClean="0">
                <a:sym typeface="Wingdings"/>
              </a:rPr>
              <a:t>treat: Insulinemia (excessive insulin secretion) </a:t>
            </a:r>
          </a:p>
          <a:p>
            <a:r>
              <a:rPr lang="en-US" dirty="0" smtClean="0"/>
              <a:t>			keeps K open </a:t>
            </a:r>
            <a:r>
              <a:rPr lang="en-US" dirty="0" smtClean="0">
                <a:sym typeface="Wingdings"/>
              </a:rPr>
              <a:t> no Ca influx  no insulin release  </a:t>
            </a:r>
            <a:r>
              <a:rPr lang="en-US" dirty="0" err="1" smtClean="0">
                <a:sym typeface="Wingdings"/>
              </a:rPr>
              <a:t>hyPERglycemic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b.</a:t>
            </a:r>
            <a:r>
              <a:rPr lang="en-US" dirty="0" smtClean="0">
                <a:sym typeface="Wingdings"/>
              </a:rPr>
              <a:t> Treat: Acute HTN  (Vasodilation)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keep K open so that it cannot depolarize (cell becomes more negative)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0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21" y="76526"/>
            <a:ext cx="89211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Drugs:</a:t>
            </a:r>
          </a:p>
          <a:p>
            <a:endParaRPr lang="en-US" dirty="0"/>
          </a:p>
          <a:p>
            <a:r>
              <a:rPr lang="en-US" dirty="0" smtClean="0"/>
              <a:t>Incretin mimetic</a:t>
            </a:r>
          </a:p>
          <a:p>
            <a:r>
              <a:rPr lang="en-US" dirty="0"/>
              <a:t>	</a:t>
            </a:r>
            <a:r>
              <a:rPr lang="en-US" dirty="0" smtClean="0"/>
              <a:t>Dipeptidyl peptidase 4 breaks</a:t>
            </a:r>
            <a:r>
              <a:rPr lang="en-US" baseline="0" dirty="0" smtClean="0"/>
              <a:t> down GLP1 and GIP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Advantage: does not get broken down by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ExenaTIDE</a:t>
            </a:r>
            <a:r>
              <a:rPr lang="en-US" dirty="0" smtClean="0"/>
              <a:t>: a synthetic analog of GLP1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DPP-4 inhibitor (Dipeptidyl peptidase 4)</a:t>
            </a:r>
          </a:p>
          <a:p>
            <a:r>
              <a:rPr lang="en-US" dirty="0"/>
              <a:t>	</a:t>
            </a:r>
            <a:r>
              <a:rPr lang="en-US" dirty="0" smtClean="0"/>
              <a:t>advantage: increase levels of incretin (DPP-4 cannot break it down)</a:t>
            </a:r>
          </a:p>
          <a:p>
            <a:r>
              <a:rPr lang="en-US" dirty="0" smtClean="0"/>
              <a:t>1. Sitagliptin (Januvia)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120" y="253128"/>
            <a:ext cx="8758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Delta cells (dog)</a:t>
            </a:r>
          </a:p>
          <a:p>
            <a:r>
              <a:rPr lang="en-US" dirty="0" smtClean="0"/>
              <a:t>	Location: everywhere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Produce: Somatostatin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Use: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1</a:t>
            </a:r>
            <a:r>
              <a:rPr lang="en-US" dirty="0" smtClean="0"/>
              <a:t>. inhibit </a:t>
            </a:r>
            <a:r>
              <a:rPr lang="en-US" dirty="0" smtClean="0">
                <a:solidFill>
                  <a:srgbClr val="FF0000"/>
                </a:solidFill>
              </a:rPr>
              <a:t>alpha</a:t>
            </a:r>
            <a:r>
              <a:rPr lang="en-US" dirty="0" smtClean="0"/>
              <a:t> cells</a:t>
            </a:r>
          </a:p>
          <a:p>
            <a:r>
              <a:rPr lang="en-US" dirty="0" smtClean="0"/>
              <a:t>		2. inhibit </a:t>
            </a:r>
            <a:r>
              <a:rPr lang="en-US" dirty="0" smtClean="0">
                <a:solidFill>
                  <a:srgbClr val="3366FF"/>
                </a:solidFill>
              </a:rPr>
              <a:t>beta</a:t>
            </a:r>
            <a:r>
              <a:rPr lang="en-US" dirty="0" smtClean="0"/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102806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460</Words>
  <Application>Microsoft Macintosh PowerPoint</Application>
  <PresentationFormat>On-screen Show (4:3)</PresentationFormat>
  <Paragraphs>238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51</cp:revision>
  <dcterms:created xsi:type="dcterms:W3CDTF">2012-01-15T20:05:01Z</dcterms:created>
  <dcterms:modified xsi:type="dcterms:W3CDTF">2012-01-17T00:43:21Z</dcterms:modified>
</cp:coreProperties>
</file>