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788" autoAdjust="0"/>
  </p:normalViewPr>
  <p:slideViewPr>
    <p:cSldViewPr snapToGrid="0" snapToObjects="1">
      <p:cViewPr varScale="1">
        <p:scale>
          <a:sx n="70" d="100"/>
          <a:sy n="70" d="100"/>
        </p:scale>
        <p:origin x="-21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C78FEF-FBEC-764B-BDBF-4701F20739FD}" type="datetimeFigureOut">
              <a:rPr lang="en-US" smtClean="0"/>
              <a:t>2/6/12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8A3E44-325D-944C-AF9F-43D986BFB5D2}" type="slidenum">
              <a:rPr lang="en-US" smtClean="0"/>
              <a:t>‹#›</a:t>
            </a:fld>
            <a:endParaRPr lang="en-US"/>
          </a:p>
        </p:txBody>
      </p:sp>
    </p:spTree>
    <p:extLst>
      <p:ext uri="{BB962C8B-B14F-4D97-AF65-F5344CB8AC3E}">
        <p14:creationId xmlns:p14="http://schemas.microsoft.com/office/powerpoint/2010/main" val="38755702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A3E44-325D-944C-AF9F-43D986BFB5D2}" type="slidenum">
              <a:rPr lang="en-US" smtClean="0"/>
              <a:t>1</a:t>
            </a:fld>
            <a:endParaRPr lang="en-US"/>
          </a:p>
        </p:txBody>
      </p:sp>
    </p:spTree>
    <p:extLst>
      <p:ext uri="{BB962C8B-B14F-4D97-AF65-F5344CB8AC3E}">
        <p14:creationId xmlns:p14="http://schemas.microsoft.com/office/powerpoint/2010/main" val="165994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A3E44-325D-944C-AF9F-43D986BFB5D2}" type="slidenum">
              <a:rPr lang="en-US" smtClean="0"/>
              <a:t>5</a:t>
            </a:fld>
            <a:endParaRPr lang="en-US"/>
          </a:p>
        </p:txBody>
      </p:sp>
    </p:spTree>
    <p:extLst>
      <p:ext uri="{BB962C8B-B14F-4D97-AF65-F5344CB8AC3E}">
        <p14:creationId xmlns:p14="http://schemas.microsoft.com/office/powerpoint/2010/main" val="2788267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D116F5-947C-CF42-8E0F-4BA9C172F534}" type="datetimeFigureOut">
              <a:rPr lang="en-US" smtClean="0"/>
              <a:t>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42C59-7B7B-FA4F-9C4C-7ACC55277D81}" type="slidenum">
              <a:rPr lang="en-US" smtClean="0"/>
              <a:t>‹#›</a:t>
            </a:fld>
            <a:endParaRPr lang="en-US"/>
          </a:p>
        </p:txBody>
      </p:sp>
    </p:spTree>
    <p:extLst>
      <p:ext uri="{BB962C8B-B14F-4D97-AF65-F5344CB8AC3E}">
        <p14:creationId xmlns:p14="http://schemas.microsoft.com/office/powerpoint/2010/main" val="807923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116F5-947C-CF42-8E0F-4BA9C172F534}" type="datetimeFigureOut">
              <a:rPr lang="en-US" smtClean="0"/>
              <a:t>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42C59-7B7B-FA4F-9C4C-7ACC55277D81}" type="slidenum">
              <a:rPr lang="en-US" smtClean="0"/>
              <a:t>‹#›</a:t>
            </a:fld>
            <a:endParaRPr lang="en-US"/>
          </a:p>
        </p:txBody>
      </p:sp>
    </p:spTree>
    <p:extLst>
      <p:ext uri="{BB962C8B-B14F-4D97-AF65-F5344CB8AC3E}">
        <p14:creationId xmlns:p14="http://schemas.microsoft.com/office/powerpoint/2010/main" val="198446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116F5-947C-CF42-8E0F-4BA9C172F534}" type="datetimeFigureOut">
              <a:rPr lang="en-US" smtClean="0"/>
              <a:t>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42C59-7B7B-FA4F-9C4C-7ACC55277D81}" type="slidenum">
              <a:rPr lang="en-US" smtClean="0"/>
              <a:t>‹#›</a:t>
            </a:fld>
            <a:endParaRPr lang="en-US"/>
          </a:p>
        </p:txBody>
      </p:sp>
    </p:spTree>
    <p:extLst>
      <p:ext uri="{BB962C8B-B14F-4D97-AF65-F5344CB8AC3E}">
        <p14:creationId xmlns:p14="http://schemas.microsoft.com/office/powerpoint/2010/main" val="4220736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116F5-947C-CF42-8E0F-4BA9C172F534}" type="datetimeFigureOut">
              <a:rPr lang="en-US" smtClean="0"/>
              <a:t>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42C59-7B7B-FA4F-9C4C-7ACC55277D81}" type="slidenum">
              <a:rPr lang="en-US" smtClean="0"/>
              <a:t>‹#›</a:t>
            </a:fld>
            <a:endParaRPr lang="en-US"/>
          </a:p>
        </p:txBody>
      </p:sp>
    </p:spTree>
    <p:extLst>
      <p:ext uri="{BB962C8B-B14F-4D97-AF65-F5344CB8AC3E}">
        <p14:creationId xmlns:p14="http://schemas.microsoft.com/office/powerpoint/2010/main" val="3586986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116F5-947C-CF42-8E0F-4BA9C172F534}" type="datetimeFigureOut">
              <a:rPr lang="en-US" smtClean="0"/>
              <a:t>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42C59-7B7B-FA4F-9C4C-7ACC55277D81}" type="slidenum">
              <a:rPr lang="en-US" smtClean="0"/>
              <a:t>‹#›</a:t>
            </a:fld>
            <a:endParaRPr lang="en-US"/>
          </a:p>
        </p:txBody>
      </p:sp>
    </p:spTree>
    <p:extLst>
      <p:ext uri="{BB962C8B-B14F-4D97-AF65-F5344CB8AC3E}">
        <p14:creationId xmlns:p14="http://schemas.microsoft.com/office/powerpoint/2010/main" val="208012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D116F5-947C-CF42-8E0F-4BA9C172F534}" type="datetimeFigureOut">
              <a:rPr lang="en-US" smtClean="0"/>
              <a:t>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42C59-7B7B-FA4F-9C4C-7ACC55277D81}" type="slidenum">
              <a:rPr lang="en-US" smtClean="0"/>
              <a:t>‹#›</a:t>
            </a:fld>
            <a:endParaRPr lang="en-US"/>
          </a:p>
        </p:txBody>
      </p:sp>
    </p:spTree>
    <p:extLst>
      <p:ext uri="{BB962C8B-B14F-4D97-AF65-F5344CB8AC3E}">
        <p14:creationId xmlns:p14="http://schemas.microsoft.com/office/powerpoint/2010/main" val="3438416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D116F5-947C-CF42-8E0F-4BA9C172F534}" type="datetimeFigureOut">
              <a:rPr lang="en-US" smtClean="0"/>
              <a:t>2/6/12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42C59-7B7B-FA4F-9C4C-7ACC55277D81}" type="slidenum">
              <a:rPr lang="en-US" smtClean="0"/>
              <a:t>‹#›</a:t>
            </a:fld>
            <a:endParaRPr lang="en-US"/>
          </a:p>
        </p:txBody>
      </p:sp>
    </p:spTree>
    <p:extLst>
      <p:ext uri="{BB962C8B-B14F-4D97-AF65-F5344CB8AC3E}">
        <p14:creationId xmlns:p14="http://schemas.microsoft.com/office/powerpoint/2010/main" val="1609413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D116F5-947C-CF42-8E0F-4BA9C172F534}" type="datetimeFigureOut">
              <a:rPr lang="en-US" smtClean="0"/>
              <a:t>2/6/12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42C59-7B7B-FA4F-9C4C-7ACC55277D81}" type="slidenum">
              <a:rPr lang="en-US" smtClean="0"/>
              <a:t>‹#›</a:t>
            </a:fld>
            <a:endParaRPr lang="en-US"/>
          </a:p>
        </p:txBody>
      </p:sp>
    </p:spTree>
    <p:extLst>
      <p:ext uri="{BB962C8B-B14F-4D97-AF65-F5344CB8AC3E}">
        <p14:creationId xmlns:p14="http://schemas.microsoft.com/office/powerpoint/2010/main" val="408660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116F5-947C-CF42-8E0F-4BA9C172F534}" type="datetimeFigureOut">
              <a:rPr lang="en-US" smtClean="0"/>
              <a:t>2/6/12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42C59-7B7B-FA4F-9C4C-7ACC55277D81}" type="slidenum">
              <a:rPr lang="en-US" smtClean="0"/>
              <a:t>‹#›</a:t>
            </a:fld>
            <a:endParaRPr lang="en-US"/>
          </a:p>
        </p:txBody>
      </p:sp>
    </p:spTree>
    <p:extLst>
      <p:ext uri="{BB962C8B-B14F-4D97-AF65-F5344CB8AC3E}">
        <p14:creationId xmlns:p14="http://schemas.microsoft.com/office/powerpoint/2010/main" val="116162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116F5-947C-CF42-8E0F-4BA9C172F534}" type="datetimeFigureOut">
              <a:rPr lang="en-US" smtClean="0"/>
              <a:t>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42C59-7B7B-FA4F-9C4C-7ACC55277D81}" type="slidenum">
              <a:rPr lang="en-US" smtClean="0"/>
              <a:t>‹#›</a:t>
            </a:fld>
            <a:endParaRPr lang="en-US"/>
          </a:p>
        </p:txBody>
      </p:sp>
    </p:spTree>
    <p:extLst>
      <p:ext uri="{BB962C8B-B14F-4D97-AF65-F5344CB8AC3E}">
        <p14:creationId xmlns:p14="http://schemas.microsoft.com/office/powerpoint/2010/main" val="109793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116F5-947C-CF42-8E0F-4BA9C172F534}" type="datetimeFigureOut">
              <a:rPr lang="en-US" smtClean="0"/>
              <a:t>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42C59-7B7B-FA4F-9C4C-7ACC55277D81}" type="slidenum">
              <a:rPr lang="en-US" smtClean="0"/>
              <a:t>‹#›</a:t>
            </a:fld>
            <a:endParaRPr lang="en-US"/>
          </a:p>
        </p:txBody>
      </p:sp>
    </p:spTree>
    <p:extLst>
      <p:ext uri="{BB962C8B-B14F-4D97-AF65-F5344CB8AC3E}">
        <p14:creationId xmlns:p14="http://schemas.microsoft.com/office/powerpoint/2010/main" val="75359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116F5-947C-CF42-8E0F-4BA9C172F534}" type="datetimeFigureOut">
              <a:rPr lang="en-US" smtClean="0"/>
              <a:t>2/6/12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42C59-7B7B-FA4F-9C4C-7ACC55277D81}" type="slidenum">
              <a:rPr lang="en-US" smtClean="0"/>
              <a:t>‹#›</a:t>
            </a:fld>
            <a:endParaRPr lang="en-US"/>
          </a:p>
        </p:txBody>
      </p:sp>
    </p:spTree>
    <p:extLst>
      <p:ext uri="{BB962C8B-B14F-4D97-AF65-F5344CB8AC3E}">
        <p14:creationId xmlns:p14="http://schemas.microsoft.com/office/powerpoint/2010/main" val="488989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1.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395" y="224789"/>
            <a:ext cx="8767588" cy="6463309"/>
          </a:xfrm>
          <a:prstGeom prst="rect">
            <a:avLst/>
          </a:prstGeom>
          <a:noFill/>
        </p:spPr>
        <p:txBody>
          <a:bodyPr wrap="square" rtlCol="0">
            <a:spAutoFit/>
          </a:bodyPr>
          <a:lstStyle/>
          <a:p>
            <a:r>
              <a:rPr lang="en-US" dirty="0" smtClean="0"/>
              <a:t>Normal Glucose levels: 70 – 100 mg/</a:t>
            </a:r>
            <a:r>
              <a:rPr lang="en-US" dirty="0" err="1" smtClean="0"/>
              <a:t>dL</a:t>
            </a:r>
            <a:endParaRPr lang="en-US" dirty="0"/>
          </a:p>
          <a:p>
            <a:r>
              <a:rPr lang="en-US" dirty="0" smtClean="0"/>
              <a:t>&lt; 60 = not enough glucose to the brain</a:t>
            </a:r>
          </a:p>
          <a:p>
            <a:r>
              <a:rPr lang="en-US" dirty="0" smtClean="0"/>
              <a:t>&gt; 180 = glucose spills into urine</a:t>
            </a:r>
          </a:p>
          <a:p>
            <a:r>
              <a:rPr lang="en-US" dirty="0" smtClean="0"/>
              <a:t>600 – 1000 mg/</a:t>
            </a:r>
            <a:r>
              <a:rPr lang="en-US" dirty="0" err="1" smtClean="0"/>
              <a:t>dL</a:t>
            </a:r>
            <a:r>
              <a:rPr lang="en-US" dirty="0" smtClean="0"/>
              <a:t> = DKA</a:t>
            </a:r>
          </a:p>
          <a:p>
            <a:endParaRPr lang="en-US" dirty="0" smtClean="0"/>
          </a:p>
          <a:p>
            <a:endParaRPr lang="en-US" dirty="0"/>
          </a:p>
          <a:p>
            <a:r>
              <a:rPr lang="en-US" dirty="0" smtClean="0"/>
              <a:t>Diagnose DM:</a:t>
            </a:r>
          </a:p>
          <a:p>
            <a:pPr marL="342900" indent="-342900">
              <a:buAutoNum type="arabicPeriod"/>
            </a:pPr>
            <a:r>
              <a:rPr lang="en-US" dirty="0" smtClean="0"/>
              <a:t>HbA1c </a:t>
            </a:r>
          </a:p>
          <a:p>
            <a:r>
              <a:rPr lang="en-US" dirty="0"/>
              <a:t>	</a:t>
            </a:r>
            <a:r>
              <a:rPr lang="en-US" dirty="0" smtClean="0"/>
              <a:t>	 5.7% </a:t>
            </a:r>
            <a:r>
              <a:rPr lang="en-US" dirty="0"/>
              <a:t> ---------</a:t>
            </a:r>
            <a:r>
              <a:rPr lang="en-US" dirty="0" smtClean="0"/>
              <a:t>-- 6.4% </a:t>
            </a:r>
            <a:r>
              <a:rPr lang="en-US" dirty="0"/>
              <a:t> ---</a:t>
            </a:r>
            <a:r>
              <a:rPr lang="en-US" dirty="0" smtClean="0"/>
              <a:t>-----</a:t>
            </a:r>
            <a:r>
              <a:rPr lang="en-US" dirty="0"/>
              <a:t>-</a:t>
            </a:r>
            <a:r>
              <a:rPr lang="en-US" dirty="0" smtClean="0"/>
              <a:t>-</a:t>
            </a:r>
            <a:r>
              <a:rPr lang="en-US" dirty="0" smtClean="0">
                <a:sym typeface="Wingdings"/>
              </a:rPr>
              <a:t></a:t>
            </a:r>
          </a:p>
          <a:p>
            <a:r>
              <a:rPr lang="en-US" dirty="0" smtClean="0">
                <a:sym typeface="Wingdings"/>
              </a:rPr>
              <a:t>			    pre                       DM</a:t>
            </a:r>
            <a:endParaRPr lang="en-US" dirty="0" smtClean="0"/>
          </a:p>
          <a:p>
            <a:endParaRPr lang="en-US" dirty="0" smtClean="0"/>
          </a:p>
          <a:p>
            <a:r>
              <a:rPr lang="en-US" dirty="0" smtClean="0"/>
              <a:t>2.   Fasting glucose &gt; 126 mg/</a:t>
            </a:r>
            <a:r>
              <a:rPr lang="en-US" dirty="0" err="1" smtClean="0"/>
              <a:t>dL</a:t>
            </a:r>
            <a:endParaRPr lang="en-US" dirty="0" smtClean="0"/>
          </a:p>
          <a:p>
            <a:r>
              <a:rPr lang="en-US" dirty="0" smtClean="0"/>
              <a:t>		  100 ------------- </a:t>
            </a:r>
            <a:r>
              <a:rPr lang="en-US" dirty="0" smtClean="0">
                <a:solidFill>
                  <a:srgbClr val="FF0000"/>
                </a:solidFill>
              </a:rPr>
              <a:t>126</a:t>
            </a:r>
            <a:r>
              <a:rPr lang="en-US" dirty="0" smtClean="0"/>
              <a:t>  ----------</a:t>
            </a:r>
            <a:r>
              <a:rPr lang="en-US" dirty="0" smtClean="0">
                <a:sym typeface="Wingdings"/>
              </a:rPr>
              <a:t></a:t>
            </a:r>
          </a:p>
          <a:p>
            <a:r>
              <a:rPr lang="en-US" dirty="0">
                <a:sym typeface="Wingdings"/>
              </a:rPr>
              <a:t>	</a:t>
            </a:r>
            <a:r>
              <a:rPr lang="en-US" dirty="0" smtClean="0">
                <a:sym typeface="Wingdings"/>
              </a:rPr>
              <a:t>		   pre                    DM</a:t>
            </a:r>
            <a:r>
              <a:rPr lang="en-US" dirty="0"/>
              <a:t>	</a:t>
            </a:r>
            <a:endParaRPr lang="en-US" dirty="0" smtClean="0"/>
          </a:p>
          <a:p>
            <a:endParaRPr lang="en-US" dirty="0" smtClean="0"/>
          </a:p>
          <a:p>
            <a:pPr marL="342900" indent="-342900">
              <a:buAutoNum type="arabicPeriod" startAt="3"/>
            </a:pPr>
            <a:r>
              <a:rPr lang="en-US" dirty="0" smtClean="0"/>
              <a:t>Oral Glucose Tolerance Test (OGTT) &gt; 200 mg/</a:t>
            </a:r>
            <a:r>
              <a:rPr lang="en-US" dirty="0" err="1" smtClean="0"/>
              <a:t>dL</a:t>
            </a:r>
            <a:endParaRPr lang="en-US" dirty="0" smtClean="0"/>
          </a:p>
          <a:p>
            <a:r>
              <a:rPr lang="en-US" dirty="0"/>
              <a:t> </a:t>
            </a:r>
            <a:r>
              <a:rPr lang="en-US" dirty="0" smtClean="0"/>
              <a:t>                  140 ------------- 200 -----------</a:t>
            </a:r>
            <a:r>
              <a:rPr lang="en-US" dirty="0" smtClean="0">
                <a:sym typeface="Wingdings"/>
              </a:rPr>
              <a:t></a:t>
            </a:r>
          </a:p>
          <a:p>
            <a:r>
              <a:rPr lang="en-US" dirty="0">
                <a:sym typeface="Wingdings"/>
              </a:rPr>
              <a:t>	</a:t>
            </a:r>
            <a:r>
              <a:rPr lang="en-US" dirty="0" smtClean="0">
                <a:sym typeface="Wingdings"/>
              </a:rPr>
              <a:t>		    pre		     DM</a:t>
            </a:r>
          </a:p>
          <a:p>
            <a:endParaRPr lang="en-US" dirty="0">
              <a:sym typeface="Wingdings"/>
            </a:endParaRPr>
          </a:p>
          <a:p>
            <a:pPr lvl="0"/>
            <a:r>
              <a:rPr lang="en-US" dirty="0">
                <a:solidFill>
                  <a:prstClr val="black"/>
                </a:solidFill>
              </a:rPr>
              <a:t>Microalbuminuria (beginning)</a:t>
            </a:r>
          </a:p>
          <a:p>
            <a:pPr lvl="1"/>
            <a:r>
              <a:rPr lang="en-US" dirty="0">
                <a:solidFill>
                  <a:prstClr val="black"/>
                </a:solidFill>
              </a:rPr>
              <a:t>Albumin excretion &gt; 30/24hr</a:t>
            </a:r>
          </a:p>
          <a:p>
            <a:pPr lvl="0"/>
            <a:r>
              <a:rPr lang="en-US" dirty="0">
                <a:solidFill>
                  <a:prstClr val="black"/>
                </a:solidFill>
              </a:rPr>
              <a:t>Overt Proteinuria</a:t>
            </a:r>
          </a:p>
          <a:p>
            <a:pPr lvl="1"/>
            <a:r>
              <a:rPr lang="en-US" dirty="0">
                <a:solidFill>
                  <a:prstClr val="black"/>
                </a:solidFill>
              </a:rPr>
              <a:t>Albumin excretion &gt; 500 mg/</a:t>
            </a:r>
            <a:r>
              <a:rPr lang="en-US" dirty="0" smtClean="0">
                <a:solidFill>
                  <a:prstClr val="black"/>
                </a:solidFill>
              </a:rPr>
              <a:t>24hr</a:t>
            </a:r>
            <a:endParaRPr lang="en-US" dirty="0">
              <a:solidFill>
                <a:prstClr val="black"/>
              </a:solidFill>
            </a:endParaRPr>
          </a:p>
        </p:txBody>
      </p:sp>
    </p:spTree>
    <p:extLst>
      <p:ext uri="{BB962C8B-B14F-4D97-AF65-F5344CB8AC3E}">
        <p14:creationId xmlns:p14="http://schemas.microsoft.com/office/powerpoint/2010/main" val="153476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737418267"/>
              </p:ext>
            </p:extLst>
          </p:nvPr>
        </p:nvGraphicFramePr>
        <p:xfrm>
          <a:off x="166528" y="2952794"/>
          <a:ext cx="8977472" cy="3953977"/>
        </p:xfrm>
        <a:graphic>
          <a:graphicData uri="http://schemas.openxmlformats.org/presentationml/2006/ole">
            <mc:AlternateContent xmlns:mc="http://schemas.openxmlformats.org/markup-compatibility/2006">
              <mc:Choice xmlns:v="urn:schemas-microsoft-com:vml" Requires="v">
                <p:oleObj spid="_x0000_s1065" name="Document" r:id="rId4" imgW="7035800" imgH="3098800" progId="Word.Document.12">
                  <p:embed/>
                </p:oleObj>
              </mc:Choice>
              <mc:Fallback>
                <p:oleObj name="Document" r:id="rId4" imgW="7035800" imgH="3098800" progId="Word.Document.12">
                  <p:embed/>
                  <p:pic>
                    <p:nvPicPr>
                      <p:cNvPr id="0" name=""/>
                      <p:cNvPicPr/>
                      <p:nvPr/>
                    </p:nvPicPr>
                    <p:blipFill>
                      <a:blip r:embed="rId5"/>
                      <a:stretch>
                        <a:fillRect/>
                      </a:stretch>
                    </p:blipFill>
                    <p:spPr>
                      <a:xfrm>
                        <a:off x="166528" y="2952794"/>
                        <a:ext cx="8977472" cy="3953977"/>
                      </a:xfrm>
                      <a:prstGeom prst="rect">
                        <a:avLst/>
                      </a:prstGeom>
                    </p:spPr>
                  </p:pic>
                </p:oleObj>
              </mc:Fallback>
            </mc:AlternateContent>
          </a:graphicData>
        </a:graphic>
      </p:graphicFrame>
      <p:sp>
        <p:nvSpPr>
          <p:cNvPr id="6" name="Rectangle 5"/>
          <p:cNvSpPr/>
          <p:nvPr/>
        </p:nvSpPr>
        <p:spPr>
          <a:xfrm>
            <a:off x="166528" y="47806"/>
            <a:ext cx="7518000" cy="2862323"/>
          </a:xfrm>
          <a:prstGeom prst="rect">
            <a:avLst/>
          </a:prstGeom>
        </p:spPr>
        <p:txBody>
          <a:bodyPr wrap="square">
            <a:spAutoFit/>
          </a:bodyPr>
          <a:lstStyle/>
          <a:p>
            <a:r>
              <a:rPr lang="en-US" dirty="0" smtClean="0"/>
              <a:t>Metabolic Syndrome: 3 out of the </a:t>
            </a:r>
            <a:r>
              <a:rPr lang="en-US" dirty="0" smtClean="0"/>
              <a:t>5		BP, sugar</a:t>
            </a:r>
            <a:r>
              <a:rPr lang="en-US" smtClean="0"/>
              <a:t>, waist, 2lipids</a:t>
            </a:r>
            <a:endParaRPr lang="en-US" dirty="0" smtClean="0"/>
          </a:p>
          <a:p>
            <a:r>
              <a:rPr lang="en-US" dirty="0" smtClean="0"/>
              <a:t>1. BP &gt; 130</a:t>
            </a:r>
            <a:r>
              <a:rPr lang="en-US" dirty="0"/>
              <a:t>/85 mmHg</a:t>
            </a:r>
          </a:p>
          <a:p>
            <a:r>
              <a:rPr lang="en-US" dirty="0" smtClean="0"/>
              <a:t>2. Fasting </a:t>
            </a:r>
            <a:r>
              <a:rPr lang="en-US" dirty="0"/>
              <a:t>blood sugar (glucose) </a:t>
            </a:r>
            <a:r>
              <a:rPr lang="en-US" dirty="0" smtClean="0"/>
              <a:t>&gt; 100 </a:t>
            </a:r>
            <a:r>
              <a:rPr lang="en-US" dirty="0"/>
              <a:t>mg/</a:t>
            </a:r>
            <a:r>
              <a:rPr lang="en-US" dirty="0" err="1"/>
              <a:t>dL</a:t>
            </a:r>
            <a:endParaRPr lang="en-US" dirty="0"/>
          </a:p>
          <a:p>
            <a:r>
              <a:rPr lang="en-US" dirty="0" smtClean="0"/>
              <a:t>3. Large </a:t>
            </a:r>
            <a:r>
              <a:rPr lang="en-US" dirty="0"/>
              <a:t>waist circumference (length around the waist): </a:t>
            </a:r>
          </a:p>
          <a:p>
            <a:r>
              <a:rPr lang="en-US" dirty="0"/>
              <a:t>	</a:t>
            </a:r>
            <a:r>
              <a:rPr lang="en-US" dirty="0" smtClean="0"/>
              <a:t>Men </a:t>
            </a:r>
            <a:r>
              <a:rPr lang="en-US" dirty="0"/>
              <a:t>- 40 inches or more</a:t>
            </a:r>
          </a:p>
          <a:p>
            <a:r>
              <a:rPr lang="en-US" dirty="0" smtClean="0"/>
              <a:t>    	Women </a:t>
            </a:r>
            <a:r>
              <a:rPr lang="en-US" dirty="0"/>
              <a:t>- 35 inches or </a:t>
            </a:r>
            <a:r>
              <a:rPr lang="en-US" dirty="0" smtClean="0"/>
              <a:t>more</a:t>
            </a:r>
            <a:endParaRPr lang="en-US" dirty="0"/>
          </a:p>
          <a:p>
            <a:r>
              <a:rPr lang="en-US" dirty="0"/>
              <a:t>4</a:t>
            </a:r>
            <a:r>
              <a:rPr lang="en-US" dirty="0" smtClean="0"/>
              <a:t>. Low </a:t>
            </a:r>
            <a:r>
              <a:rPr lang="en-US" dirty="0"/>
              <a:t>HDL cholesterol: </a:t>
            </a:r>
          </a:p>
          <a:p>
            <a:r>
              <a:rPr lang="en-US" dirty="0" smtClean="0"/>
              <a:t>	Men </a:t>
            </a:r>
            <a:r>
              <a:rPr lang="en-US" dirty="0"/>
              <a:t>- under 40 mg/</a:t>
            </a:r>
            <a:r>
              <a:rPr lang="en-US" dirty="0" err="1"/>
              <a:t>dL</a:t>
            </a:r>
            <a:endParaRPr lang="en-US" dirty="0"/>
          </a:p>
          <a:p>
            <a:r>
              <a:rPr lang="en-US" dirty="0" smtClean="0"/>
              <a:t>	Women </a:t>
            </a:r>
            <a:r>
              <a:rPr lang="en-US" dirty="0"/>
              <a:t>- under 50 mg/</a:t>
            </a:r>
            <a:r>
              <a:rPr lang="en-US" dirty="0" err="1" smtClean="0"/>
              <a:t>dL</a:t>
            </a:r>
            <a:endParaRPr lang="en-US" dirty="0"/>
          </a:p>
          <a:p>
            <a:r>
              <a:rPr lang="en-US" dirty="0" smtClean="0"/>
              <a:t>5. Triglycerides </a:t>
            </a:r>
            <a:r>
              <a:rPr lang="en-US" dirty="0"/>
              <a:t>equal to or higher than 150 mg/</a:t>
            </a:r>
            <a:r>
              <a:rPr lang="en-US" dirty="0" err="1"/>
              <a:t>dL</a:t>
            </a:r>
            <a:endParaRPr lang="en-US" dirty="0"/>
          </a:p>
        </p:txBody>
      </p:sp>
    </p:spTree>
    <p:extLst>
      <p:ext uri="{BB962C8B-B14F-4D97-AF65-F5344CB8AC3E}">
        <p14:creationId xmlns:p14="http://schemas.microsoft.com/office/powerpoint/2010/main" val="32532847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28" y="33998"/>
            <a:ext cx="2396810" cy="338554"/>
          </a:xfrm>
          <a:prstGeom prst="rect">
            <a:avLst/>
          </a:prstGeom>
          <a:noFill/>
        </p:spPr>
        <p:txBody>
          <a:bodyPr wrap="none" rtlCol="0">
            <a:spAutoFit/>
          </a:bodyPr>
          <a:lstStyle/>
          <a:p>
            <a:r>
              <a:rPr lang="en-US" sz="1600" dirty="0" smtClean="0"/>
              <a:t>DM Chronic Complications</a:t>
            </a:r>
            <a:endParaRPr lang="en-US" sz="1600" dirty="0"/>
          </a:p>
        </p:txBody>
      </p:sp>
      <p:sp>
        <p:nvSpPr>
          <p:cNvPr id="5" name="TextBox 4"/>
          <p:cNvSpPr txBox="1"/>
          <p:nvPr/>
        </p:nvSpPr>
        <p:spPr>
          <a:xfrm>
            <a:off x="424001" y="1163389"/>
            <a:ext cx="3207666" cy="4278094"/>
          </a:xfrm>
          <a:prstGeom prst="rect">
            <a:avLst/>
          </a:prstGeom>
          <a:noFill/>
        </p:spPr>
        <p:txBody>
          <a:bodyPr wrap="square" rtlCol="0">
            <a:spAutoFit/>
          </a:bodyPr>
          <a:lstStyle/>
          <a:p>
            <a:r>
              <a:rPr lang="en-US" sz="1600" u="sng" dirty="0" smtClean="0"/>
              <a:t>#1 Cardiovascular</a:t>
            </a:r>
            <a:endParaRPr lang="en-US" sz="1600" dirty="0"/>
          </a:p>
          <a:p>
            <a:r>
              <a:rPr lang="en-US" sz="1600" dirty="0" smtClean="0"/>
              <a:t>- CAD is the most common cause of death</a:t>
            </a:r>
          </a:p>
          <a:p>
            <a:r>
              <a:rPr lang="en-US" sz="1600" dirty="0" smtClean="0"/>
              <a:t>7x higher in women</a:t>
            </a:r>
          </a:p>
          <a:p>
            <a:endParaRPr lang="en-US" sz="1600" dirty="0"/>
          </a:p>
          <a:p>
            <a:r>
              <a:rPr lang="en-US" sz="1600" dirty="0" smtClean="0"/>
              <a:t>- Dyslipidemia</a:t>
            </a:r>
          </a:p>
          <a:p>
            <a:r>
              <a:rPr lang="en-US" sz="1600" dirty="0" smtClean="0"/>
              <a:t>LDL goal &lt; 100</a:t>
            </a:r>
          </a:p>
          <a:p>
            <a:endParaRPr lang="en-US" sz="1600" dirty="0"/>
          </a:p>
          <a:p>
            <a:r>
              <a:rPr lang="en-US" sz="1600" dirty="0" smtClean="0"/>
              <a:t>- HTN</a:t>
            </a:r>
          </a:p>
          <a:p>
            <a:r>
              <a:rPr lang="en-US" sz="1600" dirty="0" smtClean="0"/>
              <a:t>BP goal &lt; 130/80</a:t>
            </a:r>
          </a:p>
          <a:p>
            <a:endParaRPr lang="en-US" sz="1600" dirty="0"/>
          </a:p>
          <a:p>
            <a:r>
              <a:rPr lang="en-US" sz="1600" u="sng" dirty="0"/>
              <a:t>Cerebrovascular</a:t>
            </a:r>
            <a:endParaRPr lang="en-US" sz="1600" dirty="0"/>
          </a:p>
          <a:p>
            <a:pPr marL="285750" indent="-285750">
              <a:buFontTx/>
              <a:buChar char="-"/>
            </a:pPr>
            <a:r>
              <a:rPr lang="en-US" sz="1600" dirty="0"/>
              <a:t>2-4x higher risk of Stroke</a:t>
            </a:r>
          </a:p>
          <a:p>
            <a:pPr marL="285750" indent="-285750">
              <a:buFontTx/>
              <a:buChar char="-"/>
            </a:pPr>
            <a:endParaRPr lang="en-US" sz="1600" dirty="0"/>
          </a:p>
          <a:p>
            <a:r>
              <a:rPr lang="en-US" sz="1600" u="sng" dirty="0"/>
              <a:t>Peripheral Vascular</a:t>
            </a:r>
          </a:p>
          <a:p>
            <a:r>
              <a:rPr lang="en-US" sz="1600" dirty="0"/>
              <a:t>- Claudication (limping)</a:t>
            </a:r>
          </a:p>
          <a:p>
            <a:endParaRPr lang="en-US" sz="1600" dirty="0" smtClean="0"/>
          </a:p>
        </p:txBody>
      </p:sp>
      <p:cxnSp>
        <p:nvCxnSpPr>
          <p:cNvPr id="7" name="Straight Connector 6"/>
          <p:cNvCxnSpPr/>
          <p:nvPr/>
        </p:nvCxnSpPr>
        <p:spPr>
          <a:xfrm>
            <a:off x="3653195" y="282302"/>
            <a:ext cx="0" cy="593712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861118" y="516562"/>
            <a:ext cx="1407557" cy="338554"/>
          </a:xfrm>
          <a:prstGeom prst="rect">
            <a:avLst/>
          </a:prstGeom>
          <a:noFill/>
        </p:spPr>
        <p:txBody>
          <a:bodyPr wrap="none" rtlCol="0">
            <a:spAutoFit/>
          </a:bodyPr>
          <a:lstStyle/>
          <a:p>
            <a:r>
              <a:rPr lang="en-US" sz="1600" dirty="0" smtClean="0"/>
              <a:t>Macrovascular</a:t>
            </a:r>
            <a:endParaRPr lang="en-US" sz="1600" dirty="0"/>
          </a:p>
        </p:txBody>
      </p:sp>
      <p:sp>
        <p:nvSpPr>
          <p:cNvPr id="11" name="TextBox 10"/>
          <p:cNvSpPr txBox="1"/>
          <p:nvPr/>
        </p:nvSpPr>
        <p:spPr>
          <a:xfrm>
            <a:off x="5898659" y="12387"/>
            <a:ext cx="1356361" cy="338554"/>
          </a:xfrm>
          <a:prstGeom prst="rect">
            <a:avLst/>
          </a:prstGeom>
          <a:noFill/>
        </p:spPr>
        <p:txBody>
          <a:bodyPr wrap="none" rtlCol="0">
            <a:spAutoFit/>
          </a:bodyPr>
          <a:lstStyle/>
          <a:p>
            <a:r>
              <a:rPr lang="en-US" sz="1600" dirty="0" smtClean="0"/>
              <a:t>Microvascular</a:t>
            </a:r>
            <a:endParaRPr lang="en-US" sz="1600" dirty="0"/>
          </a:p>
        </p:txBody>
      </p:sp>
      <p:sp>
        <p:nvSpPr>
          <p:cNvPr id="12" name="TextBox 11"/>
          <p:cNvSpPr txBox="1"/>
          <p:nvPr/>
        </p:nvSpPr>
        <p:spPr>
          <a:xfrm>
            <a:off x="4004200" y="364737"/>
            <a:ext cx="5139800" cy="6494087"/>
          </a:xfrm>
          <a:prstGeom prst="rect">
            <a:avLst/>
          </a:prstGeom>
          <a:noFill/>
        </p:spPr>
        <p:txBody>
          <a:bodyPr wrap="square" rtlCol="0">
            <a:spAutoFit/>
          </a:bodyPr>
          <a:lstStyle/>
          <a:p>
            <a:r>
              <a:rPr lang="en-US" sz="1600" u="sng" dirty="0" smtClean="0"/>
              <a:t>Peripheral Neuropathy </a:t>
            </a:r>
          </a:p>
          <a:p>
            <a:r>
              <a:rPr lang="en-US" sz="1600" dirty="0" smtClean="0"/>
              <a:t>- occurs in 75% of patients</a:t>
            </a:r>
          </a:p>
          <a:p>
            <a:r>
              <a:rPr lang="en-US" sz="1600" dirty="0" smtClean="0"/>
              <a:t>- #1 cause of non-traumatic amputations in US</a:t>
            </a:r>
          </a:p>
          <a:p>
            <a:pPr marL="285750" indent="-285750">
              <a:buFontTx/>
              <a:buChar char="-"/>
            </a:pPr>
            <a:endParaRPr lang="en-US" sz="1600" dirty="0"/>
          </a:p>
          <a:p>
            <a:r>
              <a:rPr lang="en-US" sz="1600" u="sng" dirty="0" smtClean="0"/>
              <a:t>Autonomic Neuropathy</a:t>
            </a:r>
          </a:p>
          <a:p>
            <a:pPr marL="285750" indent="-285750">
              <a:buFontTx/>
              <a:buChar char="-"/>
            </a:pPr>
            <a:r>
              <a:rPr lang="en-US" sz="1600" dirty="0"/>
              <a:t>GI</a:t>
            </a:r>
          </a:p>
          <a:p>
            <a:pPr marL="742950" lvl="1" indent="-285750">
              <a:buFontTx/>
              <a:buChar char="-"/>
            </a:pPr>
            <a:r>
              <a:rPr lang="en-US" sz="1600" dirty="0"/>
              <a:t>Gastroparesis: GI is paralyzed. Causes buildup of food in body (bloating) and causes NV</a:t>
            </a:r>
          </a:p>
          <a:p>
            <a:pPr marL="285750" lvl="0" indent="-285750">
              <a:buFontTx/>
              <a:buChar char="-"/>
            </a:pPr>
            <a:r>
              <a:rPr lang="en-US" sz="1600" dirty="0">
                <a:solidFill>
                  <a:prstClr val="black"/>
                </a:solidFill>
              </a:rPr>
              <a:t>Diabetic Diarrhea</a:t>
            </a:r>
          </a:p>
          <a:p>
            <a:pPr marL="285750" indent="-285750">
              <a:buFontTx/>
              <a:buChar char="-"/>
            </a:pPr>
            <a:r>
              <a:rPr lang="en-US" sz="1600" dirty="0" smtClean="0"/>
              <a:t>Bladder: Bladder spasm</a:t>
            </a:r>
          </a:p>
          <a:p>
            <a:pPr marL="285750" indent="-285750">
              <a:buFontTx/>
              <a:buChar char="-"/>
            </a:pPr>
            <a:r>
              <a:rPr lang="en-US" sz="1600" dirty="0" smtClean="0"/>
              <a:t>Sex organs: sexual dysfunction</a:t>
            </a:r>
          </a:p>
          <a:p>
            <a:pPr marL="285750" indent="-285750">
              <a:buFontTx/>
              <a:buChar char="-"/>
            </a:pPr>
            <a:endParaRPr lang="en-US" sz="1600" dirty="0"/>
          </a:p>
          <a:p>
            <a:r>
              <a:rPr lang="en-US" sz="1600" u="sng" dirty="0" smtClean="0"/>
              <a:t>Vision disorders</a:t>
            </a:r>
          </a:p>
          <a:p>
            <a:pPr marL="285750" indent="-285750">
              <a:buFontTx/>
              <a:buChar char="-"/>
            </a:pPr>
            <a:r>
              <a:rPr lang="en-US" sz="1600" dirty="0" smtClean="0"/>
              <a:t>Retinopathy (leading cause of blindness in US)</a:t>
            </a:r>
          </a:p>
          <a:p>
            <a:pPr marL="742950" lvl="1" indent="-285750">
              <a:buFontTx/>
              <a:buChar char="-"/>
            </a:pPr>
            <a:r>
              <a:rPr lang="en-US" sz="1600" dirty="0" smtClean="0"/>
              <a:t>Develops in 75% of DM-1 after 15 years</a:t>
            </a:r>
          </a:p>
          <a:p>
            <a:pPr marL="742950" lvl="1" indent="-285750">
              <a:buFontTx/>
              <a:buChar char="-"/>
            </a:pPr>
            <a:r>
              <a:rPr lang="en-US" sz="1600" dirty="0" smtClean="0"/>
              <a:t>Eye exam every year</a:t>
            </a:r>
          </a:p>
          <a:p>
            <a:pPr marL="742950" lvl="1" indent="-285750">
              <a:buFontTx/>
              <a:buChar char="-"/>
            </a:pPr>
            <a:endParaRPr lang="en-US" sz="1600" dirty="0"/>
          </a:p>
          <a:p>
            <a:pPr lvl="0"/>
            <a:r>
              <a:rPr lang="en-US" sz="1600" u="sng" dirty="0" smtClean="0">
                <a:solidFill>
                  <a:prstClr val="black"/>
                </a:solidFill>
              </a:rPr>
              <a:t>Renal</a:t>
            </a:r>
          </a:p>
          <a:p>
            <a:pPr marL="285750" lvl="0" indent="-285750">
              <a:buFontTx/>
              <a:buChar char="-"/>
            </a:pPr>
            <a:r>
              <a:rPr lang="en-US" sz="1600" dirty="0" smtClean="0">
                <a:solidFill>
                  <a:prstClr val="black"/>
                </a:solidFill>
              </a:rPr>
              <a:t>Responsible for 50% of ESRD </a:t>
            </a:r>
          </a:p>
          <a:p>
            <a:pPr marL="742950" lvl="1" indent="-285750">
              <a:buFontTx/>
              <a:buChar char="-"/>
            </a:pPr>
            <a:r>
              <a:rPr lang="en-US" sz="1600" dirty="0" smtClean="0">
                <a:solidFill>
                  <a:prstClr val="black"/>
                </a:solidFill>
              </a:rPr>
              <a:t>Most common reason to start dialysis</a:t>
            </a:r>
          </a:p>
          <a:p>
            <a:pPr marL="285750" lvl="0" indent="-285750">
              <a:buFontTx/>
              <a:buChar char="-"/>
            </a:pPr>
            <a:r>
              <a:rPr lang="en-US" sz="1600" dirty="0" smtClean="0">
                <a:solidFill>
                  <a:prstClr val="black"/>
                </a:solidFill>
              </a:rPr>
              <a:t>Microalbuminuria (beginning)</a:t>
            </a:r>
          </a:p>
          <a:p>
            <a:pPr marL="742950" lvl="1" indent="-285750">
              <a:buFontTx/>
              <a:buChar char="-"/>
            </a:pPr>
            <a:r>
              <a:rPr lang="en-US" sz="1600" dirty="0" smtClean="0">
                <a:solidFill>
                  <a:prstClr val="black"/>
                </a:solidFill>
              </a:rPr>
              <a:t>Albumin excretion &gt; 30/24hr</a:t>
            </a:r>
          </a:p>
          <a:p>
            <a:pPr marL="285750" lvl="0" indent="-285750">
              <a:buFontTx/>
              <a:buChar char="-"/>
            </a:pPr>
            <a:r>
              <a:rPr lang="en-US" sz="1600" dirty="0" smtClean="0">
                <a:solidFill>
                  <a:prstClr val="black"/>
                </a:solidFill>
              </a:rPr>
              <a:t>Overt Proteinuria</a:t>
            </a:r>
          </a:p>
          <a:p>
            <a:pPr marL="742950" lvl="1" indent="-285750">
              <a:buFontTx/>
              <a:buChar char="-"/>
            </a:pPr>
            <a:r>
              <a:rPr lang="en-US" sz="1600" dirty="0" smtClean="0">
                <a:solidFill>
                  <a:prstClr val="black"/>
                </a:solidFill>
              </a:rPr>
              <a:t>Albumin excretion &gt; 500 mg/24hr</a:t>
            </a:r>
            <a:endParaRPr lang="en-US" sz="1600" dirty="0">
              <a:solidFill>
                <a:prstClr val="black"/>
              </a:solidFill>
            </a:endParaRPr>
          </a:p>
          <a:p>
            <a:pPr lvl="1"/>
            <a:endParaRPr lang="en-US" sz="1600" dirty="0">
              <a:solidFill>
                <a:prstClr val="black"/>
              </a:solidFill>
            </a:endParaRPr>
          </a:p>
          <a:p>
            <a:pPr marL="742950" lvl="1" indent="-285750">
              <a:buFontTx/>
              <a:buChar char="-"/>
            </a:pPr>
            <a:endParaRPr lang="en-US" sz="1600" dirty="0" smtClean="0"/>
          </a:p>
        </p:txBody>
      </p:sp>
    </p:spTree>
    <p:extLst>
      <p:ext uri="{BB962C8B-B14F-4D97-AF65-F5344CB8AC3E}">
        <p14:creationId xmlns:p14="http://schemas.microsoft.com/office/powerpoint/2010/main" val="63849474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788" y="109369"/>
            <a:ext cx="8779370" cy="2585323"/>
          </a:xfrm>
          <a:prstGeom prst="rect">
            <a:avLst/>
          </a:prstGeom>
        </p:spPr>
        <p:txBody>
          <a:bodyPr wrap="square">
            <a:spAutoFit/>
          </a:bodyPr>
          <a:lstStyle/>
          <a:p>
            <a:r>
              <a:rPr lang="en-US" dirty="0" smtClean="0"/>
              <a:t>Dawn Effect 90% of DM with Hyperglycemia in am</a:t>
            </a:r>
          </a:p>
          <a:p>
            <a:endParaRPr lang="en-US" dirty="0"/>
          </a:p>
          <a:p>
            <a:r>
              <a:rPr lang="en-US" dirty="0" smtClean="0"/>
              <a:t>Named </a:t>
            </a:r>
            <a:r>
              <a:rPr lang="en-US" dirty="0"/>
              <a:t>after the time of day it occurs, not some high brow researcher, the dawn phenomenon is the body’s response to hormones released in the early morning hours. This occurs for everyone. When we sleep, hormones are released to help maintain and restore cells within our bodies. These counterregulatory hormones (growth hormone, cortisol and catecholamines) cause the glucose level to rise. For people with diabetes who do not have enough circulating insulin to keep this increase of glucose under control, the end result is a high glucose reading in the morning.</a:t>
            </a:r>
          </a:p>
        </p:txBody>
      </p:sp>
      <p:sp>
        <p:nvSpPr>
          <p:cNvPr id="5" name="TextBox 4"/>
          <p:cNvSpPr txBox="1"/>
          <p:nvPr/>
        </p:nvSpPr>
        <p:spPr>
          <a:xfrm>
            <a:off x="197788" y="2879181"/>
            <a:ext cx="3288080" cy="1200329"/>
          </a:xfrm>
          <a:prstGeom prst="rect">
            <a:avLst/>
          </a:prstGeom>
          <a:noFill/>
        </p:spPr>
        <p:txBody>
          <a:bodyPr wrap="none" rtlCol="0">
            <a:spAutoFit/>
          </a:bodyPr>
          <a:lstStyle/>
          <a:p>
            <a:r>
              <a:rPr lang="en-US" dirty="0" smtClean="0"/>
              <a:t>Solve:</a:t>
            </a:r>
          </a:p>
          <a:p>
            <a:pPr marL="342900" indent="-342900">
              <a:buFontTx/>
              <a:buAutoNum type="arabicPeriod"/>
            </a:pPr>
            <a:r>
              <a:rPr lang="en-US" dirty="0"/>
              <a:t>Higher dose of insulin</a:t>
            </a:r>
          </a:p>
          <a:p>
            <a:pPr marL="342900" indent="-342900">
              <a:buAutoNum type="arabicPeriod"/>
            </a:pPr>
            <a:r>
              <a:rPr lang="en-US" dirty="0" smtClean="0"/>
              <a:t>Eat less carbs before bedtime</a:t>
            </a:r>
          </a:p>
          <a:p>
            <a:endParaRPr lang="en-US" dirty="0"/>
          </a:p>
        </p:txBody>
      </p:sp>
    </p:spTree>
    <p:extLst>
      <p:ext uri="{BB962C8B-B14F-4D97-AF65-F5344CB8AC3E}">
        <p14:creationId xmlns:p14="http://schemas.microsoft.com/office/powerpoint/2010/main" val="15391882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310973" y="3056368"/>
            <a:ext cx="4644657" cy="3715726"/>
          </a:xfrm>
          <a:prstGeom prst="rect">
            <a:avLst/>
          </a:prstGeom>
        </p:spPr>
      </p:pic>
      <p:sp>
        <p:nvSpPr>
          <p:cNvPr id="5" name="Rectangle 4"/>
          <p:cNvSpPr/>
          <p:nvPr/>
        </p:nvSpPr>
        <p:spPr>
          <a:xfrm>
            <a:off x="154732" y="50417"/>
            <a:ext cx="8800898" cy="3139321"/>
          </a:xfrm>
          <a:prstGeom prst="rect">
            <a:avLst/>
          </a:prstGeom>
        </p:spPr>
        <p:txBody>
          <a:bodyPr wrap="square">
            <a:spAutoFit/>
          </a:bodyPr>
          <a:lstStyle/>
          <a:p>
            <a:r>
              <a:rPr lang="en-US" dirty="0"/>
              <a:t>Somogyi </a:t>
            </a:r>
            <a:r>
              <a:rPr lang="en-US" dirty="0" smtClean="0"/>
              <a:t>effect</a:t>
            </a:r>
            <a:r>
              <a:rPr lang="en-US" dirty="0"/>
              <a:t> </a:t>
            </a:r>
            <a:r>
              <a:rPr lang="en-US" dirty="0" smtClean="0"/>
              <a:t>10% </a:t>
            </a:r>
            <a:r>
              <a:rPr lang="en-US" smtClean="0"/>
              <a:t>in hyperglycemia in am</a:t>
            </a:r>
            <a:endParaRPr lang="en-US" dirty="0" smtClean="0"/>
          </a:p>
          <a:p>
            <a:endParaRPr lang="en-US" dirty="0" smtClean="0"/>
          </a:p>
          <a:p>
            <a:r>
              <a:rPr lang="en-US" dirty="0" smtClean="0"/>
              <a:t>Also </a:t>
            </a:r>
            <a:r>
              <a:rPr lang="en-US" dirty="0"/>
              <a:t>known as “rebound hyperglycemia” and named after the physician who first described it, the Somogyi effect is a pattern of undetected hypoglycemia (low blood glucose values of less than 70) followed by hyperglycemia (high blood glucose levels of more than 200). Typically, this happens in the middle of the night, but can also occur when too much insulin is circulating in the system. The cause of the Somogyi effect is said to be “man-made”—that is, a result of insulin or diabetes pills working too strongly at the wrong time</a:t>
            </a:r>
            <a:r>
              <a:rPr lang="en-US" dirty="0" smtClean="0"/>
              <a:t>. During </a:t>
            </a:r>
            <a:r>
              <a:rPr lang="en-US" dirty="0"/>
              <a:t>periods of hypoglycemia, the body releases hormones which cause a chain reaction to release stored glucose. The end result is that the glucose level can swing too high in the other direction, causing hyperglycemia</a:t>
            </a:r>
            <a:r>
              <a:rPr lang="en-US" dirty="0" smtClean="0"/>
              <a:t>.</a:t>
            </a:r>
          </a:p>
        </p:txBody>
      </p:sp>
      <p:sp>
        <p:nvSpPr>
          <p:cNvPr id="6" name="TextBox 5"/>
          <p:cNvSpPr txBox="1"/>
          <p:nvPr/>
        </p:nvSpPr>
        <p:spPr>
          <a:xfrm>
            <a:off x="236806" y="3518033"/>
            <a:ext cx="3741081" cy="1754327"/>
          </a:xfrm>
          <a:prstGeom prst="rect">
            <a:avLst/>
          </a:prstGeom>
          <a:noFill/>
        </p:spPr>
        <p:txBody>
          <a:bodyPr wrap="square" rtlCol="0">
            <a:spAutoFit/>
          </a:bodyPr>
          <a:lstStyle/>
          <a:p>
            <a:r>
              <a:rPr lang="en-US" dirty="0" smtClean="0"/>
              <a:t>Solve:</a:t>
            </a:r>
          </a:p>
          <a:p>
            <a:r>
              <a:rPr lang="en-US" dirty="0" smtClean="0"/>
              <a:t>1. </a:t>
            </a:r>
            <a:r>
              <a:rPr lang="en-US" smtClean="0"/>
              <a:t>Decrease insulin </a:t>
            </a:r>
            <a:endParaRPr lang="en-US" dirty="0" smtClean="0"/>
          </a:p>
          <a:p>
            <a:r>
              <a:rPr lang="en-US" dirty="0" smtClean="0"/>
              <a:t>2. Eat some carbs before bedtime to keep the body from going hypoglycemic.</a:t>
            </a:r>
          </a:p>
          <a:p>
            <a:r>
              <a:rPr lang="en-US" dirty="0" smtClean="0"/>
              <a:t>(don</a:t>
            </a:r>
            <a:r>
              <a:rPr lang="fr-FR" dirty="0" smtClean="0"/>
              <a:t>’</a:t>
            </a:r>
            <a:r>
              <a:rPr lang="en-US" dirty="0" smtClean="0"/>
              <a:t>t add insulin)</a:t>
            </a:r>
            <a:endParaRPr lang="en-US" dirty="0"/>
          </a:p>
        </p:txBody>
      </p:sp>
    </p:spTree>
    <p:extLst>
      <p:ext uri="{BB962C8B-B14F-4D97-AF65-F5344CB8AC3E}">
        <p14:creationId xmlns:p14="http://schemas.microsoft.com/office/powerpoint/2010/main" val="26926467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808</TotalTime>
  <Words>514</Words>
  <Application>Microsoft Macintosh PowerPoint</Application>
  <PresentationFormat>On-screen Show (4:3)</PresentationFormat>
  <Paragraphs>89</Paragraphs>
  <Slides>5</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7" baseType="lpstr">
      <vt:lpstr>Office Theme</vt:lpstr>
      <vt:lpstr>Document</vt:lpstr>
      <vt:lpstr>PowerPoint Presentation</vt:lpstr>
      <vt:lpstr>PowerPoint Presentation</vt:lpstr>
      <vt:lpstr>PowerPoint Presentation</vt:lpstr>
      <vt:lpstr>PowerPoint Presentation</vt:lpstr>
      <vt:lpstr>PowerPoint Presentation</vt:lpstr>
    </vt:vector>
  </TitlesOfParts>
  <Company>TEMPLE UNIVERSITY SCHOOL OF PHARMACY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 Do</dc:creator>
  <cp:lastModifiedBy>Leon Do</cp:lastModifiedBy>
  <cp:revision>38</cp:revision>
  <dcterms:created xsi:type="dcterms:W3CDTF">2012-01-16T19:03:23Z</dcterms:created>
  <dcterms:modified xsi:type="dcterms:W3CDTF">2012-02-07T01:26:18Z</dcterms:modified>
</cp:coreProperties>
</file>