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81" r:id="rId4"/>
    <p:sldId id="257" r:id="rId5"/>
    <p:sldId id="280" r:id="rId6"/>
    <p:sldId id="259" r:id="rId7"/>
    <p:sldId id="276" r:id="rId8"/>
    <p:sldId id="277" r:id="rId9"/>
    <p:sldId id="278" r:id="rId10"/>
    <p:sldId id="275" r:id="rId11"/>
    <p:sldId id="260" r:id="rId12"/>
    <p:sldId id="264" r:id="rId13"/>
    <p:sldId id="265" r:id="rId14"/>
    <p:sldId id="268" r:id="rId15"/>
    <p:sldId id="261" r:id="rId16"/>
    <p:sldId id="267" r:id="rId17"/>
    <p:sldId id="269" r:id="rId18"/>
    <p:sldId id="266" r:id="rId19"/>
    <p:sldId id="270" r:id="rId20"/>
    <p:sldId id="271" r:id="rId21"/>
    <p:sldId id="272" r:id="rId22"/>
    <p:sldId id="273" r:id="rId23"/>
    <p:sldId id="27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oals" id="{8B98235E-3ABA-2149-A815-2B6B994C750A}">
          <p14:sldIdLst>
            <p14:sldId id="256"/>
            <p14:sldId id="263"/>
            <p14:sldId id="281"/>
          </p14:sldIdLst>
        </p14:section>
        <p14:section name="DM-1" id="{73DF9A17-2995-8E45-B466-90E8E011F0B3}">
          <p14:sldIdLst>
            <p14:sldId id="257"/>
            <p14:sldId id="280"/>
          </p14:sldIdLst>
        </p14:section>
        <p14:section name="DM2" id="{84879BE5-46E9-1D4B-A6F3-ADC64EA3147F}">
          <p14:sldIdLst>
            <p14:sldId id="259"/>
            <p14:sldId id="276"/>
            <p14:sldId id="277"/>
            <p14:sldId id="278"/>
            <p14:sldId id="275"/>
          </p14:sldIdLst>
        </p14:section>
        <p14:section name="liver/peripery" id="{A0B578A2-0102-854B-9D8E-33EBF4123D53}">
          <p14:sldIdLst>
            <p14:sldId id="260"/>
            <p14:sldId id="264"/>
            <p14:sldId id="265"/>
          </p14:sldIdLst>
        </p14:section>
        <p14:section name="Pancreas" id="{8142FB52-544B-1443-B0BA-DB818E0095C6}">
          <p14:sldIdLst>
            <p14:sldId id="268"/>
            <p14:sldId id="261"/>
            <p14:sldId id="267"/>
          </p14:sldIdLst>
        </p14:section>
        <p14:section name="GI" id="{E5B83751-E2AB-ED49-9B63-96E91E5A4156}">
          <p14:sldIdLst>
            <p14:sldId id="269"/>
            <p14:sldId id="266"/>
          </p14:sldIdLst>
        </p14:section>
        <p14:section name="Amylin" id="{8BEB791C-4572-D74A-B5AE-DD64CC3F2ACB}">
          <p14:sldIdLst>
            <p14:sldId id="270"/>
            <p14:sldId id="271"/>
            <p14:sldId id="272"/>
          </p14:sldIdLst>
        </p14:section>
        <p14:section name="DDP-4" id="{97B9C254-69F6-1947-BFCE-26D70C31DAA1}">
          <p14:sldIdLst>
            <p14:sldId id="273"/>
            <p14:sldId id="274"/>
          </p14:sldIdLst>
        </p14:section>
        <p14:section name="Combo" id="{2DB22407-D118-6940-8DD0-4D9790CBE950}">
          <p14:sldIdLst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04" autoAdjust="0"/>
  </p:normalViewPr>
  <p:slideViewPr>
    <p:cSldViewPr snapToGrid="0" snapToObjects="1">
      <p:cViewPr varScale="1">
        <p:scale>
          <a:sx n="38" d="100"/>
          <a:sy n="38" d="100"/>
        </p:scale>
        <p:origin x="-96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8480E-383A-594C-93D5-F4B9A2345929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C5DC3-27B2-674A-B004-CFA34D3E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C5DC3-27B2-674A-B004-CFA34D3ED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dtc.ucsf.edu</a:t>
            </a:r>
            <a:r>
              <a:rPr lang="en-US" dirty="0" smtClean="0"/>
              <a:t>/types-of-diabetes/type2/treatment-of-type-2-diabetes/medications-and-therapies/type-2-insulin-rx/calculating-insulin-dose/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C5DC3-27B2-674A-B004-CFA34D3ED3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7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 liver glucose production: Metformin, </a:t>
            </a:r>
          </a:p>
          <a:p>
            <a:r>
              <a:rPr lang="en-US" dirty="0" smtClean="0"/>
              <a:t>Secretion</a:t>
            </a:r>
            <a:r>
              <a:rPr lang="en-US" baseline="0" dirty="0" smtClean="0"/>
              <a:t> of insulin: </a:t>
            </a:r>
            <a:r>
              <a:rPr lang="en-US" dirty="0" smtClean="0"/>
              <a:t>sulfonylurea</a:t>
            </a:r>
          </a:p>
          <a:p>
            <a:r>
              <a:rPr lang="en-US" baseline="0" dirty="0" smtClean="0"/>
              <a:t>Peripheral sensitizer: TZD (Pioglitazone)</a:t>
            </a:r>
          </a:p>
          <a:p>
            <a:r>
              <a:rPr lang="en-US" baseline="0" dirty="0" smtClean="0"/>
              <a:t>DPP-4 inhibitor (Sitagliptin, Januvia)</a:t>
            </a:r>
            <a:endParaRPr lang="en-US" dirty="0" smtClean="0"/>
          </a:p>
          <a:p>
            <a:r>
              <a:rPr lang="en-US" dirty="0" smtClean="0"/>
              <a:t>Alpha glucosidase (</a:t>
            </a:r>
            <a:r>
              <a:rPr lang="en-US" dirty="0" err="1" smtClean="0"/>
              <a:t>Arcabose</a:t>
            </a:r>
            <a:r>
              <a:rPr lang="en-US" dirty="0" smtClean="0"/>
              <a:t>, Precose):</a:t>
            </a:r>
            <a:r>
              <a:rPr lang="en-US" baseline="0" dirty="0" smtClean="0"/>
              <a:t> reduce postprandial hyperglycemia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C5DC3-27B2-674A-B004-CFA34D3ED3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7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C5DC3-27B2-674A-B004-CFA34D3ED3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Acetohexamide (ace</a:t>
            </a:r>
            <a:r>
              <a:rPr lang="en-US" baseline="0" dirty="0" smtClean="0"/>
              <a:t> + hex) 	--  Dymelor (die my lord)</a:t>
            </a:r>
          </a:p>
          <a:p>
            <a:r>
              <a:rPr lang="en-US" baseline="0" dirty="0" smtClean="0"/>
              <a:t>Chlorpropamide (color propane) 	-- </a:t>
            </a:r>
            <a:r>
              <a:rPr lang="en-US" baseline="0" dirty="0" err="1" smtClean="0"/>
              <a:t>diabinaes</a:t>
            </a:r>
            <a:r>
              <a:rPr lang="en-US" baseline="0" dirty="0" smtClean="0"/>
              <a:t> (obese)</a:t>
            </a:r>
          </a:p>
          <a:p>
            <a:r>
              <a:rPr lang="en-US" baseline="0" dirty="0" err="1" smtClean="0"/>
              <a:t>TolaZamide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zig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zag</a:t>
            </a:r>
            <a:r>
              <a:rPr lang="en-US" baseline="0" dirty="0" smtClean="0"/>
              <a:t>)		-- </a:t>
            </a:r>
            <a:r>
              <a:rPr lang="en-US" baseline="0" dirty="0" err="1" smtClean="0"/>
              <a:t>toLINase</a:t>
            </a:r>
            <a:r>
              <a:rPr lang="en-US" baseline="0" dirty="0" smtClean="0"/>
              <a:t> (line)</a:t>
            </a:r>
          </a:p>
          <a:p>
            <a:r>
              <a:rPr lang="en-US" baseline="0" dirty="0" smtClean="0"/>
              <a:t>Tolbutamide (butt?)			-- </a:t>
            </a:r>
            <a:r>
              <a:rPr lang="en-US" baseline="0" dirty="0" err="1" smtClean="0"/>
              <a:t>orinase</a:t>
            </a:r>
            <a:r>
              <a:rPr lang="en-US" baseline="0" dirty="0" smtClean="0"/>
              <a:t> (oral ass gross)</a:t>
            </a:r>
          </a:p>
          <a:p>
            <a:r>
              <a:rPr lang="en-US" baseline="0" dirty="0" smtClean="0"/>
              <a:t>Glimepiride (pray)			-- Amaryl (</a:t>
            </a:r>
            <a:r>
              <a:rPr lang="en-US" baseline="0" dirty="0" err="1" smtClean="0"/>
              <a:t>ameliana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Glipizide (</a:t>
            </a:r>
            <a:r>
              <a:rPr lang="en-US" baseline="0" dirty="0" err="1" smtClean="0"/>
              <a:t>Zig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Zag</a:t>
            </a:r>
            <a:r>
              <a:rPr lang="en-US" baseline="0" dirty="0" smtClean="0"/>
              <a:t>)			-- </a:t>
            </a:r>
            <a:r>
              <a:rPr lang="en-US" baseline="0" dirty="0" err="1" smtClean="0"/>
              <a:t>glucotrol</a:t>
            </a:r>
            <a:r>
              <a:rPr lang="en-US" baseline="0" dirty="0" smtClean="0"/>
              <a:t> (control)</a:t>
            </a:r>
          </a:p>
          <a:p>
            <a:r>
              <a:rPr lang="en-US" baseline="0" dirty="0" smtClean="0"/>
              <a:t>Glyburide (</a:t>
            </a:r>
            <a:r>
              <a:rPr lang="en-US" baseline="0" dirty="0" err="1" smtClean="0"/>
              <a:t>glyBuride</a:t>
            </a:r>
            <a:r>
              <a:rPr lang="en-US" baseline="0" dirty="0" smtClean="0"/>
              <a:t>)		-- </a:t>
            </a:r>
            <a:r>
              <a:rPr lang="en-US" baseline="0" dirty="0" err="1" smtClean="0"/>
              <a:t>diaBeta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C5DC3-27B2-674A-B004-CFA34D3ED3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1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C5DC3-27B2-674A-B004-CFA34D3ED3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C5DC3-27B2-674A-B004-CFA34D3ED3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42CB9-96C4-6C45-B02F-FF696D7A45CE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28C6-6231-8346-B599-3835283C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84" y="43048"/>
            <a:ext cx="8886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 therapy</a:t>
            </a:r>
          </a:p>
          <a:p>
            <a:endParaRPr lang="en-US" dirty="0"/>
          </a:p>
          <a:p>
            <a:r>
              <a:rPr lang="en-US" u="sng" dirty="0" smtClean="0"/>
              <a:t>Goals for Therapy </a:t>
            </a:r>
            <a:r>
              <a:rPr lang="en-US" u="sng" dirty="0" err="1" smtClean="0"/>
              <a:t>OUTpatients</a:t>
            </a:r>
            <a:endParaRPr lang="en-US" u="sng" dirty="0" smtClean="0"/>
          </a:p>
          <a:p>
            <a:r>
              <a:rPr lang="en-US" dirty="0" smtClean="0"/>
              <a:t>Fasting Plasma Glucose:		&lt; 130		(normal 70 – 100)</a:t>
            </a:r>
          </a:p>
          <a:p>
            <a:r>
              <a:rPr lang="en-US" dirty="0" smtClean="0"/>
              <a:t>Post-prandial				&lt; 180		</a:t>
            </a:r>
          </a:p>
          <a:p>
            <a:r>
              <a:rPr lang="en-US" dirty="0" smtClean="0"/>
              <a:t>HgA1c 					&lt; 7.2%		(normal 5.7 - 6.4%)</a:t>
            </a:r>
          </a:p>
          <a:p>
            <a:endParaRPr lang="en-US" dirty="0"/>
          </a:p>
          <a:p>
            <a:r>
              <a:rPr lang="en-US" u="sng" dirty="0" smtClean="0"/>
              <a:t>Goals for Therapy </a:t>
            </a:r>
            <a:r>
              <a:rPr lang="en-US" u="sng" dirty="0" err="1" smtClean="0"/>
              <a:t>INpatients</a:t>
            </a:r>
            <a:endParaRPr lang="en-US" u="sng" dirty="0" smtClean="0"/>
          </a:p>
          <a:p>
            <a:r>
              <a:rPr lang="en-US" dirty="0" smtClean="0"/>
              <a:t>Goal:					140 - 180</a:t>
            </a:r>
          </a:p>
          <a:p>
            <a:endParaRPr lang="en-US" dirty="0"/>
          </a:p>
          <a:p>
            <a:r>
              <a:rPr lang="en-US" u="sng" dirty="0" smtClean="0"/>
              <a:t>Diabetic Care</a:t>
            </a:r>
          </a:p>
          <a:p>
            <a:r>
              <a:rPr lang="en-US" dirty="0" smtClean="0"/>
              <a:t>HgA1c q3-6 months</a:t>
            </a:r>
          </a:p>
          <a:p>
            <a:r>
              <a:rPr lang="en-US" dirty="0" smtClean="0"/>
              <a:t>Dilated eye exam </a:t>
            </a:r>
            <a:r>
              <a:rPr lang="en-US" dirty="0" err="1" smtClean="0"/>
              <a:t>qyear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74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0"/>
            <a:ext cx="6623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4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884" y="770386"/>
            <a:ext cx="271345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Liver/Periphery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Metformin</a:t>
            </a:r>
          </a:p>
          <a:p>
            <a:r>
              <a:rPr lang="en-US" dirty="0">
                <a:solidFill>
                  <a:srgbClr val="FF0000"/>
                </a:solidFill>
              </a:rPr>
              <a:t>Thiazolidinediones(</a:t>
            </a:r>
            <a:r>
              <a:rPr lang="en-US" dirty="0" smtClean="0">
                <a:solidFill>
                  <a:srgbClr val="FF0000"/>
                </a:solidFill>
              </a:rPr>
              <a:t>TZD)</a:t>
            </a:r>
          </a:p>
          <a:p>
            <a:endParaRPr lang="en-US" dirty="0"/>
          </a:p>
          <a:p>
            <a:r>
              <a:rPr lang="en-US" u="sng" dirty="0" smtClean="0"/>
              <a:t>Pancreas</a:t>
            </a:r>
          </a:p>
          <a:p>
            <a:r>
              <a:rPr lang="en-US" dirty="0" smtClean="0"/>
              <a:t>Sulfonylurea</a:t>
            </a:r>
          </a:p>
          <a:p>
            <a:r>
              <a:rPr lang="en-US" dirty="0" smtClean="0"/>
              <a:t>Meglitinide</a:t>
            </a:r>
          </a:p>
          <a:p>
            <a:endParaRPr lang="en-US" dirty="0"/>
          </a:p>
          <a:p>
            <a:r>
              <a:rPr lang="en-US" u="sng" dirty="0" smtClean="0"/>
              <a:t>GI tract</a:t>
            </a:r>
          </a:p>
          <a:p>
            <a:r>
              <a:rPr lang="en-US" dirty="0" smtClean="0"/>
              <a:t>Alpha glucosidase inhibitor</a:t>
            </a:r>
          </a:p>
          <a:p>
            <a:endParaRPr lang="en-US" dirty="0"/>
          </a:p>
          <a:p>
            <a:r>
              <a:rPr lang="en-US" u="sng" dirty="0"/>
              <a:t>Analogue</a:t>
            </a:r>
          </a:p>
          <a:p>
            <a:r>
              <a:rPr lang="en-US" dirty="0"/>
              <a:t>Amylin Analogue</a:t>
            </a:r>
          </a:p>
          <a:p>
            <a:r>
              <a:rPr lang="en-US" dirty="0"/>
              <a:t>Incretin Analogue</a:t>
            </a:r>
          </a:p>
          <a:p>
            <a:endParaRPr lang="en-US" dirty="0"/>
          </a:p>
          <a:p>
            <a:r>
              <a:rPr lang="en-US" u="sng" dirty="0"/>
              <a:t>DPP-4 inhibitor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433" y="190117"/>
            <a:ext cx="169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Drugs: 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3814" y="944863"/>
            <a:ext cx="353173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Usual Monitoring</a:t>
            </a:r>
          </a:p>
          <a:p>
            <a:pPr marL="342900" indent="-342900">
              <a:buAutoNum type="alphaLcPeriod"/>
            </a:pPr>
            <a:r>
              <a:rPr lang="en-US" b="1" dirty="0"/>
              <a:t>Glycemic control</a:t>
            </a:r>
          </a:p>
          <a:p>
            <a:pPr marL="342900" indent="-342900">
              <a:buAutoNum type="alphaLcPeriod"/>
            </a:pPr>
            <a:r>
              <a:rPr lang="en-US" b="1" dirty="0"/>
              <a:t>HgA1c every 3 months</a:t>
            </a:r>
          </a:p>
          <a:p>
            <a:pPr marL="342900" indent="-342900">
              <a:buAutoNum type="alphaLcPeriod"/>
            </a:pPr>
            <a:r>
              <a:rPr lang="en-US" dirty="0" smtClean="0"/>
              <a:t>Baseline </a:t>
            </a:r>
            <a:r>
              <a:rPr lang="en-US" dirty="0"/>
              <a:t>renal </a:t>
            </a:r>
            <a:r>
              <a:rPr lang="en-US" dirty="0" smtClean="0"/>
              <a:t>function annually</a:t>
            </a:r>
          </a:p>
          <a:p>
            <a:pPr marL="342900" indent="-342900">
              <a:buAutoNum type="alphaLcPeriod"/>
            </a:pPr>
            <a:r>
              <a:rPr lang="en-US" dirty="0" smtClean="0"/>
              <a:t>LFT </a:t>
            </a:r>
            <a:r>
              <a:rPr lang="en-US" dirty="0"/>
              <a:t>annually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31584"/>
              </p:ext>
            </p:extLst>
          </p:nvPr>
        </p:nvGraphicFramePr>
        <p:xfrm>
          <a:off x="3149213" y="100780"/>
          <a:ext cx="5833531" cy="1925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224"/>
                <a:gridCol w="1370718"/>
                <a:gridCol w="3144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Metformin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Glucophage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500 mg BID</a:t>
                      </a:r>
                    </a:p>
                    <a:p>
                      <a:r>
                        <a:rPr lang="en-US" dirty="0" smtClean="0"/>
                        <a:t>Maintenance: 1500 mg</a:t>
                      </a:r>
                      <a:r>
                        <a:rPr lang="en-US" baseline="0" dirty="0" smtClean="0"/>
                        <a:t> daily</a:t>
                      </a:r>
                    </a:p>
                    <a:p>
                      <a:r>
                        <a:rPr lang="en-US" baseline="0" dirty="0" smtClean="0"/>
                        <a:t>Max: 2550 mg daily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Meformin</a:t>
                      </a:r>
                      <a:r>
                        <a:rPr lang="en-US" dirty="0" smtClean="0"/>
                        <a:t> XR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Glucophage</a:t>
                      </a:r>
                    </a:p>
                    <a:p>
                      <a:r>
                        <a:rPr lang="en-US" dirty="0" err="1" smtClean="0"/>
                        <a:t>Xr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0239" y="-82246"/>
            <a:ext cx="8337064" cy="723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Liver/Periphery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>
                <a:solidFill>
                  <a:srgbClr val="FF0000"/>
                </a:solidFill>
              </a:rPr>
              <a:t>Biguanide (Metformin)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u="sng" dirty="0"/>
              <a:t>Efficacy</a:t>
            </a:r>
          </a:p>
          <a:p>
            <a:r>
              <a:rPr lang="en-US" sz="1600" dirty="0"/>
              <a:t>FPG: 	50-60 mg/</a:t>
            </a:r>
            <a:r>
              <a:rPr lang="en-US" sz="1600" dirty="0" err="1"/>
              <a:t>dL</a:t>
            </a:r>
            <a:endParaRPr lang="en-US" sz="1600" dirty="0"/>
          </a:p>
          <a:p>
            <a:r>
              <a:rPr lang="en-US" sz="1600" dirty="0"/>
              <a:t>HgA1c: 	1-2%</a:t>
            </a:r>
          </a:p>
          <a:p>
            <a:endParaRPr lang="en-US" sz="1600" dirty="0"/>
          </a:p>
          <a:p>
            <a:r>
              <a:rPr lang="en-US" sz="1600" u="sng" dirty="0">
                <a:solidFill>
                  <a:srgbClr val="FF0000"/>
                </a:solidFill>
              </a:rPr>
              <a:t>Pros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DOC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No hyPOglycemia b/c act on liver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UKPDS-34: only PO drug that decreases mortality</a:t>
            </a:r>
          </a:p>
          <a:p>
            <a:endParaRPr lang="en-US" sz="1600" dirty="0"/>
          </a:p>
          <a:p>
            <a:r>
              <a:rPr lang="en-US" sz="1600" u="sng" dirty="0" smtClean="0"/>
              <a:t>Contraindications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Age &gt; 80 y/o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Renal dysfunction (</a:t>
            </a:r>
            <a:r>
              <a:rPr lang="en-US" sz="1600" dirty="0" err="1" smtClean="0"/>
              <a:t>SrCr</a:t>
            </a:r>
            <a:r>
              <a:rPr lang="en-US" sz="1600" dirty="0" smtClean="0"/>
              <a:t> &gt; 1.5)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Contrast dye test  b/c renal(wait 48hrs before starting metformin again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Active Liver disease (ALT/AST 2.5x above normal)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Active alcoholics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CHF stage III or IV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ADR</a:t>
            </a:r>
            <a:endParaRPr lang="en-US" sz="1600" u="sng" dirty="0"/>
          </a:p>
          <a:p>
            <a:pPr marL="342900" indent="-342900">
              <a:buAutoNum type="arabicPeriod"/>
            </a:pPr>
            <a:r>
              <a:rPr lang="en-US" sz="1600" dirty="0" smtClean="0"/>
              <a:t>GI 30%. That’s why patient is given initial dose of 500 mg BID to see if there is GI distress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Lactic Acidosis (50% will die)</a:t>
            </a:r>
          </a:p>
          <a:p>
            <a:pPr lvl="1"/>
            <a:r>
              <a:rPr lang="en-US" sz="1600" dirty="0" smtClean="0"/>
              <a:t>a. Symptoms: Muscle pain, rapid breathing</a:t>
            </a:r>
            <a:endParaRPr lang="en-US" sz="1600" dirty="0"/>
          </a:p>
          <a:p>
            <a:r>
              <a:rPr lang="en-US" sz="1600" u="sng" dirty="0"/>
              <a:t>Monitoring parameters</a:t>
            </a:r>
          </a:p>
          <a:p>
            <a:pPr marL="342900" indent="-342900">
              <a:buAutoNum type="alphaLcPeriod"/>
            </a:pPr>
            <a:r>
              <a:rPr lang="en-US" sz="1600" dirty="0" smtClean="0"/>
              <a:t>Baseline renal function, LFT annually</a:t>
            </a:r>
          </a:p>
          <a:p>
            <a:pPr marL="342900" indent="-342900">
              <a:buAutoNum type="alphaLcPeriod"/>
            </a:pPr>
            <a:r>
              <a:rPr lang="en-US" sz="1600" dirty="0" smtClean="0"/>
              <a:t>Glycemic control</a:t>
            </a:r>
          </a:p>
          <a:p>
            <a:pPr marL="342900" indent="-342900">
              <a:buAutoNum type="alphaLcPeriod"/>
            </a:pPr>
            <a:r>
              <a:rPr lang="en-US" sz="1600" dirty="0" smtClean="0"/>
              <a:t>HgA1c every 3-6 months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068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0821"/>
            <a:ext cx="4663076" cy="677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Periphery/Liver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TZD</a:t>
            </a:r>
          </a:p>
          <a:p>
            <a:endParaRPr lang="en-US" sz="1400" dirty="0" smtClean="0"/>
          </a:p>
          <a:p>
            <a:r>
              <a:rPr lang="en-US" sz="1400" dirty="0" smtClean="0"/>
              <a:t>MOA: Insulin sensitizer (PPAR receptor)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/>
              <a:t>Efficacy</a:t>
            </a:r>
          </a:p>
          <a:p>
            <a:r>
              <a:rPr lang="en-US" sz="1400" dirty="0" smtClean="0"/>
              <a:t>FPG: 	40-50 mg/</a:t>
            </a:r>
            <a:r>
              <a:rPr lang="en-US" sz="1400" dirty="0" err="1" smtClean="0"/>
              <a:t>dL</a:t>
            </a:r>
            <a:endParaRPr lang="en-US" sz="1400" dirty="0" smtClean="0"/>
          </a:p>
          <a:p>
            <a:r>
              <a:rPr lang="en-US" sz="1400" dirty="0" smtClean="0"/>
              <a:t>HgA1c: 	1.5%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Pros: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FF0000"/>
                </a:solidFill>
              </a:rPr>
              <a:t>No Renal impairment (use if metformin is contra)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Lower insulin requirements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 No hyperglycemia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Cons: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Takes up to 12 weeks for max response</a:t>
            </a: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Contraindications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FF0000"/>
                </a:solidFill>
              </a:rPr>
              <a:t>HF III and IV</a:t>
            </a:r>
            <a:r>
              <a:rPr lang="en-US" sz="1400" dirty="0" smtClean="0">
                <a:solidFill>
                  <a:srgbClr val="000000"/>
                </a:solidFill>
              </a:rPr>
              <a:t>: TZD can cause or exacerbate CHF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Active Liver disease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ADR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Hematologic: monitor CBC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Edema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Bladder Cancer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Monitoring </a:t>
            </a:r>
            <a:r>
              <a:rPr lang="en-US" sz="1400" dirty="0">
                <a:solidFill>
                  <a:srgbClr val="000000"/>
                </a:solidFill>
              </a:rPr>
              <a:t>parameters</a:t>
            </a:r>
          </a:p>
          <a:p>
            <a:pPr marL="342900" indent="-342900">
              <a:buAutoNum type="alphaLcPeriod"/>
            </a:pPr>
            <a:r>
              <a:rPr lang="en-US" sz="1400" dirty="0" err="1" smtClean="0">
                <a:solidFill>
                  <a:srgbClr val="FF0000"/>
                </a:solidFill>
              </a:rPr>
              <a:t>Dexa</a:t>
            </a:r>
            <a:r>
              <a:rPr lang="en-US" sz="1400" dirty="0" smtClean="0">
                <a:solidFill>
                  <a:srgbClr val="FF0000"/>
                </a:solidFill>
              </a:rPr>
              <a:t> scan (bone density)</a:t>
            </a:r>
          </a:p>
          <a:p>
            <a:pPr marL="342900" indent="-342900">
              <a:buAutoNum type="alphaLcPeriod"/>
            </a:pPr>
            <a:r>
              <a:rPr lang="en-US" sz="1400" dirty="0" smtClean="0">
                <a:solidFill>
                  <a:srgbClr val="000000"/>
                </a:solidFill>
              </a:rPr>
              <a:t>LFT at baseline</a:t>
            </a:r>
          </a:p>
          <a:p>
            <a:pPr marL="342900" indent="-342900">
              <a:buAutoNum type="alphaLcPeriod"/>
            </a:pPr>
            <a:r>
              <a:rPr lang="en-US" sz="1400" dirty="0" smtClean="0">
                <a:solidFill>
                  <a:srgbClr val="000000"/>
                </a:solidFill>
              </a:rPr>
              <a:t>HgA1c ever 3-6 months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94856"/>
              </p:ext>
            </p:extLst>
          </p:nvPr>
        </p:nvGraphicFramePr>
        <p:xfrm>
          <a:off x="3491888" y="178480"/>
          <a:ext cx="5652112" cy="1925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514"/>
                <a:gridCol w="1048411"/>
                <a:gridCol w="31571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Pioglitazone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Initial: 15 mg daily</a:t>
                      </a:r>
                    </a:p>
                    <a:p>
                      <a:r>
                        <a:rPr lang="en-US" dirty="0" smtClean="0"/>
                        <a:t>Maintenance:</a:t>
                      </a:r>
                      <a:r>
                        <a:rPr lang="en-US" baseline="0" dirty="0" smtClean="0"/>
                        <a:t> 30 mg daily</a:t>
                      </a:r>
                    </a:p>
                    <a:p>
                      <a:r>
                        <a:rPr lang="en-US" baseline="0" dirty="0" smtClean="0"/>
                        <a:t>Max: 45 mg daily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Rosiglitazone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Last resort drug b/c CV (MI)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Never with Insulin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27215"/>
            <a:ext cx="4196564" cy="36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7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884" y="770386"/>
            <a:ext cx="271345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Liver/Periphery</a:t>
            </a:r>
          </a:p>
          <a:p>
            <a:r>
              <a:rPr lang="en-US" dirty="0" smtClean="0"/>
              <a:t>Metformin</a:t>
            </a:r>
          </a:p>
          <a:p>
            <a:r>
              <a:rPr lang="en-US" dirty="0"/>
              <a:t>Thiazolidinediones(</a:t>
            </a:r>
            <a:r>
              <a:rPr lang="en-US" dirty="0" smtClean="0"/>
              <a:t>TZD)</a:t>
            </a:r>
          </a:p>
          <a:p>
            <a:endParaRPr lang="en-US" dirty="0"/>
          </a:p>
          <a:p>
            <a:r>
              <a:rPr lang="en-US" u="sng" dirty="0" smtClean="0">
                <a:solidFill>
                  <a:srgbClr val="FF0000"/>
                </a:solidFill>
              </a:rPr>
              <a:t>Pancreas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Sulfonylurea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Meglitinide</a:t>
            </a:r>
          </a:p>
          <a:p>
            <a:endParaRPr lang="en-US" dirty="0"/>
          </a:p>
          <a:p>
            <a:r>
              <a:rPr lang="en-US" u="sng" dirty="0" smtClean="0"/>
              <a:t>GI tract</a:t>
            </a:r>
          </a:p>
          <a:p>
            <a:r>
              <a:rPr lang="en-US" dirty="0" smtClean="0"/>
              <a:t>Alpha glucosidase inhibitor</a:t>
            </a:r>
          </a:p>
          <a:p>
            <a:endParaRPr lang="en-US" dirty="0"/>
          </a:p>
          <a:p>
            <a:r>
              <a:rPr lang="en-US" u="sng" dirty="0"/>
              <a:t>Analogue</a:t>
            </a:r>
          </a:p>
          <a:p>
            <a:r>
              <a:rPr lang="en-US" dirty="0"/>
              <a:t>Amylin Analogue</a:t>
            </a:r>
          </a:p>
          <a:p>
            <a:r>
              <a:rPr lang="en-US" dirty="0"/>
              <a:t>Incretin Analogue</a:t>
            </a:r>
          </a:p>
          <a:p>
            <a:endParaRPr lang="en-US" dirty="0"/>
          </a:p>
          <a:p>
            <a:r>
              <a:rPr lang="en-US" u="sng" dirty="0"/>
              <a:t>DPP-4 inhibitor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433" y="190117"/>
            <a:ext cx="169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Drugs: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3814" y="960353"/>
            <a:ext cx="353173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Usual Monitoring</a:t>
            </a:r>
          </a:p>
          <a:p>
            <a:pPr marL="342900" indent="-342900">
              <a:buAutoNum type="alphaLcPeriod"/>
            </a:pPr>
            <a:r>
              <a:rPr lang="en-US" b="1" dirty="0"/>
              <a:t>Glycemic control</a:t>
            </a:r>
          </a:p>
          <a:p>
            <a:pPr marL="342900" indent="-342900">
              <a:buAutoNum type="alphaLcPeriod"/>
            </a:pPr>
            <a:r>
              <a:rPr lang="en-US" b="1" dirty="0"/>
              <a:t>HgA1c every 3 months</a:t>
            </a:r>
          </a:p>
          <a:p>
            <a:pPr marL="342900" indent="-342900">
              <a:buAutoNum type="alphaLcPeriod"/>
            </a:pPr>
            <a:r>
              <a:rPr lang="en-US" dirty="0" smtClean="0"/>
              <a:t>Baseline </a:t>
            </a:r>
            <a:r>
              <a:rPr lang="en-US" dirty="0"/>
              <a:t>renal </a:t>
            </a:r>
            <a:r>
              <a:rPr lang="en-US" dirty="0" smtClean="0"/>
              <a:t>function annually</a:t>
            </a:r>
          </a:p>
          <a:p>
            <a:pPr marL="342900" indent="-342900">
              <a:buAutoNum type="alphaLcPeriod"/>
            </a:pPr>
            <a:r>
              <a:rPr lang="en-US" dirty="0" smtClean="0"/>
              <a:t>LFT </a:t>
            </a:r>
            <a:r>
              <a:rPr lang="en-US" dirty="0"/>
              <a:t>annually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9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0821"/>
            <a:ext cx="4663076" cy="624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Pancreas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Sulfonylurea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MOA: Insulin Secrete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Administration: 30 min before meal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Efficacy</a:t>
            </a:r>
          </a:p>
          <a:p>
            <a:r>
              <a:rPr lang="en-US" sz="1600" dirty="0" smtClean="0"/>
              <a:t>FPG: 	50-60 mg/</a:t>
            </a:r>
            <a:r>
              <a:rPr lang="en-US" sz="1600" dirty="0" err="1" smtClean="0"/>
              <a:t>dL</a:t>
            </a:r>
            <a:endParaRPr lang="en-US" sz="1600" dirty="0" smtClean="0"/>
          </a:p>
          <a:p>
            <a:r>
              <a:rPr lang="en-US" sz="1600" dirty="0" smtClean="0"/>
              <a:t>HgA1c: 	1-2%</a:t>
            </a:r>
          </a:p>
          <a:p>
            <a:endParaRPr lang="en-US" sz="1600" dirty="0"/>
          </a:p>
          <a:p>
            <a:r>
              <a:rPr lang="en-US" sz="1600" dirty="0" smtClean="0"/>
              <a:t>Pros: 60 – 70% response rate</a:t>
            </a:r>
          </a:p>
          <a:p>
            <a:r>
              <a:rPr lang="en-US" sz="1600" dirty="0" smtClean="0"/>
              <a:t>Cons: 10%/year will be useless b/c pancreas gets tired</a:t>
            </a:r>
          </a:p>
          <a:p>
            <a:endParaRPr lang="en-US" sz="1600" dirty="0"/>
          </a:p>
          <a:p>
            <a:r>
              <a:rPr lang="en-US" sz="1600" dirty="0" smtClean="0"/>
              <a:t>ADR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Hypoglycemia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Weight gain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GI constipation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Photosensitive b/c of sulfa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 smtClean="0"/>
              <a:t>Monitoring </a:t>
            </a:r>
            <a:r>
              <a:rPr lang="en-US" sz="1600" dirty="0"/>
              <a:t>parameters</a:t>
            </a:r>
          </a:p>
          <a:p>
            <a:pPr marL="342900" indent="-342900">
              <a:buAutoNum type="alphaLcPeriod"/>
            </a:pPr>
            <a:r>
              <a:rPr lang="en-US" sz="1600" dirty="0" smtClean="0"/>
              <a:t>BS</a:t>
            </a:r>
            <a:r>
              <a:rPr lang="en-US" sz="1600" dirty="0"/>
              <a:t>, renal function, HgA1c every 3-6 months</a:t>
            </a:r>
          </a:p>
          <a:p>
            <a:pPr marL="342900" indent="-342900">
              <a:buAutoNum type="alphaLcPeriod"/>
            </a:pPr>
            <a:r>
              <a:rPr lang="en-US" sz="1600" dirty="0" smtClean="0"/>
              <a:t>Signs </a:t>
            </a:r>
            <a:r>
              <a:rPr lang="en-US" sz="1600" dirty="0"/>
              <a:t>and symptoms of adverse effects</a:t>
            </a:r>
          </a:p>
          <a:p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03108"/>
              </p:ext>
            </p:extLst>
          </p:nvPr>
        </p:nvGraphicFramePr>
        <p:xfrm>
          <a:off x="4722613" y="189368"/>
          <a:ext cx="4367298" cy="524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3649"/>
                <a:gridCol w="2183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Brand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Acetohexamide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Dymelor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Chlorpropamide</a:t>
                      </a:r>
                    </a:p>
                    <a:p>
                      <a:r>
                        <a:rPr lang="en-US" smtClean="0"/>
                        <a:t>(syndrome of inappropriate antidiuretic hormone hypersecretion </a:t>
                      </a:r>
                      <a:r>
                        <a:rPr lang="en-US" smtClean="0">
                          <a:sym typeface="Wingdings"/>
                        </a:rPr>
                        <a:t> low Na)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Diabinese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TolaZamide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ToLINase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Tolbutamide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Orinase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Glimepiride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Amaryl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Glipizide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Use if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CrCl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&lt; 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Glucotrol</a:t>
                      </a:r>
                    </a:p>
                    <a:p>
                      <a:r>
                        <a:rPr lang="en-US" dirty="0" smtClean="0"/>
                        <a:t>5 mg PO daily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Glyburide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 good if CrCl &lt; 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DiaBeta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2.5-5 mg/day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9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57221"/>
              </p:ext>
            </p:extLst>
          </p:nvPr>
        </p:nvGraphicFramePr>
        <p:xfrm>
          <a:off x="3661127" y="2245196"/>
          <a:ext cx="528129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1980"/>
                <a:gridCol w="1451349"/>
                <a:gridCol w="2297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Repaglinide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Prandin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min before meal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Nateglinide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Starlix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min before meal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242537"/>
            <a:ext cx="8425884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Pancreas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Meglitinide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(short t1/2 of sulfonylurea)</a:t>
            </a:r>
          </a:p>
          <a:p>
            <a:endParaRPr lang="en-US" sz="1600" dirty="0" smtClean="0"/>
          </a:p>
          <a:p>
            <a:r>
              <a:rPr lang="en-US" sz="1600" dirty="0" smtClean="0"/>
              <a:t>MOA:  </a:t>
            </a:r>
            <a:r>
              <a:rPr lang="en-US" sz="1600" dirty="0"/>
              <a:t>Secrete Insulin. bind to an ATP-dependent K+ (KATP) channel on the cell membrane of pancreatic beta cells in a similar manner to sulfonylureas but at a separate binding site.</a:t>
            </a:r>
            <a:endParaRPr lang="en-US" sz="1600" dirty="0" smtClean="0"/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/>
              <a:t>Efficacy</a:t>
            </a:r>
          </a:p>
          <a:p>
            <a:r>
              <a:rPr lang="en-US" sz="1600" dirty="0" smtClean="0"/>
              <a:t>Postprandial Glucose: 30 – 40 mg/dl</a:t>
            </a:r>
          </a:p>
          <a:p>
            <a:r>
              <a:rPr lang="en-US" sz="1600" dirty="0" smtClean="0"/>
              <a:t>HgA1c: 	0.7 – 1%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Pros: 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Combo with Metformin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Short acting (short term sulfonylurea)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Cons: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HyPOglycemia b/c act on pancreas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Monitoring </a:t>
            </a:r>
            <a:r>
              <a:rPr lang="en-US" sz="1600" dirty="0">
                <a:solidFill>
                  <a:srgbClr val="000000"/>
                </a:solidFill>
              </a:rPr>
              <a:t>parameters</a:t>
            </a:r>
          </a:p>
          <a:p>
            <a:pPr marL="342900" indent="-342900">
              <a:buAutoNum type="alphaLcPeriod"/>
            </a:pPr>
            <a:r>
              <a:rPr lang="en-US" sz="1600" dirty="0" smtClean="0">
                <a:solidFill>
                  <a:srgbClr val="000000"/>
                </a:solidFill>
              </a:rPr>
              <a:t>LFT</a:t>
            </a:r>
          </a:p>
          <a:p>
            <a:pPr marL="342900" indent="-342900">
              <a:buAutoNum type="alphaLcPeriod"/>
            </a:pPr>
            <a:r>
              <a:rPr lang="en-US" sz="1600" dirty="0" smtClean="0">
                <a:solidFill>
                  <a:srgbClr val="000000"/>
                </a:solidFill>
              </a:rPr>
              <a:t>HgA1c q3-6 months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9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884" y="770386"/>
            <a:ext cx="271345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Liver/Periphery</a:t>
            </a:r>
          </a:p>
          <a:p>
            <a:r>
              <a:rPr lang="en-US" dirty="0" smtClean="0"/>
              <a:t>Metformin</a:t>
            </a:r>
          </a:p>
          <a:p>
            <a:r>
              <a:rPr lang="en-US" dirty="0"/>
              <a:t>Thiazolidinediones(</a:t>
            </a:r>
            <a:r>
              <a:rPr lang="en-US" dirty="0" smtClean="0"/>
              <a:t>TZD)</a:t>
            </a:r>
          </a:p>
          <a:p>
            <a:endParaRPr lang="en-US" dirty="0"/>
          </a:p>
          <a:p>
            <a:r>
              <a:rPr lang="en-US" u="sng" dirty="0" smtClean="0"/>
              <a:t>Pancreas</a:t>
            </a:r>
          </a:p>
          <a:p>
            <a:r>
              <a:rPr lang="en-US" dirty="0" smtClean="0"/>
              <a:t>Sulfonylurea</a:t>
            </a:r>
          </a:p>
          <a:p>
            <a:r>
              <a:rPr lang="en-US" dirty="0" smtClean="0"/>
              <a:t>Meglitinide</a:t>
            </a:r>
          </a:p>
          <a:p>
            <a:endParaRPr lang="en-US" dirty="0"/>
          </a:p>
          <a:p>
            <a:r>
              <a:rPr lang="en-US" u="sng" dirty="0" smtClean="0">
                <a:solidFill>
                  <a:srgbClr val="FF0000"/>
                </a:solidFill>
              </a:rPr>
              <a:t>GI tract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Alpha glucosidase inhibitor</a:t>
            </a:r>
          </a:p>
          <a:p>
            <a:endParaRPr lang="en-US" dirty="0"/>
          </a:p>
          <a:p>
            <a:r>
              <a:rPr lang="en-US" u="sng" dirty="0" smtClean="0"/>
              <a:t>Analogue</a:t>
            </a:r>
          </a:p>
          <a:p>
            <a:r>
              <a:rPr lang="en-US" dirty="0" smtClean="0"/>
              <a:t>Amylin Analogue</a:t>
            </a:r>
          </a:p>
          <a:p>
            <a:r>
              <a:rPr lang="en-US" dirty="0" smtClean="0"/>
              <a:t>Incretin Analogue</a:t>
            </a:r>
          </a:p>
          <a:p>
            <a:endParaRPr lang="en-US" dirty="0"/>
          </a:p>
          <a:p>
            <a:r>
              <a:rPr lang="en-US" u="sng" dirty="0" smtClean="0"/>
              <a:t>DPP-4 inhibitor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20433" y="190117"/>
            <a:ext cx="169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Drugs: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3814" y="944863"/>
            <a:ext cx="353173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Usual Monitoring</a:t>
            </a:r>
          </a:p>
          <a:p>
            <a:pPr marL="342900" indent="-342900">
              <a:buAutoNum type="alphaLcPeriod"/>
            </a:pPr>
            <a:r>
              <a:rPr lang="en-US" b="1" dirty="0"/>
              <a:t>Glycemic control</a:t>
            </a:r>
          </a:p>
          <a:p>
            <a:pPr marL="342900" indent="-342900">
              <a:buAutoNum type="alphaLcPeriod"/>
            </a:pPr>
            <a:r>
              <a:rPr lang="en-US" b="1" dirty="0"/>
              <a:t>HgA1c every 3 months</a:t>
            </a:r>
          </a:p>
          <a:p>
            <a:pPr marL="342900" indent="-342900">
              <a:buAutoNum type="alphaLcPeriod"/>
            </a:pPr>
            <a:r>
              <a:rPr lang="en-US" dirty="0" smtClean="0"/>
              <a:t>Baseline </a:t>
            </a:r>
            <a:r>
              <a:rPr lang="en-US" dirty="0"/>
              <a:t>renal </a:t>
            </a:r>
            <a:r>
              <a:rPr lang="en-US" dirty="0" smtClean="0"/>
              <a:t>function annually</a:t>
            </a:r>
          </a:p>
          <a:p>
            <a:pPr marL="342900" indent="-342900">
              <a:buAutoNum type="alphaLcPeriod"/>
            </a:pPr>
            <a:r>
              <a:rPr lang="en-US" dirty="0" smtClean="0"/>
              <a:t>LFT </a:t>
            </a:r>
            <a:r>
              <a:rPr lang="en-US" dirty="0"/>
              <a:t>annually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9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20821"/>
            <a:ext cx="3688843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 Tract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Alpha glucosidase inhibitor</a:t>
            </a:r>
          </a:p>
          <a:p>
            <a:endParaRPr lang="en-US" sz="1600" dirty="0" smtClean="0"/>
          </a:p>
          <a:p>
            <a:r>
              <a:rPr lang="en-US" sz="1600" dirty="0" smtClean="0"/>
              <a:t>MOA: delay breakdown of ingested complex carbs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reduces postprandial hyperglycemia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/>
              <a:t>Efficacy</a:t>
            </a:r>
          </a:p>
          <a:p>
            <a:r>
              <a:rPr lang="en-US" sz="1600" dirty="0" smtClean="0"/>
              <a:t>Postprandial Glucose: 50 – 60 mg/dl</a:t>
            </a:r>
          </a:p>
          <a:p>
            <a:r>
              <a:rPr lang="en-US" sz="1600" dirty="0" smtClean="0"/>
              <a:t>HgA1c: 	0.2 – 0.5%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Pros: 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No hyperinsulinemia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No hyperglycemia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Cons: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Based on Weight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Contra in bowel ulcerations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Monitoring </a:t>
            </a:r>
            <a:r>
              <a:rPr lang="en-US" sz="1600" dirty="0">
                <a:solidFill>
                  <a:srgbClr val="000000"/>
                </a:solidFill>
              </a:rPr>
              <a:t>parameters</a:t>
            </a:r>
          </a:p>
          <a:p>
            <a:pPr marL="342900" indent="-342900">
              <a:buAutoNum type="alphaLcPeriod"/>
            </a:pPr>
            <a:r>
              <a:rPr lang="en-US" sz="1600" dirty="0" smtClean="0">
                <a:solidFill>
                  <a:srgbClr val="FF0000"/>
                </a:solidFill>
              </a:rPr>
              <a:t>LFT every 3 months for the first year then </a:t>
            </a:r>
            <a:r>
              <a:rPr lang="en-US" sz="1600" dirty="0" err="1" smtClean="0">
                <a:solidFill>
                  <a:srgbClr val="FF0000"/>
                </a:solidFill>
              </a:rPr>
              <a:t>qyear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(metformin for example is LFT </a:t>
            </a:r>
            <a:r>
              <a:rPr lang="en-US" sz="1600" dirty="0" err="1" smtClean="0"/>
              <a:t>qyear</a:t>
            </a:r>
            <a:r>
              <a:rPr lang="en-US" sz="1600" dirty="0" smtClean="0"/>
              <a:t>)</a:t>
            </a:r>
            <a:endParaRPr lang="en-US" sz="1600" dirty="0"/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66103"/>
              </p:ext>
            </p:extLst>
          </p:nvPr>
        </p:nvGraphicFramePr>
        <p:xfrm>
          <a:off x="4225541" y="660952"/>
          <a:ext cx="4918459" cy="425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2"/>
                <a:gridCol w="1185416"/>
                <a:gridCol w="2589571"/>
              </a:tblGrid>
              <a:tr h="4165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Dosing</a:t>
                      </a:r>
                    </a:p>
                  </a:txBody>
                  <a:tcPr/>
                </a:tc>
              </a:tr>
              <a:tr h="13009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Acarbose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bite of each meal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Initial: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25 mg TID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Maintenance: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50 mg TID</a:t>
                      </a:r>
                      <a:r>
                        <a:rPr lang="en-US" sz="1600" baseline="0" dirty="0" smtClean="0"/>
                        <a:t> if &lt; 60kg</a:t>
                      </a:r>
                    </a:p>
                    <a:p>
                      <a:r>
                        <a:rPr lang="en-US" sz="1600" baseline="0" dirty="0" smtClean="0"/>
                        <a:t>100 mg TID if &gt; 60 kg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Max: 100 mg TID</a:t>
                      </a:r>
                      <a:endParaRPr lang="en-US" sz="1600" dirty="0"/>
                    </a:p>
                  </a:txBody>
                  <a:tcPr/>
                </a:tc>
              </a:tr>
              <a:tr h="13009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Miglitol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Glyset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bite of each meal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25 mg TID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Maintenance:</a:t>
                      </a:r>
                    </a:p>
                    <a:p>
                      <a:r>
                        <a:rPr lang="en-US" sz="1600" dirty="0" smtClean="0"/>
                        <a:t>50 mg TID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230" y="5039644"/>
            <a:ext cx="2794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9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884" y="770386"/>
            <a:ext cx="271345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Liver/Periphery</a:t>
            </a:r>
          </a:p>
          <a:p>
            <a:r>
              <a:rPr lang="en-US" dirty="0" smtClean="0"/>
              <a:t>Metformin</a:t>
            </a:r>
          </a:p>
          <a:p>
            <a:r>
              <a:rPr lang="en-US" dirty="0"/>
              <a:t>Thiazolidinediones(</a:t>
            </a:r>
            <a:r>
              <a:rPr lang="en-US" dirty="0" smtClean="0"/>
              <a:t>TZD)</a:t>
            </a:r>
          </a:p>
          <a:p>
            <a:endParaRPr lang="en-US" dirty="0"/>
          </a:p>
          <a:p>
            <a:r>
              <a:rPr lang="en-US" u="sng" dirty="0" smtClean="0"/>
              <a:t>Pancreas</a:t>
            </a:r>
          </a:p>
          <a:p>
            <a:r>
              <a:rPr lang="en-US" dirty="0" smtClean="0"/>
              <a:t>Sulfonylurea</a:t>
            </a:r>
          </a:p>
          <a:p>
            <a:r>
              <a:rPr lang="en-US" dirty="0" smtClean="0"/>
              <a:t>Meglitinide</a:t>
            </a:r>
          </a:p>
          <a:p>
            <a:endParaRPr lang="en-US" dirty="0"/>
          </a:p>
          <a:p>
            <a:r>
              <a:rPr lang="en-US" u="sng" dirty="0" smtClean="0"/>
              <a:t>GI tract</a:t>
            </a:r>
          </a:p>
          <a:p>
            <a:r>
              <a:rPr lang="en-US" dirty="0" smtClean="0"/>
              <a:t>Alpha glucosidase inhibitor</a:t>
            </a:r>
          </a:p>
          <a:p>
            <a:endParaRPr lang="en-US" dirty="0"/>
          </a:p>
          <a:p>
            <a:r>
              <a:rPr lang="en-US" u="sng" dirty="0">
                <a:solidFill>
                  <a:srgbClr val="FF0000"/>
                </a:solidFill>
              </a:rPr>
              <a:t>Analogue</a:t>
            </a:r>
          </a:p>
          <a:p>
            <a:r>
              <a:rPr lang="en-US" dirty="0">
                <a:solidFill>
                  <a:srgbClr val="FF0000"/>
                </a:solidFill>
              </a:rPr>
              <a:t>Amylin Analogue</a:t>
            </a:r>
          </a:p>
          <a:p>
            <a:r>
              <a:rPr lang="en-US" dirty="0">
                <a:solidFill>
                  <a:srgbClr val="FF0000"/>
                </a:solidFill>
              </a:rPr>
              <a:t>Incretin Analogue</a:t>
            </a:r>
          </a:p>
          <a:p>
            <a:endParaRPr lang="en-US" dirty="0"/>
          </a:p>
          <a:p>
            <a:r>
              <a:rPr lang="en-US" u="sng" dirty="0"/>
              <a:t>DPP-4 inhibitor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433" y="190117"/>
            <a:ext cx="169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Drugs: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3814" y="944863"/>
            <a:ext cx="353173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Usual Monitoring</a:t>
            </a:r>
          </a:p>
          <a:p>
            <a:pPr marL="342900" indent="-342900">
              <a:buAutoNum type="alphaLcPeriod"/>
            </a:pPr>
            <a:r>
              <a:rPr lang="en-US" b="1" dirty="0"/>
              <a:t>Glycemic control</a:t>
            </a:r>
          </a:p>
          <a:p>
            <a:pPr marL="342900" indent="-342900">
              <a:buAutoNum type="alphaLcPeriod"/>
            </a:pPr>
            <a:r>
              <a:rPr lang="en-US" b="1" dirty="0"/>
              <a:t>HgA1c every 3 months</a:t>
            </a:r>
          </a:p>
          <a:p>
            <a:pPr marL="342900" indent="-342900">
              <a:buAutoNum type="alphaLcPeriod"/>
            </a:pPr>
            <a:r>
              <a:rPr lang="en-US" dirty="0" smtClean="0"/>
              <a:t>Baseline </a:t>
            </a:r>
            <a:r>
              <a:rPr lang="en-US" dirty="0"/>
              <a:t>renal </a:t>
            </a:r>
            <a:r>
              <a:rPr lang="en-US" dirty="0" smtClean="0"/>
              <a:t>function annually</a:t>
            </a:r>
          </a:p>
          <a:p>
            <a:pPr marL="342900" indent="-342900">
              <a:buAutoNum type="alphaLcPeriod"/>
            </a:pPr>
            <a:r>
              <a:rPr lang="en-US" dirty="0" smtClean="0"/>
              <a:t>LFT </a:t>
            </a:r>
            <a:r>
              <a:rPr lang="en-US" dirty="0"/>
              <a:t>annually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9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0888" y="3097362"/>
            <a:ext cx="244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6</a:t>
            </a:r>
            <a:r>
              <a:rPr lang="en-US" sz="1400" u="sng" dirty="0" smtClean="0"/>
              <a:t>. Management of Neuropathy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4517" y="4570800"/>
            <a:ext cx="1138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TCA</a:t>
            </a:r>
          </a:p>
          <a:p>
            <a:pPr algn="ctr"/>
            <a:r>
              <a:rPr lang="en-US" sz="1400" dirty="0" smtClean="0"/>
              <a:t>Amitriptyline</a:t>
            </a:r>
          </a:p>
          <a:p>
            <a:pPr algn="ctr"/>
            <a:r>
              <a:rPr lang="en-US" sz="1400" dirty="0" smtClean="0"/>
              <a:t>Or</a:t>
            </a:r>
          </a:p>
          <a:p>
            <a:pPr algn="ctr"/>
            <a:r>
              <a:rPr lang="en-US" sz="1400" dirty="0" smtClean="0"/>
              <a:t>Imipramine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545388" y="4523421"/>
            <a:ext cx="15288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Anti-Epileptic</a:t>
            </a:r>
          </a:p>
          <a:p>
            <a:pPr algn="ctr"/>
            <a:r>
              <a:rPr lang="en-US" sz="1400" dirty="0" smtClean="0"/>
              <a:t>Pregabalin (Lyrica)</a:t>
            </a:r>
          </a:p>
          <a:p>
            <a:pPr algn="ctr"/>
            <a:r>
              <a:rPr lang="en-US" sz="1400" dirty="0" smtClean="0"/>
              <a:t>Or</a:t>
            </a:r>
          </a:p>
          <a:p>
            <a:pPr algn="ctr"/>
            <a:r>
              <a:rPr lang="en-US" sz="1400" dirty="0" smtClean="0"/>
              <a:t>Gabapentin</a:t>
            </a:r>
          </a:p>
          <a:p>
            <a:pPr algn="ctr"/>
            <a:r>
              <a:rPr lang="en-US" sz="1400" dirty="0" smtClean="0"/>
              <a:t>Or</a:t>
            </a:r>
          </a:p>
          <a:p>
            <a:pPr algn="ctr"/>
            <a:r>
              <a:rPr lang="en-US" sz="1400" dirty="0" smtClean="0"/>
              <a:t>Carbamazepine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4556" y="3560848"/>
            <a:ext cx="11089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If no:</a:t>
            </a:r>
          </a:p>
          <a:p>
            <a:r>
              <a:rPr lang="en-US" sz="1400" dirty="0" smtClean="0"/>
              <a:t>Constipation </a:t>
            </a:r>
          </a:p>
          <a:p>
            <a:r>
              <a:rPr lang="en-US" sz="1400" dirty="0" smtClean="0"/>
              <a:t>then</a:t>
            </a:r>
          </a:p>
        </p:txBody>
      </p: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 flipH="1">
            <a:off x="5473963" y="3405139"/>
            <a:ext cx="919908" cy="1165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6" idx="0"/>
          </p:cNvCxnSpPr>
          <p:nvPr/>
        </p:nvCxnSpPr>
        <p:spPr>
          <a:xfrm>
            <a:off x="6393871" y="3405139"/>
            <a:ext cx="915928" cy="1118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769" y="5774093"/>
            <a:ext cx="2995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4</a:t>
            </a:r>
            <a:r>
              <a:rPr lang="en-US" sz="1400" u="sng" dirty="0" smtClean="0"/>
              <a:t>. Management of Immunizations</a:t>
            </a:r>
          </a:p>
          <a:p>
            <a:r>
              <a:rPr lang="en-US" sz="1400" dirty="0" smtClean="0"/>
              <a:t>If &gt; 6 months of age: Annual </a:t>
            </a:r>
            <a:r>
              <a:rPr lang="en-US" sz="1400" dirty="0" err="1" smtClean="0"/>
              <a:t>influenze</a:t>
            </a:r>
            <a:endParaRPr lang="en-US" sz="1400" dirty="0" smtClean="0"/>
          </a:p>
          <a:p>
            <a:r>
              <a:rPr lang="en-US" sz="1400" dirty="0" smtClean="0"/>
              <a:t>If adult: 1 lifetime pneumoccal vaccine</a:t>
            </a:r>
          </a:p>
          <a:p>
            <a:r>
              <a:rPr lang="en-US" sz="1400" dirty="0"/>
              <a:t>Hepatitis A, hepatitis B, </a:t>
            </a:r>
            <a:r>
              <a:rPr lang="en-US" sz="1400" dirty="0" smtClean="0"/>
              <a:t>PPSV23, </a:t>
            </a:r>
            <a:r>
              <a:rPr lang="en-US" sz="1400" dirty="0" err="1"/>
              <a:t>Tdap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069" y="1813243"/>
            <a:ext cx="17634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</a:t>
            </a:r>
            <a:r>
              <a:rPr lang="en-US" sz="1400" u="sng" dirty="0" smtClean="0"/>
              <a:t>. Management of BP</a:t>
            </a:r>
          </a:p>
          <a:p>
            <a:r>
              <a:rPr lang="en-US" sz="1400" dirty="0" smtClean="0"/>
              <a:t>Goal &lt; 130/80</a:t>
            </a:r>
          </a:p>
          <a:p>
            <a:r>
              <a:rPr lang="en-US" sz="1400" dirty="0" smtClean="0"/>
              <a:t>Add ACE-I or ARB</a:t>
            </a:r>
          </a:p>
          <a:p>
            <a:r>
              <a:rPr lang="en-US" sz="1400" dirty="0" smtClean="0"/>
              <a:t>Else</a:t>
            </a:r>
          </a:p>
          <a:p>
            <a:r>
              <a:rPr lang="en-US" sz="1400" dirty="0" smtClean="0"/>
              <a:t>Diltiazem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769" y="3164974"/>
            <a:ext cx="250724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3</a:t>
            </a:r>
            <a:r>
              <a:rPr lang="en-US" sz="1400" u="sng" dirty="0" smtClean="0"/>
              <a:t>. Management of Dyslipidemia</a:t>
            </a:r>
          </a:p>
          <a:p>
            <a:r>
              <a:rPr lang="en-US" sz="1400" dirty="0" smtClean="0"/>
              <a:t>Goal LDL &lt; 100</a:t>
            </a:r>
          </a:p>
          <a:p>
            <a:endParaRPr lang="en-US" sz="1400" dirty="0"/>
          </a:p>
          <a:p>
            <a:r>
              <a:rPr lang="en-US" sz="1400" dirty="0" smtClean="0"/>
              <a:t>If LDL &gt; 100 </a:t>
            </a:r>
          </a:p>
          <a:p>
            <a:r>
              <a:rPr lang="en-US" sz="1400" dirty="0" smtClean="0"/>
              <a:t>Statin + lifestyle</a:t>
            </a:r>
          </a:p>
          <a:p>
            <a:endParaRPr lang="en-US" sz="1400" dirty="0"/>
          </a:p>
          <a:p>
            <a:r>
              <a:rPr lang="en-US" sz="1400" dirty="0" smtClean="0"/>
              <a:t>Or</a:t>
            </a:r>
          </a:p>
          <a:p>
            <a:endParaRPr lang="en-US" sz="1400" dirty="0"/>
          </a:p>
          <a:p>
            <a:r>
              <a:rPr lang="en-US" sz="1400" dirty="0" smtClean="0"/>
              <a:t>Age &gt; 40 y/o</a:t>
            </a:r>
          </a:p>
          <a:p>
            <a:r>
              <a:rPr lang="en-US" sz="1400" dirty="0" smtClean="0"/>
              <a:t>Statin + lifestyle</a:t>
            </a:r>
          </a:p>
          <a:p>
            <a:r>
              <a:rPr lang="en-US" sz="1400" dirty="0" smtClean="0"/>
              <a:t>(to reduce inflammation)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80849" y="766132"/>
            <a:ext cx="220339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5</a:t>
            </a:r>
            <a:r>
              <a:rPr lang="en-US" sz="1400" u="sng" dirty="0" smtClean="0"/>
              <a:t>. Management of Platelets</a:t>
            </a:r>
          </a:p>
          <a:p>
            <a:r>
              <a:rPr lang="en-US" sz="1400" dirty="0" smtClean="0"/>
              <a:t>If</a:t>
            </a:r>
          </a:p>
          <a:p>
            <a:r>
              <a:rPr lang="en-US" sz="1400" dirty="0" smtClean="0"/>
              <a:t>Framingham &gt; 10%</a:t>
            </a:r>
          </a:p>
          <a:p>
            <a:r>
              <a:rPr lang="en-US" sz="1400" dirty="0" smtClean="0"/>
              <a:t>Men &gt; 50 y/o</a:t>
            </a:r>
          </a:p>
          <a:p>
            <a:r>
              <a:rPr lang="en-US" sz="1400" dirty="0" smtClean="0"/>
              <a:t>Women &gt; 60 y/o</a:t>
            </a:r>
          </a:p>
          <a:p>
            <a:r>
              <a:rPr lang="en-US" sz="1400" dirty="0" smtClean="0"/>
              <a:t>Then</a:t>
            </a:r>
          </a:p>
          <a:p>
            <a:r>
              <a:rPr lang="en-US" sz="1400" dirty="0" smtClean="0"/>
              <a:t>Aspirin 81 mg PO daily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5991" y="6116439"/>
            <a:ext cx="1222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7</a:t>
            </a:r>
            <a:r>
              <a:rPr lang="en-US" sz="1400" u="sng" dirty="0" smtClean="0"/>
              <a:t>. No smoking</a:t>
            </a:r>
            <a:endParaRPr lang="en-US" sz="14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85069" y="267383"/>
            <a:ext cx="808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things to manage: Nutrition, BP, LDL, Immunizations, Aspirin, Neuropathy, Smoking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069" y="766132"/>
            <a:ext cx="30610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u="sng" dirty="0" smtClean="0"/>
              <a:t>Nutrition</a:t>
            </a:r>
            <a:r>
              <a:rPr lang="en-US" sz="1400" dirty="0" smtClean="0"/>
              <a:t>: 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50-60% of daily calories</a:t>
            </a:r>
          </a:p>
          <a:p>
            <a:r>
              <a:rPr lang="en-US" sz="1400" dirty="0" smtClean="0"/>
              <a:t>	&lt; 7% from saturated fat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30 min exercise 3-4 times a week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050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32" y="103401"/>
            <a:ext cx="882903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Analogues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Amylin Analogue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MOA: </a:t>
            </a:r>
            <a:r>
              <a:rPr lang="en-US" dirty="0" smtClean="0">
                <a:sym typeface="Wingdings"/>
              </a:rPr>
              <a:t>Amylin (cousin of insulin 1:100::</a:t>
            </a:r>
            <a:r>
              <a:rPr lang="en-US" dirty="0" err="1" smtClean="0">
                <a:sym typeface="Wingdings"/>
              </a:rPr>
              <a:t>amylin:insulin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stimulates brain to</a:t>
            </a:r>
          </a:p>
          <a:p>
            <a:r>
              <a:rPr lang="en-US" dirty="0">
                <a:sym typeface="Wingdings"/>
              </a:rPr>
              <a:t>	1. suppress glucagon</a:t>
            </a:r>
          </a:p>
          <a:p>
            <a:r>
              <a:rPr lang="en-US" dirty="0">
                <a:sym typeface="Wingdings"/>
              </a:rPr>
              <a:t>	2. reduce food intake</a:t>
            </a:r>
            <a:endParaRPr lang="en-US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Pros: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Can be given to Type 1 DM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08427"/>
              </p:ext>
            </p:extLst>
          </p:nvPr>
        </p:nvGraphicFramePr>
        <p:xfrm>
          <a:off x="362837" y="3091634"/>
          <a:ext cx="7035007" cy="332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3378"/>
                <a:gridCol w="1507503"/>
                <a:gridCol w="3844126"/>
              </a:tblGrid>
              <a:tr h="390343">
                <a:tc>
                  <a:txBody>
                    <a:bodyPr/>
                    <a:lstStyle/>
                    <a:p>
                      <a:r>
                        <a:rPr lang="en-US" dirty="0" smtClean="0"/>
                        <a:t>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2929816">
                <a:tc>
                  <a:txBody>
                    <a:bodyPr/>
                    <a:lstStyle/>
                    <a:p>
                      <a:r>
                        <a:rPr lang="en-US" dirty="0" smtClean="0"/>
                        <a:t>Pramlintide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-amylin-tide)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Initial: 60 mcg</a:t>
                      </a:r>
                      <a:r>
                        <a:rPr lang="en-US" baseline="0" dirty="0" smtClean="0"/>
                        <a:t> SQ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prior to meals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Maintenance: 120 mcg if no severe nausea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="1" baseline="0" dirty="0" smtClean="0"/>
                        <a:t>Decrease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pre-prandial </a:t>
                      </a:r>
                      <a:r>
                        <a:rPr lang="en-US" b="1" baseline="0" dirty="0" smtClean="0"/>
                        <a:t>insulin dose by 50%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085" y="30598"/>
            <a:ext cx="2078313" cy="14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8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32" y="22777"/>
            <a:ext cx="88088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Analogues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Incretin Analogue </a:t>
            </a:r>
            <a:r>
              <a:rPr lang="en-US" dirty="0" smtClean="0"/>
              <a:t>Synthetic </a:t>
            </a:r>
            <a:r>
              <a:rPr lang="en-US" dirty="0"/>
              <a:t>analog of </a:t>
            </a:r>
            <a:r>
              <a:rPr lang="en-US" dirty="0">
                <a:sym typeface="Wingdings"/>
              </a:rPr>
              <a:t>GLP-</a:t>
            </a:r>
            <a:r>
              <a:rPr lang="en-US" dirty="0" smtClean="0">
                <a:sym typeface="Wingdings"/>
              </a:rPr>
              <a:t>1</a:t>
            </a:r>
          </a:p>
          <a:p>
            <a:r>
              <a:rPr lang="en-US" dirty="0" smtClean="0">
                <a:sym typeface="Wingdings"/>
              </a:rPr>
              <a:t>(glucagon like peptide 1)</a:t>
            </a:r>
            <a:endParaRPr lang="en-US" dirty="0"/>
          </a:p>
          <a:p>
            <a:endParaRPr lang="en-US" dirty="0"/>
          </a:p>
          <a:p>
            <a:r>
              <a:rPr lang="en-US" dirty="0"/>
              <a:t>MOA</a:t>
            </a:r>
            <a:r>
              <a:rPr lang="en-US" dirty="0" smtClean="0"/>
              <a:t>: GI hormone (GLP-1) that acts on hypothalamus </a:t>
            </a:r>
          </a:p>
          <a:p>
            <a:r>
              <a:rPr lang="en-US" dirty="0" smtClean="0">
                <a:sym typeface="Wingdings"/>
              </a:rPr>
              <a:t> secrete insulin</a:t>
            </a:r>
            <a:endParaRPr lang="en-US" dirty="0" smtClean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Pros: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1. Minimal hypoglycemia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0000"/>
                </a:solidFill>
              </a:rPr>
              <a:t>Never with Insulin</a:t>
            </a:r>
          </a:p>
          <a:p>
            <a:pPr marL="342900" indent="-342900">
              <a:buAutoNum type="arabicPeriod"/>
            </a:pPr>
            <a:r>
              <a:rPr lang="en-US" b="1" i="1" dirty="0" smtClean="0">
                <a:solidFill>
                  <a:srgbClr val="000000"/>
                </a:solidFill>
              </a:rPr>
              <a:t>S/S pancreatitis: Severe nausea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Exenatide: avoid if </a:t>
            </a:r>
            <a:r>
              <a:rPr lang="en-US" dirty="0" err="1" smtClean="0">
                <a:solidFill>
                  <a:srgbClr val="FF0000"/>
                </a:solidFill>
              </a:rPr>
              <a:t>CrCl</a:t>
            </a:r>
            <a:r>
              <a:rPr lang="en-US" dirty="0" smtClean="0">
                <a:solidFill>
                  <a:srgbClr val="FF0000"/>
                </a:solidFill>
              </a:rPr>
              <a:t> &lt; 30 mg/min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8306"/>
              </p:ext>
            </p:extLst>
          </p:nvPr>
        </p:nvGraphicFramePr>
        <p:xfrm>
          <a:off x="225928" y="4019633"/>
          <a:ext cx="5781043" cy="274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340"/>
                <a:gridCol w="917575"/>
                <a:gridCol w="3663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Exenatide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Byetta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Initial: 5 mcg SQ BID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Maintenance: 10 mcg SQ BID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Liraglutide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Victoza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Initial: 0.6 mg SQ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daily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Maintenance: 1.2 mg SQ daily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Max: 1.8 mg</a:t>
                      </a:r>
                      <a:r>
                        <a:rPr lang="en-US" baseline="0" dirty="0" smtClean="0"/>
                        <a:t> SQ daily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861" y="22777"/>
            <a:ext cx="3864139" cy="33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884" y="770386"/>
            <a:ext cx="271345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Liver/Periphery</a:t>
            </a:r>
          </a:p>
          <a:p>
            <a:r>
              <a:rPr lang="en-US" dirty="0" smtClean="0"/>
              <a:t>Metformin</a:t>
            </a:r>
          </a:p>
          <a:p>
            <a:r>
              <a:rPr lang="en-US" dirty="0"/>
              <a:t>Thiazolidinediones(</a:t>
            </a:r>
            <a:r>
              <a:rPr lang="en-US" dirty="0" smtClean="0"/>
              <a:t>TZD)</a:t>
            </a:r>
          </a:p>
          <a:p>
            <a:endParaRPr lang="en-US" dirty="0"/>
          </a:p>
          <a:p>
            <a:r>
              <a:rPr lang="en-US" u="sng" dirty="0" smtClean="0"/>
              <a:t>Pancreas</a:t>
            </a:r>
          </a:p>
          <a:p>
            <a:r>
              <a:rPr lang="en-US" dirty="0" smtClean="0"/>
              <a:t>Sulfonylurea</a:t>
            </a:r>
          </a:p>
          <a:p>
            <a:r>
              <a:rPr lang="en-US" dirty="0" smtClean="0"/>
              <a:t>Meglitinide</a:t>
            </a:r>
          </a:p>
          <a:p>
            <a:endParaRPr lang="en-US" dirty="0"/>
          </a:p>
          <a:p>
            <a:r>
              <a:rPr lang="en-US" u="sng" dirty="0" smtClean="0"/>
              <a:t>GI tract</a:t>
            </a:r>
          </a:p>
          <a:p>
            <a:r>
              <a:rPr lang="en-US" dirty="0" smtClean="0"/>
              <a:t>Alpha glucosidase inhibitor</a:t>
            </a:r>
          </a:p>
          <a:p>
            <a:endParaRPr lang="en-US" dirty="0"/>
          </a:p>
          <a:p>
            <a:r>
              <a:rPr lang="en-US" u="sng" dirty="0"/>
              <a:t>Analogue</a:t>
            </a:r>
          </a:p>
          <a:p>
            <a:r>
              <a:rPr lang="en-US" dirty="0"/>
              <a:t>Amylin Analogue</a:t>
            </a:r>
          </a:p>
          <a:p>
            <a:r>
              <a:rPr lang="en-US" dirty="0"/>
              <a:t>Incretin Analogue</a:t>
            </a:r>
          </a:p>
          <a:p>
            <a:endParaRPr lang="en-US" dirty="0"/>
          </a:p>
          <a:p>
            <a:r>
              <a:rPr lang="en-US" u="sng" dirty="0">
                <a:solidFill>
                  <a:srgbClr val="FF0000"/>
                </a:solidFill>
              </a:rPr>
              <a:t>DPP-4 inhibitor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433" y="190117"/>
            <a:ext cx="169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Drugs: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3814" y="944863"/>
            <a:ext cx="353173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Usual Monitoring</a:t>
            </a:r>
          </a:p>
          <a:p>
            <a:pPr marL="342900" indent="-342900">
              <a:buAutoNum type="alphaLcPeriod"/>
            </a:pPr>
            <a:r>
              <a:rPr lang="en-US" b="1" dirty="0"/>
              <a:t>Glycemic control</a:t>
            </a:r>
          </a:p>
          <a:p>
            <a:pPr marL="342900" indent="-342900">
              <a:buAutoNum type="alphaLcPeriod"/>
            </a:pPr>
            <a:r>
              <a:rPr lang="en-US" b="1" dirty="0"/>
              <a:t>HgA1c every 3 months</a:t>
            </a:r>
          </a:p>
          <a:p>
            <a:pPr marL="342900" indent="-342900">
              <a:buAutoNum type="alphaLcPeriod"/>
            </a:pPr>
            <a:r>
              <a:rPr lang="en-US" dirty="0" smtClean="0"/>
              <a:t>Baseline </a:t>
            </a:r>
            <a:r>
              <a:rPr lang="en-US" dirty="0"/>
              <a:t>renal </a:t>
            </a:r>
            <a:r>
              <a:rPr lang="en-US" dirty="0" smtClean="0"/>
              <a:t>function annually</a:t>
            </a:r>
          </a:p>
          <a:p>
            <a:pPr marL="342900" indent="-342900">
              <a:buAutoNum type="alphaLcPeriod"/>
            </a:pPr>
            <a:r>
              <a:rPr lang="en-US" dirty="0" smtClean="0"/>
              <a:t>LFT </a:t>
            </a:r>
            <a:r>
              <a:rPr lang="en-US" dirty="0"/>
              <a:t>annually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3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32" y="10340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DDP-4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DDP-4 inhibitor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MOA: </a:t>
            </a:r>
            <a:r>
              <a:rPr lang="en-US" dirty="0" smtClean="0">
                <a:sym typeface="Wingdings"/>
              </a:rPr>
              <a:t>Inhibit DDP-IV  increase GLP-1</a:t>
            </a:r>
            <a:endParaRPr lang="en-US" dirty="0"/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Efficacy</a:t>
            </a:r>
          </a:p>
          <a:p>
            <a:r>
              <a:rPr lang="en-US" dirty="0" smtClean="0"/>
              <a:t>HgA1c</a:t>
            </a:r>
            <a:r>
              <a:rPr lang="en-US" dirty="0"/>
              <a:t>: 	</a:t>
            </a:r>
            <a:r>
              <a:rPr lang="en-US" dirty="0" smtClean="0"/>
              <a:t>0.5 – 0.8%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9744" y="457054"/>
            <a:ext cx="136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GLP-1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9112" y="1854331"/>
            <a:ext cx="152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Inactive GLP-1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2717" y="1145615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DDP-4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8319991" y="826386"/>
            <a:ext cx="2411" cy="1027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7458327" y="1327017"/>
            <a:ext cx="796684" cy="3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57547" y="2371278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gliptin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0"/>
            <a:endCxn id="7" idx="2"/>
          </p:cNvCxnSpPr>
          <p:nvPr/>
        </p:nvCxnSpPr>
        <p:spPr>
          <a:xfrm flipH="1" flipV="1">
            <a:off x="7070522" y="1514947"/>
            <a:ext cx="7573" cy="856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9604"/>
              </p:ext>
            </p:extLst>
          </p:nvPr>
        </p:nvGraphicFramePr>
        <p:xfrm>
          <a:off x="299493" y="3171511"/>
          <a:ext cx="8519322" cy="229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5954"/>
                <a:gridCol w="1552136"/>
                <a:gridCol w="5291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Sitagliptin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Januvia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CrCl</a:t>
                      </a:r>
                      <a:r>
                        <a:rPr lang="en-US" dirty="0" smtClean="0"/>
                        <a:t>        &gt; 50: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r>
                        <a:rPr lang="en-US" dirty="0" smtClean="0"/>
                        <a:t> mg daily</a:t>
                      </a:r>
                    </a:p>
                    <a:p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CrCl</a:t>
                      </a:r>
                      <a:r>
                        <a:rPr lang="en-US" dirty="0" smtClean="0"/>
                        <a:t>    30 - 50             50</a:t>
                      </a:r>
                      <a:r>
                        <a:rPr lang="en-US" baseline="0" dirty="0" smtClean="0"/>
                        <a:t> mg daily</a:t>
                      </a:r>
                    </a:p>
                    <a:p>
                      <a:r>
                        <a:rPr lang="en-US" baseline="0" dirty="0" smtClean="0"/>
                        <a:t>If </a:t>
                      </a:r>
                      <a:r>
                        <a:rPr lang="en-US" baseline="0" dirty="0" err="1" smtClean="0"/>
                        <a:t>CrCl</a:t>
                      </a:r>
                      <a:r>
                        <a:rPr lang="en-US" baseline="0" dirty="0" smtClean="0"/>
                        <a:t>    &lt; 30                  25 mg daily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Saxagliptin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Onglyza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CrCl</a:t>
                      </a:r>
                      <a:r>
                        <a:rPr lang="en-US" dirty="0" smtClean="0"/>
                        <a:t>        &gt; 50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 mg daily</a:t>
                      </a:r>
                    </a:p>
                    <a:p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CrCl</a:t>
                      </a:r>
                      <a:r>
                        <a:rPr lang="en-US" dirty="0" smtClean="0"/>
                        <a:t>        &lt; 50              2.5</a:t>
                      </a:r>
                      <a:r>
                        <a:rPr lang="en-US" baseline="0" dirty="0" smtClean="0"/>
                        <a:t> mg daily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Linagliptin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Trajenta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mg daily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981" y="12074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72792"/>
              </p:ext>
            </p:extLst>
          </p:nvPr>
        </p:nvGraphicFramePr>
        <p:xfrm>
          <a:off x="584568" y="1397000"/>
          <a:ext cx="796226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1131"/>
                <a:gridCol w="39811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Metformin + Glyburide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Glucovance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Metformin + Glipizide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Metaglip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Metformin</a:t>
                      </a:r>
                      <a:r>
                        <a:rPr lang="en-US" baseline="0" dirty="0" smtClean="0"/>
                        <a:t> + Rosiglitazone (Avandia)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Avandamet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Metformin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baseline="0" dirty="0" smtClean="0"/>
                        <a:t> Pioglitazone (Actos)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Actoplus</a:t>
                      </a:r>
                      <a:r>
                        <a:rPr lang="en-US" dirty="0" smtClean="0"/>
                        <a:t> Met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Metformin + Januvia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Janumet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Amaryl + Avandia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Avandaryl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Amaryl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+ Actos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Duetact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Screen Shot 2013-10-12 at 10.3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9907"/>
            <a:ext cx="9144000" cy="13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0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Total daily insulin dose (TDI) = Weight (lb) / 4</a:t>
            </a:r>
          </a:p>
          <a:p>
            <a:r>
              <a:rPr lang="en-US" dirty="0"/>
              <a:t>50% basal</a:t>
            </a:r>
          </a:p>
          <a:p>
            <a:r>
              <a:rPr lang="en-US" dirty="0"/>
              <a:t>50% regular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Insulin effect on carbs</a:t>
            </a:r>
          </a:p>
          <a:p>
            <a:r>
              <a:rPr lang="ro-RO" dirty="0"/>
              <a:t>1 unit = 10 carbs</a:t>
            </a:r>
          </a:p>
          <a:p>
            <a:r>
              <a:rPr lang="ro-RO" dirty="0"/>
              <a:t>1 unit = 500/TDI (gram of carbs)</a:t>
            </a:r>
          </a:p>
          <a:p>
            <a:r>
              <a:rPr lang="ro-RO" dirty="0"/>
              <a:t> </a:t>
            </a:r>
          </a:p>
          <a:p>
            <a:r>
              <a:rPr lang="ro-RO" dirty="0"/>
              <a:t>Insulin effect in BG</a:t>
            </a:r>
          </a:p>
          <a:p>
            <a:r>
              <a:rPr lang="ro-RO" dirty="0"/>
              <a:t>1 unit = 50 mg/dL</a:t>
            </a:r>
          </a:p>
          <a:p>
            <a:r>
              <a:rPr lang="ro-RO" dirty="0"/>
              <a:t>1 unit = 1800/TDI gram of carbs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894" y="562174"/>
            <a:ext cx="45922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of DM-1</a:t>
            </a:r>
          </a:p>
          <a:p>
            <a:endParaRPr lang="en-US" dirty="0" smtClean="0"/>
          </a:p>
          <a:p>
            <a:r>
              <a:rPr lang="en-US" dirty="0" smtClean="0"/>
              <a:t>Total Daily Dose</a:t>
            </a:r>
            <a:endParaRPr lang="en-US" dirty="0"/>
          </a:p>
          <a:p>
            <a:r>
              <a:rPr lang="en-US" dirty="0" smtClean="0"/>
              <a:t>Initial Dose:			0.5 – 0.6 Units/kg</a:t>
            </a:r>
          </a:p>
          <a:p>
            <a:r>
              <a:rPr lang="en-US" dirty="0" smtClean="0"/>
              <a:t>Honeymoon Phase		0.1 – 0.4 Units/kg</a:t>
            </a:r>
          </a:p>
          <a:p>
            <a:r>
              <a:rPr lang="en-US" dirty="0" smtClean="0"/>
              <a:t>Illness				0.5 – 1 Units/kg</a:t>
            </a:r>
          </a:p>
          <a:p>
            <a:endParaRPr lang="en-US" dirty="0" smtClean="0"/>
          </a:p>
          <a:p>
            <a:r>
              <a:rPr lang="en-US" dirty="0" smtClean="0"/>
              <a:t>If low in insulin: increase/decrease by 3 units</a:t>
            </a:r>
          </a:p>
          <a:p>
            <a:endParaRPr lang="en-US" dirty="0"/>
          </a:p>
          <a:p>
            <a:pPr marL="0" lvl="1"/>
            <a:r>
              <a:rPr lang="en-US" dirty="0">
                <a:solidFill>
                  <a:srgbClr val="FF0000"/>
                </a:solidFill>
                <a:latin typeface="Times New Roman" charset="0"/>
              </a:rPr>
              <a:t>1-2 units of insulin will decrease BG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~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50mg/dl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59019" y="4663298"/>
            <a:ext cx="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kg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030" y="50326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59019" y="5032630"/>
            <a:ext cx="925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51777" y="4663298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 Units of </a:t>
            </a:r>
          </a:p>
          <a:p>
            <a:pPr algn="ctr"/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2146" y="4810616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646" y="4423647"/>
            <a:ext cx="184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50%: Long Acting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50%: Short Acting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4106021" y="4663298"/>
            <a:ext cx="610625" cy="3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4106021" y="4986464"/>
            <a:ext cx="610625" cy="415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1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046" y="177265"/>
            <a:ext cx="8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13474"/>
              </p:ext>
            </p:extLst>
          </p:nvPr>
        </p:nvGraphicFramePr>
        <p:xfrm>
          <a:off x="288605" y="608028"/>
          <a:ext cx="7927047" cy="4998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68"/>
                <a:gridCol w="1747409"/>
                <a:gridCol w="2009685"/>
                <a:gridCol w="20096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Generic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100 Units/ml, 10 ml vial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Onset:</a:t>
                      </a:r>
                    </a:p>
                    <a:p>
                      <a:r>
                        <a:rPr lang="en-US" sz="1400" dirty="0" smtClean="0"/>
                        <a:t>Peak: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Admistration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Appearance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Aspart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NovoLog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Onset: 15 min</a:t>
                      </a:r>
                    </a:p>
                    <a:p>
                      <a:r>
                        <a:rPr lang="en-US" sz="1400" dirty="0" smtClean="0"/>
                        <a:t>Peak:   1 hr</a:t>
                      </a:r>
                    </a:p>
                    <a:p>
                      <a:r>
                        <a:rPr lang="en-US" sz="1400" dirty="0" smtClean="0"/>
                        <a:t>Duration: 2 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SQ, IV</a:t>
                      </a:r>
                    </a:p>
                    <a:p>
                      <a:r>
                        <a:rPr lang="en-US" sz="1400" dirty="0" smtClean="0"/>
                        <a:t>Clear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Lispro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Humalog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Onset: 15 min</a:t>
                      </a:r>
                    </a:p>
                    <a:p>
                      <a:r>
                        <a:rPr lang="en-US" sz="1400" dirty="0" smtClean="0"/>
                        <a:t>Peak:   1 hr</a:t>
                      </a:r>
                    </a:p>
                    <a:p>
                      <a:r>
                        <a:rPr lang="en-US" sz="1400" dirty="0" smtClean="0"/>
                        <a:t>Duration: 2 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SQ, IV</a:t>
                      </a:r>
                    </a:p>
                    <a:p>
                      <a:r>
                        <a:rPr lang="en-US" sz="1400" dirty="0" smtClean="0"/>
                        <a:t>Clear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Glulisine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Apidra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Onset: 15 min</a:t>
                      </a:r>
                    </a:p>
                    <a:p>
                      <a:r>
                        <a:rPr lang="en-US" sz="1400" dirty="0" smtClean="0"/>
                        <a:t>Peak:   1 hr</a:t>
                      </a:r>
                    </a:p>
                    <a:p>
                      <a:r>
                        <a:rPr lang="en-US" sz="1400" dirty="0" smtClean="0"/>
                        <a:t>Duration: 2 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SQ, IV</a:t>
                      </a:r>
                    </a:p>
                    <a:p>
                      <a:r>
                        <a:rPr lang="en-US" sz="1400" dirty="0" smtClean="0"/>
                        <a:t>Clear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Regular</a:t>
                      </a:r>
                    </a:p>
                    <a:p>
                      <a:r>
                        <a:rPr lang="en-US" sz="1400" dirty="0" smtClean="0"/>
                        <a:t>Comes in 500</a:t>
                      </a:r>
                      <a:r>
                        <a:rPr lang="en-US" sz="1400" baseline="0" dirty="0" smtClean="0"/>
                        <a:t> U/ml, 20 ml vial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Humulin</a:t>
                      </a:r>
                      <a:r>
                        <a:rPr lang="en-US" sz="1400" baseline="0" dirty="0" smtClean="0"/>
                        <a:t> R</a:t>
                      </a:r>
                    </a:p>
                    <a:p>
                      <a:r>
                        <a:rPr lang="en-US" sz="1400" baseline="0" dirty="0" smtClean="0"/>
                        <a:t>Novolin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Onset: 30 min</a:t>
                      </a:r>
                    </a:p>
                    <a:p>
                      <a:r>
                        <a:rPr lang="en-US" sz="1400" baseline="0" dirty="0" smtClean="0"/>
                        <a:t>Peak: 2 hr</a:t>
                      </a:r>
                    </a:p>
                    <a:p>
                      <a:r>
                        <a:rPr lang="en-US" sz="1400" baseline="0" dirty="0" smtClean="0"/>
                        <a:t>Duration: 4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SQ, IV</a:t>
                      </a:r>
                    </a:p>
                    <a:p>
                      <a:r>
                        <a:rPr lang="en-US" sz="1400" baseline="0" dirty="0" smtClean="0"/>
                        <a:t>Clear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NPH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Humulin N</a:t>
                      </a:r>
                    </a:p>
                    <a:p>
                      <a:r>
                        <a:rPr lang="en-US" sz="1400" baseline="0" dirty="0" smtClean="0"/>
                        <a:t>Novolin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Onset: 1 hr</a:t>
                      </a:r>
                    </a:p>
                    <a:p>
                      <a:r>
                        <a:rPr lang="en-US" sz="1400" baseline="0" dirty="0" smtClean="0"/>
                        <a:t>Duration: 12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SQ</a:t>
                      </a:r>
                    </a:p>
                    <a:p>
                      <a:r>
                        <a:rPr lang="en-US" sz="1400" baseline="0" smtClean="0"/>
                        <a:t>Cloudy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Glargine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Lantus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Onset: 1 hr</a:t>
                      </a:r>
                    </a:p>
                    <a:p>
                      <a:r>
                        <a:rPr lang="en-US" sz="1400" baseline="0" dirty="0" smtClean="0"/>
                        <a:t>Duration: 24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SQ</a:t>
                      </a:r>
                    </a:p>
                    <a:p>
                      <a:r>
                        <a:rPr lang="en-US" sz="1400" baseline="0" dirty="0" smtClean="0"/>
                        <a:t>Clear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Detemir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Levemir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Onset: 1 hr</a:t>
                      </a:r>
                    </a:p>
                    <a:p>
                      <a:r>
                        <a:rPr lang="en-US" sz="1400" baseline="0" dirty="0" smtClean="0"/>
                        <a:t>Duration: 24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SQ</a:t>
                      </a:r>
                    </a:p>
                    <a:p>
                      <a:r>
                        <a:rPr lang="en-US" sz="1400" baseline="0" dirty="0" smtClean="0"/>
                        <a:t>Clear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8605" y="6142681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Excretion via kidneys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538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274" y="2186912"/>
            <a:ext cx="97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Lifestyle +</a:t>
            </a:r>
          </a:p>
          <a:p>
            <a:pPr algn="ctr"/>
            <a:r>
              <a:rPr lang="en-US" sz="1400" dirty="0" smtClean="0"/>
              <a:t>Metformin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675004" y="3436194"/>
            <a:ext cx="108716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Lifestyle 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Metformin</a:t>
            </a:r>
          </a:p>
          <a:p>
            <a:pPr algn="ctr"/>
            <a:r>
              <a:rPr lang="en-US" sz="1400" dirty="0" smtClean="0"/>
              <a:t>500 mg BID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Basal Insulin</a:t>
            </a:r>
          </a:p>
          <a:p>
            <a:pPr algn="ctr"/>
            <a:r>
              <a:rPr lang="en-US" sz="1400" dirty="0"/>
              <a:t>1</a:t>
            </a:r>
            <a:r>
              <a:rPr lang="en-US" sz="1400" dirty="0" smtClean="0"/>
              <a:t>0 U daily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3493" y="3436194"/>
            <a:ext cx="110119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Lifestyle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Metformin</a:t>
            </a:r>
          </a:p>
          <a:p>
            <a:pPr algn="ctr"/>
            <a:r>
              <a:rPr lang="en-US" sz="1400" dirty="0" smtClean="0"/>
              <a:t>500 mg BID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Sulfonylurea</a:t>
            </a:r>
          </a:p>
          <a:p>
            <a:pPr algn="ctr"/>
            <a:endParaRPr lang="en-US" sz="1400" dirty="0"/>
          </a:p>
        </p:txBody>
      </p: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 flipH="1">
            <a:off x="1904091" y="2710132"/>
            <a:ext cx="644005" cy="726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>
            <a:off x="2548096" y="2710132"/>
            <a:ext cx="670493" cy="726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4467" y="5310113"/>
            <a:ext cx="13672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Lifestyle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Metformin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Intensive insulin</a:t>
            </a:r>
          </a:p>
          <a:p>
            <a:pPr algn="ctr"/>
            <a:r>
              <a:rPr lang="en-US" sz="1400" dirty="0" smtClean="0"/>
              <a:t>(pre-prandial)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6" idx="2"/>
            <a:endCxn id="11" idx="0"/>
          </p:cNvCxnSpPr>
          <p:nvPr/>
        </p:nvCxnSpPr>
        <p:spPr>
          <a:xfrm>
            <a:off x="1904091" y="5036632"/>
            <a:ext cx="644004" cy="27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1" idx="0"/>
          </p:cNvCxnSpPr>
          <p:nvPr/>
        </p:nvCxnSpPr>
        <p:spPr>
          <a:xfrm flipH="1">
            <a:off x="2548095" y="5036632"/>
            <a:ext cx="670494" cy="27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50627" y="11304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DM2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00238" y="2186912"/>
            <a:ext cx="1101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Sulfonylurea</a:t>
            </a:r>
          </a:p>
          <a:p>
            <a:pPr algn="ctr"/>
            <a:r>
              <a:rPr lang="en-US" sz="1400" dirty="0" smtClean="0"/>
              <a:t>(Glipizide)</a:t>
            </a:r>
            <a:endParaRPr lang="en-US" sz="1400" dirty="0"/>
          </a:p>
        </p:txBody>
      </p:sp>
      <p:cxnSp>
        <p:nvCxnSpPr>
          <p:cNvPr id="21" name="Straight Connector 20"/>
          <p:cNvCxnSpPr>
            <a:stCxn id="18" idx="2"/>
            <a:endCxn id="19" idx="0"/>
          </p:cNvCxnSpPr>
          <p:nvPr/>
        </p:nvCxnSpPr>
        <p:spPr>
          <a:xfrm>
            <a:off x="4722497" y="1438266"/>
            <a:ext cx="1528339" cy="748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2"/>
            <a:endCxn id="4" idx="0"/>
          </p:cNvCxnSpPr>
          <p:nvPr/>
        </p:nvCxnSpPr>
        <p:spPr>
          <a:xfrm flipH="1">
            <a:off x="2548096" y="1438266"/>
            <a:ext cx="2174401" cy="748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02356" y="157415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If CrCl &gt; 50 or</a:t>
            </a:r>
          </a:p>
          <a:p>
            <a:r>
              <a:rPr lang="en-US" sz="1400" dirty="0" smtClean="0"/>
              <a:t>If </a:t>
            </a:r>
            <a:r>
              <a:rPr lang="en-US" sz="1400" dirty="0" err="1" smtClean="0"/>
              <a:t>SrCr</a:t>
            </a:r>
            <a:r>
              <a:rPr lang="en-US" sz="1400" dirty="0" smtClean="0"/>
              <a:t> &lt; 1.5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078720" y="1547767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If </a:t>
            </a:r>
            <a:r>
              <a:rPr lang="en-US" sz="1400" dirty="0" err="1" smtClean="0"/>
              <a:t>CrCl</a:t>
            </a:r>
            <a:r>
              <a:rPr lang="en-US" sz="1400" dirty="0" smtClean="0"/>
              <a:t> &lt; 50 or</a:t>
            </a:r>
          </a:p>
          <a:p>
            <a:r>
              <a:rPr lang="en-US" sz="1400" dirty="0" err="1" smtClean="0"/>
              <a:t>SrCr</a:t>
            </a:r>
            <a:r>
              <a:rPr lang="en-US" sz="1400" dirty="0" smtClean="0"/>
              <a:t> &gt; 1.5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03208" y="3362229"/>
            <a:ext cx="16385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Lifestyle </a:t>
            </a:r>
          </a:p>
          <a:p>
            <a:pPr algn="ctr"/>
            <a:r>
              <a:rPr lang="en-US" sz="1400" dirty="0"/>
              <a:t>+</a:t>
            </a:r>
            <a:endParaRPr lang="en-US" sz="1400" dirty="0" smtClean="0"/>
          </a:p>
          <a:p>
            <a:pPr algn="ctr"/>
            <a:r>
              <a:rPr lang="en-US" sz="1400" dirty="0" smtClean="0"/>
              <a:t>A Sulfonylurea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glypizide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Pioglitazone (Actos)</a:t>
            </a:r>
          </a:p>
          <a:p>
            <a:pPr algn="ctr"/>
            <a:r>
              <a:rPr lang="en-US" sz="1400" dirty="0" smtClean="0"/>
              <a:t>15 mg daily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61982" y="3436194"/>
            <a:ext cx="10871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Lifestyle</a:t>
            </a:r>
          </a:p>
          <a:p>
            <a:pPr algn="ctr"/>
            <a:r>
              <a:rPr lang="en-US" sz="1400" dirty="0"/>
              <a:t>+</a:t>
            </a:r>
            <a:endParaRPr lang="en-US" sz="1400" dirty="0" smtClean="0"/>
          </a:p>
          <a:p>
            <a:pPr algn="ctr"/>
            <a:r>
              <a:rPr lang="en-US" sz="1400" dirty="0" smtClean="0"/>
              <a:t>Basal Insulin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6958" y="2712009"/>
            <a:ext cx="130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sulfa allergy</a:t>
            </a:r>
          </a:p>
          <a:p>
            <a:r>
              <a:rPr lang="en-US" sz="1400" dirty="0" smtClean="0"/>
              <a:t>No HF (</a:t>
            </a:r>
            <a:r>
              <a:rPr lang="en-US" sz="1400" dirty="0" err="1" smtClean="0"/>
              <a:t>actos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19623" y="2804692"/>
            <a:ext cx="855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HF = true</a:t>
            </a:r>
            <a:endParaRPr lang="en-US" sz="1400" dirty="0"/>
          </a:p>
        </p:txBody>
      </p:sp>
      <p:cxnSp>
        <p:nvCxnSpPr>
          <p:cNvPr id="16" name="Straight Connector 15"/>
          <p:cNvCxnSpPr>
            <a:stCxn id="19" idx="2"/>
            <a:endCxn id="7" idx="0"/>
          </p:cNvCxnSpPr>
          <p:nvPr/>
        </p:nvCxnSpPr>
        <p:spPr>
          <a:xfrm flipH="1">
            <a:off x="4722497" y="2710132"/>
            <a:ext cx="1528339" cy="652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2"/>
            <a:endCxn id="17" idx="0"/>
          </p:cNvCxnSpPr>
          <p:nvPr/>
        </p:nvCxnSpPr>
        <p:spPr>
          <a:xfrm>
            <a:off x="6250836" y="2710132"/>
            <a:ext cx="1654731" cy="726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67842" y="5345697"/>
            <a:ext cx="10831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Lifestyle </a:t>
            </a:r>
          </a:p>
          <a:p>
            <a:pPr algn="ctr"/>
            <a:r>
              <a:rPr lang="en-US" sz="1400" dirty="0"/>
              <a:t>+</a:t>
            </a:r>
            <a:endParaRPr lang="en-US" sz="1400" dirty="0" smtClean="0"/>
          </a:p>
          <a:p>
            <a:pPr algn="ctr"/>
            <a:r>
              <a:rPr lang="en-US" sz="1400" dirty="0" smtClean="0"/>
              <a:t>Basal insulin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7" idx="2"/>
            <a:endCxn id="27" idx="0"/>
          </p:cNvCxnSpPr>
          <p:nvPr/>
        </p:nvCxnSpPr>
        <p:spPr>
          <a:xfrm flipH="1">
            <a:off x="4709411" y="4962667"/>
            <a:ext cx="13086" cy="383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3493" y="2927452"/>
            <a:ext cx="130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sulfa allergy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946890" y="2919774"/>
            <a:ext cx="116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renal</a:t>
            </a:r>
          </a:p>
          <a:p>
            <a:r>
              <a:rPr lang="en-US" sz="1400" dirty="0" smtClean="0"/>
              <a:t>No HF (</a:t>
            </a:r>
            <a:r>
              <a:rPr lang="en-US" sz="1400" dirty="0" err="1" smtClean="0"/>
              <a:t>actos</a:t>
            </a:r>
            <a:r>
              <a:rPr lang="en-US" sz="1400" smtClean="0"/>
              <a:t>)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720920" y="3392194"/>
            <a:ext cx="10823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Lifestyle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DPP-IV</a:t>
            </a:r>
          </a:p>
          <a:p>
            <a:pPr algn="ctr"/>
            <a:r>
              <a:rPr lang="en-US" sz="1400" dirty="0" smtClean="0"/>
              <a:t>Sitagliptin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Pioglitazone</a:t>
            </a:r>
            <a:endParaRPr lang="en-US" sz="1400" dirty="0"/>
          </a:p>
        </p:txBody>
      </p:sp>
      <p:cxnSp>
        <p:nvCxnSpPr>
          <p:cNvPr id="56" name="Straight Connector 55"/>
          <p:cNvCxnSpPr>
            <a:stCxn id="19" idx="2"/>
            <a:endCxn id="54" idx="0"/>
          </p:cNvCxnSpPr>
          <p:nvPr/>
        </p:nvCxnSpPr>
        <p:spPr>
          <a:xfrm>
            <a:off x="6250836" y="2710132"/>
            <a:ext cx="11258" cy="682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20920" y="5345697"/>
            <a:ext cx="10831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Lifestyle </a:t>
            </a:r>
          </a:p>
          <a:p>
            <a:pPr algn="ctr"/>
            <a:r>
              <a:rPr lang="en-US" sz="1400" dirty="0"/>
              <a:t>+</a:t>
            </a:r>
            <a:endParaRPr lang="en-US" sz="1400" dirty="0" smtClean="0"/>
          </a:p>
          <a:p>
            <a:pPr algn="ctr"/>
            <a:r>
              <a:rPr lang="en-US" sz="1400" dirty="0" smtClean="0"/>
              <a:t>Basal insulin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54" idx="2"/>
            <a:endCxn id="58" idx="0"/>
          </p:cNvCxnSpPr>
          <p:nvPr/>
        </p:nvCxnSpPr>
        <p:spPr>
          <a:xfrm>
            <a:off x="6262094" y="4777189"/>
            <a:ext cx="395" cy="568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2786" y="1593464"/>
            <a:ext cx="1087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Pregnant</a:t>
            </a:r>
          </a:p>
          <a:p>
            <a:r>
              <a:rPr lang="en-US" sz="1400" dirty="0" smtClean="0"/>
              <a:t>Or A1C &gt; 9%</a:t>
            </a:r>
            <a:endParaRPr lang="en-US" sz="1400" dirty="0"/>
          </a:p>
        </p:txBody>
      </p:sp>
      <p:cxnSp>
        <p:nvCxnSpPr>
          <p:cNvPr id="64" name="Straight Connector 63"/>
          <p:cNvCxnSpPr>
            <a:stCxn id="18" idx="2"/>
            <a:endCxn id="62" idx="3"/>
          </p:cNvCxnSpPr>
          <p:nvPr/>
        </p:nvCxnSpPr>
        <p:spPr>
          <a:xfrm flipH="1">
            <a:off x="1230043" y="1438266"/>
            <a:ext cx="3492454" cy="416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1062" y="3787324"/>
            <a:ext cx="1087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Basal Insulin</a:t>
            </a:r>
          </a:p>
        </p:txBody>
      </p:sp>
      <p:cxnSp>
        <p:nvCxnSpPr>
          <p:cNvPr id="67" name="Straight Arrow Connector 66"/>
          <p:cNvCxnSpPr>
            <a:stCxn id="62" idx="2"/>
            <a:endCxn id="65" idx="0"/>
          </p:cNvCxnSpPr>
          <p:nvPr/>
        </p:nvCxnSpPr>
        <p:spPr>
          <a:xfrm>
            <a:off x="686415" y="2116684"/>
            <a:ext cx="18232" cy="1670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5570" y="50134"/>
            <a:ext cx="27776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HgA1c</a:t>
            </a:r>
          </a:p>
          <a:p>
            <a:r>
              <a:rPr lang="en-US" sz="1400" dirty="0" smtClean="0"/>
              <a:t>&gt; 9		Insulin</a:t>
            </a:r>
          </a:p>
          <a:p>
            <a:r>
              <a:rPr lang="en-US" sz="1400" dirty="0" smtClean="0"/>
              <a:t>7.6 – 9	2 PO drugs</a:t>
            </a:r>
          </a:p>
          <a:p>
            <a:r>
              <a:rPr lang="en-US" sz="1400" dirty="0" smtClean="0"/>
              <a:t>6.5 – 7.5	1 PO</a:t>
            </a:r>
          </a:p>
          <a:p>
            <a:r>
              <a:rPr lang="en-US" sz="1400" dirty="0" smtClean="0"/>
              <a:t>&lt; 6.5%	no Rx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863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876793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2579939"/>
            <a:ext cx="18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6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208" y="1443841"/>
            <a:ext cx="86274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KNOW</a:t>
            </a:r>
            <a:r>
              <a:rPr lang="en-US" u="sng" dirty="0" smtClean="0"/>
              <a:t>: Titrating insulin in type 2 DM</a:t>
            </a:r>
          </a:p>
          <a:p>
            <a:endParaRPr lang="en-US" u="sng" dirty="0"/>
          </a:p>
          <a:p>
            <a:r>
              <a:rPr lang="en-US" u="sng" dirty="0" smtClean="0"/>
              <a:t>1. Start 10 units Glargine </a:t>
            </a:r>
            <a:r>
              <a:rPr lang="en-US" u="sng" dirty="0" err="1" smtClean="0"/>
              <a:t>qHS</a:t>
            </a:r>
            <a:endParaRPr lang="en-US" u="sng" dirty="0" smtClean="0"/>
          </a:p>
          <a:p>
            <a:endParaRPr lang="en-US" u="sng" dirty="0"/>
          </a:p>
          <a:p>
            <a:r>
              <a:rPr lang="en-US" u="sng" dirty="0" smtClean="0"/>
              <a:t>2. </a:t>
            </a:r>
            <a:r>
              <a:rPr lang="en-US" u="sng" dirty="0"/>
              <a:t>S</a:t>
            </a:r>
            <a:r>
              <a:rPr lang="en-US" u="sng" dirty="0" smtClean="0"/>
              <a:t>elf</a:t>
            </a:r>
            <a:r>
              <a:rPr lang="en-US" u="sng" dirty="0"/>
              <a:t>-</a:t>
            </a:r>
            <a:r>
              <a:rPr lang="en-US" u="sng" dirty="0" smtClean="0"/>
              <a:t>monitor </a:t>
            </a:r>
            <a:r>
              <a:rPr lang="en-US" u="sng" dirty="0"/>
              <a:t>FPG values </a:t>
            </a:r>
            <a:r>
              <a:rPr lang="en-US" u="sng" dirty="0" smtClean="0"/>
              <a:t>					Increase </a:t>
            </a:r>
            <a:r>
              <a:rPr lang="en-US" u="sng" dirty="0"/>
              <a:t>of insulin dosage (units per day</a:t>
            </a:r>
            <a:r>
              <a:rPr lang="en-US" b="1" u="sng" dirty="0"/>
              <a:t>)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			&gt; 180 mg/dl					8</a:t>
            </a:r>
          </a:p>
          <a:p>
            <a:r>
              <a:rPr lang="en-US" dirty="0" smtClean="0"/>
              <a:t>		</a:t>
            </a:r>
            <a:r>
              <a:rPr lang="en-US" dirty="0"/>
              <a:t>	140-1</a:t>
            </a:r>
            <a:r>
              <a:rPr lang="en-US" b="1" dirty="0"/>
              <a:t>8</a:t>
            </a:r>
            <a:r>
              <a:rPr lang="en-US" dirty="0"/>
              <a:t>0						6</a:t>
            </a:r>
          </a:p>
          <a:p>
            <a:r>
              <a:rPr lang="en-US" dirty="0"/>
              <a:t>			120-1</a:t>
            </a:r>
            <a:r>
              <a:rPr lang="en-US" b="1" dirty="0"/>
              <a:t>4</a:t>
            </a:r>
            <a:r>
              <a:rPr lang="en-US" dirty="0"/>
              <a:t>0						4</a:t>
            </a:r>
          </a:p>
          <a:p>
            <a:r>
              <a:rPr lang="en-US" dirty="0"/>
              <a:t>			100-1</a:t>
            </a:r>
            <a:r>
              <a:rPr lang="en-US" b="1" dirty="0"/>
              <a:t>2</a:t>
            </a:r>
            <a:r>
              <a:rPr lang="en-US" dirty="0"/>
              <a:t>0						2</a:t>
            </a:r>
          </a:p>
          <a:p>
            <a:r>
              <a:rPr lang="en-US" dirty="0"/>
              <a:t>			&lt; </a:t>
            </a:r>
            <a:r>
              <a:rPr lang="en-US" dirty="0" smtClean="0"/>
              <a:t>100</a:t>
            </a:r>
            <a:r>
              <a:rPr lang="en-US" dirty="0"/>
              <a:t>						good</a:t>
            </a:r>
          </a:p>
        </p:txBody>
      </p:sp>
    </p:spTree>
    <p:extLst>
      <p:ext uri="{BB962C8B-B14F-4D97-AF65-F5344CB8AC3E}">
        <p14:creationId xmlns:p14="http://schemas.microsoft.com/office/powerpoint/2010/main" val="374245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7" y="0"/>
            <a:ext cx="687890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49" y="282181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8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10548</TotalTime>
  <Words>1370</Words>
  <Application>Microsoft Macintosh PowerPoint</Application>
  <PresentationFormat>On-screen Show (4:3)</PresentationFormat>
  <Paragraphs>646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TEMPLE UNIVERSITY SCHOOL OF PHARMACY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Leon Do</dc:creator>
  <cp:keywords/>
  <dc:description/>
  <cp:lastModifiedBy>Leon</cp:lastModifiedBy>
  <cp:revision>225</cp:revision>
  <dcterms:created xsi:type="dcterms:W3CDTF">2012-01-19T02:05:26Z</dcterms:created>
  <dcterms:modified xsi:type="dcterms:W3CDTF">2014-11-28T17:16:24Z</dcterms:modified>
  <cp:category/>
</cp:coreProperties>
</file>