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M Goal" id="{7754D33A-640E-2149-AA7E-B117BB3F4B6D}">
          <p14:sldIdLst>
            <p14:sldId id="256"/>
          </p14:sldIdLst>
        </p14:section>
        <p14:section name="DM 1" id="{0BD61827-7916-7748-8222-623EDC62AC02}">
          <p14:sldIdLst>
            <p14:sldId id="258"/>
            <p14:sldId id="260"/>
            <p14:sldId id="262"/>
          </p14:sldIdLst>
        </p14:section>
        <p14:section name="DM-2" id="{442E0F2C-AEFD-8643-A5DA-CA7637D89DEB}">
          <p14:sldIdLst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7" autoAdjust="0"/>
    <p:restoredTop sz="70609" autoAdjust="0"/>
  </p:normalViewPr>
  <p:slideViewPr>
    <p:cSldViewPr snapToGrid="0" snapToObjects="1">
      <p:cViewPr varScale="1">
        <p:scale>
          <a:sx n="58" d="100"/>
          <a:sy n="58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5AE21-15FF-7E45-BD0F-FD507616B1E7}" type="datetimeFigureOut">
              <a:rPr lang="en-US" smtClean="0"/>
              <a:t>4/19/12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01A14-5EAC-DC44-B766-5545C601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2CB9-96C4-6C45-B02F-FF696D7A45C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83" y="43048"/>
            <a:ext cx="8864493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 therapy</a:t>
            </a:r>
          </a:p>
          <a:p>
            <a:endParaRPr lang="en-US" dirty="0"/>
          </a:p>
          <a:p>
            <a:r>
              <a:rPr lang="en-US" u="sng" dirty="0" smtClean="0"/>
              <a:t>Goal</a:t>
            </a:r>
          </a:p>
          <a:p>
            <a:r>
              <a:rPr lang="en-US" dirty="0" smtClean="0"/>
              <a:t>Fasting glucose: 70 – 130 mg/</a:t>
            </a:r>
            <a:r>
              <a:rPr lang="en-US" dirty="0" err="1" smtClean="0"/>
              <a:t>dL</a:t>
            </a:r>
            <a:r>
              <a:rPr lang="en-US" dirty="0" smtClean="0"/>
              <a:t>		(normal 40-160)</a:t>
            </a:r>
          </a:p>
          <a:p>
            <a:r>
              <a:rPr lang="en-US" dirty="0" smtClean="0"/>
              <a:t>HgA1c &lt; 7%</a:t>
            </a:r>
          </a:p>
          <a:p>
            <a:endParaRPr lang="en-US" dirty="0"/>
          </a:p>
          <a:p>
            <a:r>
              <a:rPr lang="en-US" u="sng" dirty="0"/>
              <a:t>Other Goals</a:t>
            </a:r>
          </a:p>
          <a:p>
            <a:r>
              <a:rPr lang="en-US" dirty="0"/>
              <a:t>Goal BP: &lt; 130/80</a:t>
            </a:r>
          </a:p>
          <a:p>
            <a:r>
              <a:rPr lang="en-US" dirty="0"/>
              <a:t>Goal Lipid Profile</a:t>
            </a:r>
          </a:p>
          <a:p>
            <a:r>
              <a:rPr lang="en-US" dirty="0"/>
              <a:t>	LDL &lt; 130</a:t>
            </a:r>
          </a:p>
          <a:p>
            <a:r>
              <a:rPr lang="en-US" dirty="0"/>
              <a:t>	HDL &gt; 50</a:t>
            </a:r>
          </a:p>
          <a:p>
            <a:r>
              <a:rPr lang="en-US" dirty="0"/>
              <a:t>	TG &lt; </a:t>
            </a:r>
            <a:r>
              <a:rPr lang="en-US" dirty="0" smtClean="0"/>
              <a:t>150</a:t>
            </a:r>
          </a:p>
          <a:p>
            <a:endParaRPr lang="en-US" dirty="0"/>
          </a:p>
          <a:p>
            <a:r>
              <a:rPr lang="en-US" u="sng" dirty="0" smtClean="0"/>
              <a:t>Checkup:</a:t>
            </a:r>
          </a:p>
          <a:p>
            <a:r>
              <a:rPr lang="en-US" dirty="0" smtClean="0"/>
              <a:t>HgA1c every 3-6 months</a:t>
            </a:r>
          </a:p>
          <a:p>
            <a:r>
              <a:rPr lang="en-US" dirty="0" smtClean="0"/>
              <a:t>Dilated eye exam every year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4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923" y="254000"/>
            <a:ext cx="846015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DM-1</a:t>
            </a:r>
          </a:p>
          <a:p>
            <a:endParaRPr lang="en-US" dirty="0" smtClean="0"/>
          </a:p>
          <a:p>
            <a:r>
              <a:rPr lang="en-US" u="sng" dirty="0" smtClean="0"/>
              <a:t>Insulin Dosing</a:t>
            </a:r>
          </a:p>
          <a:p>
            <a:r>
              <a:rPr lang="en-US" dirty="0" smtClean="0"/>
              <a:t>Initial Dose			0.5 – 0.6 Units/kg</a:t>
            </a:r>
          </a:p>
          <a:p>
            <a:r>
              <a:rPr lang="en-US" dirty="0" smtClean="0"/>
              <a:t>Honeymoon Phase		0.1 – 0.4 Units/kg</a:t>
            </a:r>
          </a:p>
          <a:p>
            <a:r>
              <a:rPr lang="en-US" dirty="0" smtClean="0"/>
              <a:t>Ketosis (ill)			0.5 – 1.0 Units/kg</a:t>
            </a:r>
          </a:p>
          <a:p>
            <a:endParaRPr lang="en-US" dirty="0"/>
          </a:p>
          <a:p>
            <a:r>
              <a:rPr lang="en-US" u="sng" dirty="0" smtClean="0"/>
              <a:t>Insulin Adjustments</a:t>
            </a:r>
            <a:endParaRPr lang="en-US" u="sng" dirty="0"/>
          </a:p>
          <a:p>
            <a:r>
              <a:rPr lang="en-US" dirty="0" smtClean="0"/>
              <a:t>Based on where there is high or low blood insulin, decrease or increase insulin by</a:t>
            </a:r>
          </a:p>
          <a:p>
            <a:r>
              <a:rPr lang="en-US" dirty="0" smtClean="0"/>
              <a:t>3 units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/>
              <a:t>Monitor</a:t>
            </a:r>
            <a:endParaRPr lang="en-US" dirty="0"/>
          </a:p>
          <a:p>
            <a:r>
              <a:rPr lang="en-US" dirty="0"/>
              <a:t>ADR:</a:t>
            </a:r>
          </a:p>
          <a:p>
            <a:r>
              <a:rPr lang="en-US" dirty="0"/>
              <a:t>	Blood sugar</a:t>
            </a:r>
          </a:p>
          <a:p>
            <a:r>
              <a:rPr lang="en-US" dirty="0"/>
              <a:t>	Wt gain</a:t>
            </a:r>
          </a:p>
          <a:p>
            <a:r>
              <a:rPr lang="en-US" dirty="0"/>
              <a:t>	Skin </a:t>
            </a:r>
            <a:r>
              <a:rPr lang="en-US" dirty="0" err="1"/>
              <a:t>rxn</a:t>
            </a:r>
            <a:endParaRPr lang="en-US" dirty="0"/>
          </a:p>
          <a:p>
            <a:r>
              <a:rPr lang="en-US" dirty="0"/>
              <a:t>Glycemic control</a:t>
            </a:r>
          </a:p>
          <a:p>
            <a:r>
              <a:rPr lang="en-US" dirty="0"/>
              <a:t>	HgA1c in 3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1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639" y="696556"/>
            <a:ext cx="8009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DM-1: </a:t>
            </a:r>
            <a:r>
              <a:rPr lang="en-US" dirty="0" smtClean="0">
                <a:solidFill>
                  <a:srgbClr val="FF0000"/>
                </a:solidFill>
              </a:rPr>
              <a:t>If sick…</a:t>
            </a:r>
          </a:p>
          <a:p>
            <a:endParaRPr lang="en-US" dirty="0"/>
          </a:p>
          <a:p>
            <a:r>
              <a:rPr lang="en-US" dirty="0" smtClean="0"/>
              <a:t>Continue taking basic dose in insulin</a:t>
            </a:r>
          </a:p>
          <a:p>
            <a:endParaRPr lang="en-US" dirty="0"/>
          </a:p>
          <a:p>
            <a:r>
              <a:rPr lang="en-US" dirty="0" smtClean="0"/>
              <a:t>Sliding Scale Insulin Coverage (SSIC)</a:t>
            </a:r>
          </a:p>
          <a:p>
            <a:r>
              <a:rPr lang="en-US" dirty="0" smtClean="0"/>
              <a:t>If           &gt; 300 			then		go to ER</a:t>
            </a:r>
          </a:p>
          <a:p>
            <a:r>
              <a:rPr lang="en-US" dirty="0" smtClean="0"/>
              <a:t>If 250 – 260 mg/</a:t>
            </a:r>
            <a:r>
              <a:rPr lang="en-US" dirty="0" err="1" smtClean="0"/>
              <a:t>dL</a:t>
            </a:r>
            <a:r>
              <a:rPr lang="en-US" dirty="0" smtClean="0"/>
              <a:t> 		then		6 Units</a:t>
            </a:r>
          </a:p>
          <a:p>
            <a:r>
              <a:rPr lang="en-US" dirty="0" smtClean="0"/>
              <a:t>If 200 – 250 mg/</a:t>
            </a:r>
            <a:r>
              <a:rPr lang="en-US" dirty="0" err="1" smtClean="0"/>
              <a:t>dL</a:t>
            </a:r>
            <a:r>
              <a:rPr lang="en-US" dirty="0" smtClean="0"/>
              <a:t>		then 	4 Units</a:t>
            </a:r>
          </a:p>
          <a:p>
            <a:r>
              <a:rPr lang="en-US" dirty="0" smtClean="0"/>
              <a:t>If 150 – 200 mg/</a:t>
            </a:r>
            <a:r>
              <a:rPr lang="en-US" dirty="0" err="1" smtClean="0"/>
              <a:t>dL</a:t>
            </a:r>
            <a:r>
              <a:rPr lang="en-US" dirty="0" smtClean="0"/>
              <a:t>		then		2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94660"/>
              </p:ext>
            </p:extLst>
          </p:nvPr>
        </p:nvGraphicFramePr>
        <p:xfrm>
          <a:off x="532608" y="638983"/>
          <a:ext cx="8194012" cy="5918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8503"/>
                <a:gridCol w="2048503"/>
                <a:gridCol w="2048503"/>
                <a:gridCol w="20485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Acting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Generic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Brand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Appearance</a:t>
                      </a:r>
                      <a:endParaRPr lang="en-US" sz="14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Rapid</a:t>
                      </a:r>
                    </a:p>
                    <a:p>
                      <a:r>
                        <a:rPr lang="en-US" sz="1400" dirty="0" smtClean="0"/>
                        <a:t>Onset: 15 min</a:t>
                      </a:r>
                    </a:p>
                    <a:p>
                      <a:r>
                        <a:rPr lang="en-US" sz="1400" dirty="0" smtClean="0"/>
                        <a:t>Peak: 1 hr</a:t>
                      </a:r>
                    </a:p>
                    <a:p>
                      <a:r>
                        <a:rPr lang="en-US" sz="1400" dirty="0" smtClean="0"/>
                        <a:t>Duration: 2</a:t>
                      </a:r>
                      <a:r>
                        <a:rPr lang="en-US" sz="1400" baseline="0" dirty="0" smtClean="0"/>
                        <a:t> 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Aspart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NovoLog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</a:t>
                      </a:r>
                    </a:p>
                    <a:p>
                      <a:r>
                        <a:rPr lang="en-US" sz="1400" dirty="0" smtClean="0"/>
                        <a:t>IV, SQ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Lispro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Humalog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</a:t>
                      </a:r>
                    </a:p>
                    <a:p>
                      <a:r>
                        <a:rPr lang="en-US" sz="1400" dirty="0" smtClean="0"/>
                        <a:t>IV, SQ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Rapid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Glulisine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Apidra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</a:t>
                      </a:r>
                    </a:p>
                    <a:p>
                      <a:r>
                        <a:rPr lang="en-US" sz="1400" dirty="0" smtClean="0"/>
                        <a:t>IV,</a:t>
                      </a:r>
                      <a:r>
                        <a:rPr lang="en-US" sz="1400" baseline="0" dirty="0" smtClean="0"/>
                        <a:t> SQ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 Acting</a:t>
                      </a:r>
                    </a:p>
                    <a:p>
                      <a:r>
                        <a:rPr lang="en-US" sz="1400" dirty="0" smtClean="0"/>
                        <a:t>Onset: 1 hr</a:t>
                      </a:r>
                    </a:p>
                    <a:p>
                      <a:r>
                        <a:rPr lang="en-US" sz="1400" dirty="0" smtClean="0"/>
                        <a:t>Peak: 2 hrs</a:t>
                      </a:r>
                    </a:p>
                    <a:p>
                      <a:r>
                        <a:rPr lang="en-US" sz="1400" dirty="0" smtClean="0"/>
                        <a:t>Duration: 4hrs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Regular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HumuLIN</a:t>
                      </a:r>
                      <a:r>
                        <a:rPr lang="en-US" sz="1400" dirty="0" smtClean="0"/>
                        <a:t> R</a:t>
                      </a:r>
                    </a:p>
                    <a:p>
                      <a:r>
                        <a:rPr lang="en-US" sz="1400" dirty="0" err="1" smtClean="0"/>
                        <a:t>NovoLIN</a:t>
                      </a:r>
                      <a:r>
                        <a:rPr lang="en-US" sz="1400" dirty="0" smtClean="0"/>
                        <a:t> 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</a:t>
                      </a:r>
                    </a:p>
                    <a:p>
                      <a:r>
                        <a:rPr lang="en-US" sz="1400" dirty="0" smtClean="0"/>
                        <a:t>IV, SQ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Intermediate Acting</a:t>
                      </a:r>
                    </a:p>
                    <a:p>
                      <a:r>
                        <a:rPr lang="en-US" sz="1400" dirty="0" smtClean="0"/>
                        <a:t>Onset: 1hr</a:t>
                      </a:r>
                    </a:p>
                    <a:p>
                      <a:r>
                        <a:rPr lang="en-US" sz="1400" dirty="0" smtClean="0"/>
                        <a:t>Peak: 12</a:t>
                      </a:r>
                      <a:r>
                        <a:rPr lang="en-US" sz="1400" baseline="0" dirty="0" smtClean="0"/>
                        <a:t>hrs</a:t>
                      </a:r>
                    </a:p>
                    <a:p>
                      <a:r>
                        <a:rPr lang="en-US" sz="1400" baseline="0" dirty="0" smtClean="0"/>
                        <a:t>Duration: 24hrs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NPH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Humulin 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Cloudy</a:t>
                      </a:r>
                    </a:p>
                    <a:p>
                      <a:r>
                        <a:rPr lang="en-US" sz="1400" dirty="0" smtClean="0"/>
                        <a:t>SQ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r>
                        <a:rPr lang="en-US" sz="1400" baseline="0" dirty="0" smtClean="0"/>
                        <a:t> Acting</a:t>
                      </a:r>
                    </a:p>
                    <a:p>
                      <a:r>
                        <a:rPr lang="en-US" sz="1400" baseline="0" dirty="0" smtClean="0"/>
                        <a:t>Onset: 1hr</a:t>
                      </a:r>
                    </a:p>
                    <a:p>
                      <a:r>
                        <a:rPr lang="en-US" sz="1400" baseline="0" dirty="0" smtClean="0"/>
                        <a:t>Peak: </a:t>
                      </a:r>
                      <a:r>
                        <a:rPr lang="en-US" sz="1400" baseline="0" dirty="0" err="1" smtClean="0"/>
                        <a:t>peakless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Duration: 24hr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Glargine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</a:t>
                      </a:r>
                    </a:p>
                    <a:p>
                      <a:r>
                        <a:rPr lang="en-US" sz="1400" dirty="0" smtClean="0"/>
                        <a:t>SQ b/c acidic </a:t>
                      </a:r>
                      <a:r>
                        <a:rPr lang="en-US" sz="1400" dirty="0" smtClean="0">
                          <a:sym typeface="Wingdings"/>
                        </a:rPr>
                        <a:t> crystalizes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 Acting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Detimir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Levemir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</a:t>
                      </a:r>
                    </a:p>
                    <a:p>
                      <a:r>
                        <a:rPr lang="en-US" sz="1400" dirty="0" smtClean="0"/>
                        <a:t>SQ b/c protein binding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8731" y="81947"/>
            <a:ext cx="8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3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90217" y="12333"/>
            <a:ext cx="71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DM-2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8096" y="1362382"/>
            <a:ext cx="171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Lifestyle Change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Metformin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0605" y="2808229"/>
            <a:ext cx="1711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Lifestyle Change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Metformin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Basal Insulin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634" y="2847306"/>
            <a:ext cx="1711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Lifestyle Change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Metformin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Sulfonylurea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2720" y="5133305"/>
            <a:ext cx="171178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Lifestyle Change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Metformin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Intensive Insulin</a:t>
            </a:r>
          </a:p>
          <a:p>
            <a:pPr algn="ctr"/>
            <a:r>
              <a:rPr lang="en-US" dirty="0" smtClean="0"/>
              <a:t>(insulin pump)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2503991" y="381665"/>
            <a:ext cx="1942078" cy="980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10" idx="0"/>
          </p:cNvCxnSpPr>
          <p:nvPr/>
        </p:nvCxnSpPr>
        <p:spPr>
          <a:xfrm flipH="1">
            <a:off x="1253529" y="2285712"/>
            <a:ext cx="1250462" cy="561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0"/>
          </p:cNvCxnSpPr>
          <p:nvPr/>
        </p:nvCxnSpPr>
        <p:spPr>
          <a:xfrm>
            <a:off x="2503991" y="2285712"/>
            <a:ext cx="1422509" cy="522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1" idx="0"/>
          </p:cNvCxnSpPr>
          <p:nvPr/>
        </p:nvCxnSpPr>
        <p:spPr>
          <a:xfrm flipH="1">
            <a:off x="2668615" y="4285557"/>
            <a:ext cx="1257885" cy="847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1253529" y="4324634"/>
            <a:ext cx="1415086" cy="808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42654" y="3941459"/>
            <a:ext cx="1367692" cy="383175"/>
          </a:xfrm>
          <a:prstGeom prst="rect">
            <a:avLst/>
          </a:prstGeom>
          <a:solidFill>
            <a:srgbClr val="3366FF">
              <a:alpha val="48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5853" y="607588"/>
            <a:ext cx="175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SrCr</a:t>
            </a:r>
            <a:r>
              <a:rPr lang="en-US" dirty="0" smtClean="0"/>
              <a:t> &gt; 1.5 then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2559" y="1321408"/>
            <a:ext cx="171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Lifestyle Change 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Glipizide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6" idx="0"/>
          </p:cNvCxnSpPr>
          <p:nvPr/>
        </p:nvCxnSpPr>
        <p:spPr>
          <a:xfrm>
            <a:off x="4446069" y="381665"/>
            <a:ext cx="1842385" cy="939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16487" y="607305"/>
            <a:ext cx="175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SrCr</a:t>
            </a:r>
            <a:r>
              <a:rPr lang="en-US" dirty="0" smtClean="0"/>
              <a:t> &lt; 1.5 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7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769" y="293077"/>
            <a:ext cx="6623539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DM-2: </a:t>
            </a:r>
            <a:r>
              <a:rPr lang="en-US" dirty="0">
                <a:solidFill>
                  <a:srgbClr val="000000"/>
                </a:solidFill>
              </a:rPr>
              <a:t>Insulin Once daily </a:t>
            </a:r>
            <a:r>
              <a:rPr lang="en-US" dirty="0" smtClean="0">
                <a:solidFill>
                  <a:srgbClr val="000000"/>
                </a:solidFill>
              </a:rPr>
              <a:t>dosing (basal???)</a:t>
            </a:r>
          </a:p>
          <a:p>
            <a:endParaRPr lang="en-US" dirty="0"/>
          </a:p>
          <a:p>
            <a:r>
              <a:rPr lang="en-US" u="sng" dirty="0" smtClean="0"/>
              <a:t>Step1:</a:t>
            </a:r>
          </a:p>
          <a:p>
            <a:r>
              <a:rPr lang="en-US" dirty="0" smtClean="0"/>
              <a:t>Start (intermediate or long acting)</a:t>
            </a:r>
          </a:p>
          <a:p>
            <a:r>
              <a:rPr lang="en-US" dirty="0"/>
              <a:t>NPH	       or						10 Units</a:t>
            </a:r>
          </a:p>
          <a:p>
            <a:r>
              <a:rPr lang="en-US" dirty="0" smtClean="0"/>
              <a:t>Detemir </a:t>
            </a:r>
            <a:r>
              <a:rPr lang="en-US" dirty="0"/>
              <a:t>or						10 Units  </a:t>
            </a:r>
          </a:p>
          <a:p>
            <a:r>
              <a:rPr lang="en-US" dirty="0" smtClean="0"/>
              <a:t>Glargine 							10 Units  </a:t>
            </a:r>
          </a:p>
          <a:p>
            <a:endParaRPr lang="en-US" dirty="0" smtClean="0"/>
          </a:p>
          <a:p>
            <a:r>
              <a:rPr lang="en-US" u="sng" dirty="0" smtClean="0"/>
              <a:t>Step 2:</a:t>
            </a:r>
            <a:endParaRPr lang="en-US" u="sng" dirty="0"/>
          </a:p>
          <a:p>
            <a:r>
              <a:rPr lang="en-US" dirty="0" smtClean="0"/>
              <a:t>If FPG         &gt; 180 mg/dl		then		8 Units </a:t>
            </a:r>
            <a:r>
              <a:rPr lang="en-US" dirty="0" err="1" smtClean="0"/>
              <a:t>qday</a:t>
            </a:r>
            <a:endParaRPr lang="en-US" dirty="0" smtClean="0"/>
          </a:p>
          <a:p>
            <a:r>
              <a:rPr lang="en-US" dirty="0" smtClean="0"/>
              <a:t>If FPG 140 – 180 mg/</a:t>
            </a:r>
            <a:r>
              <a:rPr lang="en-US" dirty="0" err="1" smtClean="0"/>
              <a:t>dL</a:t>
            </a:r>
            <a:r>
              <a:rPr lang="en-US" dirty="0" smtClean="0"/>
              <a:t>		then		6 Units </a:t>
            </a:r>
            <a:r>
              <a:rPr lang="en-US" dirty="0" err="1" smtClean="0"/>
              <a:t>qday</a:t>
            </a:r>
            <a:endParaRPr lang="en-US" dirty="0" smtClean="0"/>
          </a:p>
          <a:p>
            <a:r>
              <a:rPr lang="en-US" dirty="0" smtClean="0"/>
              <a:t>If FPG 120 – 140 mg/</a:t>
            </a:r>
            <a:r>
              <a:rPr lang="en-US" dirty="0" err="1" smtClean="0"/>
              <a:t>dL</a:t>
            </a:r>
            <a:r>
              <a:rPr lang="en-US" dirty="0" smtClean="0"/>
              <a:t>		then		4 Units </a:t>
            </a:r>
            <a:r>
              <a:rPr lang="en-US" dirty="0" err="1" smtClean="0"/>
              <a:t>qday</a:t>
            </a:r>
            <a:endParaRPr lang="en-US" dirty="0" smtClean="0"/>
          </a:p>
          <a:p>
            <a:r>
              <a:rPr lang="en-US" dirty="0" smtClean="0"/>
              <a:t>If FPG 100 – 120 mg/</a:t>
            </a:r>
            <a:r>
              <a:rPr lang="en-US" dirty="0" err="1" smtClean="0"/>
              <a:t>dL</a:t>
            </a:r>
            <a:r>
              <a:rPr lang="en-US" dirty="0" smtClean="0"/>
              <a:t>		then		2 Units </a:t>
            </a:r>
            <a:r>
              <a:rPr lang="en-US" dirty="0" err="1" smtClean="0"/>
              <a:t>qday</a:t>
            </a:r>
            <a:endParaRPr lang="en-US" dirty="0" smtClean="0"/>
          </a:p>
          <a:p>
            <a:r>
              <a:rPr lang="en-US" dirty="0" smtClean="0"/>
              <a:t>If FPG &lt; 100				then		0 Units	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/>
              <a:t>Monitor</a:t>
            </a:r>
            <a:endParaRPr lang="en-US" dirty="0"/>
          </a:p>
          <a:p>
            <a:r>
              <a:rPr lang="en-US" dirty="0"/>
              <a:t>ADR:</a:t>
            </a:r>
          </a:p>
          <a:p>
            <a:r>
              <a:rPr lang="en-US" dirty="0"/>
              <a:t>	Blood sugar</a:t>
            </a:r>
          </a:p>
          <a:p>
            <a:r>
              <a:rPr lang="en-US" dirty="0"/>
              <a:t>	Wt gain</a:t>
            </a:r>
          </a:p>
          <a:p>
            <a:r>
              <a:rPr lang="en-US" dirty="0"/>
              <a:t>	Skin </a:t>
            </a:r>
            <a:r>
              <a:rPr lang="en-US" dirty="0" err="1"/>
              <a:t>rxn</a:t>
            </a:r>
            <a:endParaRPr lang="en-US" dirty="0"/>
          </a:p>
          <a:p>
            <a:r>
              <a:rPr lang="en-US" dirty="0"/>
              <a:t>Glycemic control</a:t>
            </a:r>
          </a:p>
          <a:p>
            <a:r>
              <a:rPr lang="en-US" dirty="0"/>
              <a:t>	HgA1c in 3 months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768" y="293077"/>
            <a:ext cx="4083539" cy="383175"/>
          </a:xfrm>
          <a:prstGeom prst="rect">
            <a:avLst/>
          </a:prstGeom>
          <a:solidFill>
            <a:srgbClr val="3366FF">
              <a:alpha val="48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219</Words>
  <Application>Microsoft Macintosh PowerPoint</Application>
  <PresentationFormat>On-screen Show (4:3)</PresentationFormat>
  <Paragraphs>145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46</cp:revision>
  <dcterms:created xsi:type="dcterms:W3CDTF">2012-01-19T02:05:26Z</dcterms:created>
  <dcterms:modified xsi:type="dcterms:W3CDTF">2012-04-19T14:18:11Z</dcterms:modified>
</cp:coreProperties>
</file>