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859481-8CB2-BD40-B8CD-5DEF4EE4904D}">
          <p14:sldIdLst>
            <p14:sldId id="257"/>
            <p14:sldId id="256"/>
          </p14:sldIdLst>
        </p14:section>
        <p14:section name="short insulin" id="{6648207E-E4DB-3040-AA11-87407527B467}">
          <p14:sldIdLst>
            <p14:sldId id="258"/>
            <p14:sldId id="259"/>
          </p14:sldIdLst>
        </p14:section>
        <p14:section name="Adjust regimine" id="{F81434A5-DDCA-4442-A8E9-F42112ABECFD}">
          <p14:sldIdLst>
            <p14:sldId id="260"/>
            <p14:sldId id="261"/>
          </p14:sldIdLst>
        </p14:section>
        <p14:section name="IV to SQ" id="{44E8B887-B51D-EF41-A963-AC2405847F47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96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8F749-9B6C-A64C-9A3B-A308DF3F3424}" type="datetimeFigureOut">
              <a:rPr lang="en-US" smtClean="0"/>
              <a:t>2/2/12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A142-F290-C24A-A860-722F5AF8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140 =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6A142-F290-C24A-A860-722F5AF8D1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7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B2EC-651D-024B-B4D7-1013DFAF8537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778F-E542-DA47-A45C-23F12D632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124" y="521773"/>
            <a:ext cx="3527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Inpatient Goal</a:t>
            </a:r>
          </a:p>
          <a:p>
            <a:r>
              <a:rPr lang="en-US" dirty="0" smtClean="0"/>
              <a:t>140 – 180 mg/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(According to the NICE-SUGAR trial)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284103" y="0"/>
            <a:ext cx="37912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0" y="521773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/>
              <a:t>Goals for Therapy </a:t>
            </a:r>
            <a:r>
              <a:rPr lang="en-US" u="sng" dirty="0" err="1" smtClean="0"/>
              <a:t>OUTpatients</a:t>
            </a:r>
            <a:endParaRPr lang="en-US" u="sng" dirty="0" smtClean="0"/>
          </a:p>
          <a:p>
            <a:r>
              <a:rPr lang="en-US" dirty="0" smtClean="0"/>
              <a:t>Fasting Plasma Glucose:		&lt; 130		(normal 40 – 160)</a:t>
            </a:r>
          </a:p>
          <a:p>
            <a:r>
              <a:rPr lang="en-US" dirty="0" smtClean="0"/>
              <a:t>Post-prandial				&lt; 180		</a:t>
            </a:r>
          </a:p>
          <a:p>
            <a:r>
              <a:rPr lang="en-US" dirty="0" smtClean="0"/>
              <a:t>HgA1c 					&lt; 7.2%		(normal &lt; 5.7%)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218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861" y="322283"/>
            <a:ext cx="4557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</a:t>
            </a:r>
          </a:p>
          <a:p>
            <a:endParaRPr lang="en-US" dirty="0"/>
          </a:p>
          <a:p>
            <a:r>
              <a:rPr lang="en-US" dirty="0" smtClean="0"/>
              <a:t>Hospitalized patients with DM: 25%</a:t>
            </a:r>
          </a:p>
          <a:p>
            <a:r>
              <a:rPr lang="en-US" dirty="0" smtClean="0"/>
              <a:t>Hospitalized patients with hyperglycemia: 38%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3864" y="1485171"/>
            <a:ext cx="4970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BG</a:t>
            </a:r>
            <a:r>
              <a:rPr lang="en-US" sz="2400" dirty="0"/>
              <a:t> </a:t>
            </a:r>
            <a:r>
              <a:rPr lang="en-US" sz="2400" dirty="0" smtClean="0"/>
              <a:t>Goal: 140 – 180</a:t>
            </a:r>
          </a:p>
          <a:p>
            <a:pPr algn="ctr"/>
            <a:r>
              <a:rPr lang="en-US" sz="2400" dirty="0" smtClean="0"/>
              <a:t>1-2 units will decrease BG by 50 mg/dl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8191" y="4265744"/>
            <a:ext cx="510157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Correct by adding Short Acting Insulin:</a:t>
            </a:r>
          </a:p>
          <a:p>
            <a:r>
              <a:rPr lang="en-US" sz="2400" dirty="0" smtClean="0"/>
              <a:t>Minimum Insulin =    (current – 180)/50</a:t>
            </a:r>
          </a:p>
          <a:p>
            <a:r>
              <a:rPr lang="en-US" sz="2400" dirty="0" smtClean="0"/>
              <a:t>Maximum Insulin = 2(current – 140)/50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15" idx="2"/>
            <a:endCxn id="6" idx="0"/>
          </p:cNvCxnSpPr>
          <p:nvPr/>
        </p:nvCxnSpPr>
        <p:spPr>
          <a:xfrm>
            <a:off x="4438980" y="3664558"/>
            <a:ext cx="0" cy="601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9911" y="3202893"/>
            <a:ext cx="291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 BG 4 times/day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stCxn id="4" idx="2"/>
            <a:endCxn id="15" idx="0"/>
          </p:cNvCxnSpPr>
          <p:nvPr/>
        </p:nvCxnSpPr>
        <p:spPr>
          <a:xfrm>
            <a:off x="4438980" y="2316168"/>
            <a:ext cx="0" cy="886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0729" y="212670"/>
            <a:ext cx="366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Supplemental doses of short acting insulin to treat hyperglycemia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6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658121"/>
              </p:ext>
            </p:extLst>
          </p:nvPr>
        </p:nvGraphicFramePr>
        <p:xfrm>
          <a:off x="597617" y="1986768"/>
          <a:ext cx="7667418" cy="3272600"/>
        </p:xfrm>
        <a:graphic>
          <a:graphicData uri="http://schemas.openxmlformats.org/drawingml/2006/table">
            <a:tbl>
              <a:tblPr/>
              <a:tblGrid>
                <a:gridCol w="2555806"/>
                <a:gridCol w="2555806"/>
                <a:gridCol w="2555806"/>
              </a:tblGrid>
              <a:tr h="727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Blood glucose (mg/dl)</a:t>
                      </a:r>
                    </a:p>
                  </a:txBody>
                  <a:tcPr marL="66924" marR="66924" marT="33460" marB="33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Short acting Insulin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dose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 2 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units)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Short acting Insulin dose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 1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(units)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140-199</a:t>
                      </a:r>
                    </a:p>
                  </a:txBody>
                  <a:tcPr marL="66924" marR="66924" marT="33460" marB="33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200-249</a:t>
                      </a:r>
                    </a:p>
                  </a:txBody>
                  <a:tcPr marL="66924" marR="66924" marT="33460" marB="33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250-299</a:t>
                      </a:r>
                    </a:p>
                  </a:txBody>
                  <a:tcPr marL="66924" marR="66924" marT="33460" marB="33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300-349</a:t>
                      </a:r>
                    </a:p>
                  </a:txBody>
                  <a:tcPr marL="66924" marR="66924" marT="33460" marB="33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350-399</a:t>
                      </a:r>
                    </a:p>
                  </a:txBody>
                  <a:tcPr marL="66924" marR="66924" marT="33460" marB="33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 400 </a:t>
                      </a:r>
                    </a:p>
                  </a:txBody>
                  <a:tcPr marL="66924" marR="66924" marT="33460" marB="33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 MD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 MD</a:t>
                      </a:r>
                    </a:p>
                  </a:txBody>
                  <a:tcPr marL="66924" marR="66924" marT="33460" marB="33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6094" y="821653"/>
            <a:ext cx="241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Correction insulin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2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239" y="242761"/>
            <a:ext cx="5443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Adjusting patients regimen based on short acting insulin</a:t>
            </a:r>
          </a:p>
          <a:p>
            <a:endParaRPr lang="en-US" dirty="0"/>
          </a:p>
          <a:p>
            <a:r>
              <a:rPr lang="en-US" dirty="0" smtClean="0"/>
              <a:t>TDD: Total daily dose</a:t>
            </a:r>
          </a:p>
          <a:p>
            <a:endParaRPr lang="en-US" dirty="0"/>
          </a:p>
          <a:p>
            <a:r>
              <a:rPr lang="en-US" dirty="0" smtClean="0"/>
              <a:t>Adjust daily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86" y="2284439"/>
            <a:ext cx="1947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Basal insulin =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39492" y="2053606"/>
            <a:ext cx="139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0.8 * TDD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1807" y="250852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55021" y="2527200"/>
            <a:ext cx="2110333" cy="18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41548" y="2099773"/>
            <a:ext cx="319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80% of total daily dose to prevent hypoglycemia. Of the 80%, ½ is basal and the other ½ is prandial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922" y="4352062"/>
            <a:ext cx="2320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Prandial insulin =</a:t>
            </a:r>
          </a:p>
          <a:p>
            <a:r>
              <a:rPr lang="en-US" sz="2400" dirty="0" smtClean="0"/>
              <a:t>TID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1892" y="4139903"/>
            <a:ext cx="139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0.8 * TDD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4207" y="4594823"/>
            <a:ext cx="78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 * 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07421" y="4613497"/>
            <a:ext cx="2110333" cy="18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41548" y="431575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 into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for 3 meals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809" y="247944"/>
            <a:ext cx="544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Adjusting patients regimen based on short acting insulin</a:t>
            </a:r>
          </a:p>
          <a:p>
            <a:r>
              <a:rPr lang="en-US" dirty="0" smtClean="0"/>
              <a:t>Another way of looking at it</a:t>
            </a:r>
          </a:p>
          <a:p>
            <a:endParaRPr lang="en-US" dirty="0"/>
          </a:p>
          <a:p>
            <a:r>
              <a:rPr lang="en-US" dirty="0" smtClean="0"/>
              <a:t>Adjust daily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6584" y="1395614"/>
            <a:ext cx="2165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TDD: Total daily dose</a:t>
            </a:r>
            <a:endParaRPr lang="en-US" dirty="0" smtClean="0"/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4049085" y="1764946"/>
            <a:ext cx="0" cy="899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21851" y="2664658"/>
            <a:ext cx="3254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TDD * 0.8 to avoid hypoglycemia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stCxn id="8" idx="2"/>
            <a:endCxn id="13" idx="0"/>
          </p:cNvCxnSpPr>
          <p:nvPr/>
        </p:nvCxnSpPr>
        <p:spPr>
          <a:xfrm flipH="1">
            <a:off x="1646658" y="3033990"/>
            <a:ext cx="2402427" cy="76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1464" y="3798064"/>
            <a:ext cx="155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of (TTD*0.8)</a:t>
            </a:r>
          </a:p>
          <a:p>
            <a:r>
              <a:rPr lang="en-US" dirty="0" smtClean="0"/>
              <a:t>Is for basal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6778" y="3798064"/>
            <a:ext cx="155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of (TTD*0.8)</a:t>
            </a:r>
          </a:p>
          <a:p>
            <a:r>
              <a:rPr lang="en-US" dirty="0" smtClean="0"/>
              <a:t>Is for prandial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14" idx="0"/>
          </p:cNvCxnSpPr>
          <p:nvPr/>
        </p:nvCxnSpPr>
        <p:spPr>
          <a:xfrm>
            <a:off x="4049085" y="3033990"/>
            <a:ext cx="2632887" cy="76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67910" y="5303395"/>
            <a:ext cx="1198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 into </a:t>
            </a:r>
          </a:p>
          <a:p>
            <a:r>
              <a:rPr lang="en-US" dirty="0" smtClean="0"/>
              <a:t>3 meals</a:t>
            </a:r>
          </a:p>
          <a:p>
            <a:r>
              <a:rPr lang="en-US" dirty="0" smtClean="0"/>
              <a:t>breakfast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82720" y="5328087"/>
            <a:ext cx="1198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 into </a:t>
            </a:r>
          </a:p>
          <a:p>
            <a:r>
              <a:rPr lang="en-US" dirty="0" smtClean="0"/>
              <a:t>3 meals</a:t>
            </a:r>
          </a:p>
          <a:p>
            <a:r>
              <a:rPr lang="en-US" dirty="0" smtClean="0"/>
              <a:t>lunch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40567" y="5293749"/>
            <a:ext cx="1198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 into </a:t>
            </a:r>
          </a:p>
          <a:p>
            <a:r>
              <a:rPr lang="en-US" dirty="0" smtClean="0"/>
              <a:t>3 meals</a:t>
            </a:r>
          </a:p>
          <a:p>
            <a:r>
              <a:rPr lang="en-US" dirty="0" smtClean="0"/>
              <a:t>dinner</a:t>
            </a:r>
            <a:endParaRPr lang="en-US" dirty="0"/>
          </a:p>
        </p:txBody>
      </p:sp>
      <p:cxnSp>
        <p:nvCxnSpPr>
          <p:cNvPr id="27" name="Straight Connector 26"/>
          <p:cNvCxnSpPr>
            <a:stCxn id="14" idx="2"/>
            <a:endCxn id="21" idx="0"/>
          </p:cNvCxnSpPr>
          <p:nvPr/>
        </p:nvCxnSpPr>
        <p:spPr>
          <a:xfrm flipH="1">
            <a:off x="4767162" y="4444395"/>
            <a:ext cx="1914810" cy="859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24" idx="0"/>
          </p:cNvCxnSpPr>
          <p:nvPr/>
        </p:nvCxnSpPr>
        <p:spPr>
          <a:xfrm>
            <a:off x="6681972" y="4444395"/>
            <a:ext cx="0" cy="883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2"/>
            <a:endCxn id="25" idx="0"/>
          </p:cNvCxnSpPr>
          <p:nvPr/>
        </p:nvCxnSpPr>
        <p:spPr>
          <a:xfrm>
            <a:off x="6681972" y="4444395"/>
            <a:ext cx="1657847" cy="849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19" y="6722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IV to SQ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645" y="3426658"/>
            <a:ext cx="572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Insulin SQ if NPO = </a:t>
            </a:r>
            <a:r>
              <a:rPr lang="en-US" sz="2400" dirty="0" smtClean="0"/>
              <a:t>TTD * 0.8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593" y="1078941"/>
            <a:ext cx="497342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IV insulin: Usually 100 Units/100ml NS</a:t>
            </a:r>
          </a:p>
          <a:p>
            <a:r>
              <a:rPr lang="en-US" dirty="0" smtClean="0"/>
              <a:t>SQ insulin: Used when patient is table for &gt; 6 hours</a:t>
            </a:r>
          </a:p>
          <a:p>
            <a:endParaRPr lang="en-US" dirty="0"/>
          </a:p>
          <a:p>
            <a:r>
              <a:rPr lang="en-US" dirty="0" smtClean="0"/>
              <a:t>Overlap IV and SQ for at least 2 hours</a:t>
            </a:r>
          </a:p>
          <a:p>
            <a:endParaRPr lang="en-US" dirty="0"/>
          </a:p>
          <a:p>
            <a:r>
              <a:rPr lang="en-US" dirty="0" smtClean="0"/>
              <a:t>Adjust daily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2073" y="42410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9530" y="4425721"/>
            <a:ext cx="2316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Insulin SQ if PO =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38107" y="4194888"/>
            <a:ext cx="1356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TTD * 0.8</a:t>
            </a:r>
            <a:endParaRPr lang="en-US" sz="24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73530" y="4684303"/>
            <a:ext cx="1718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31165" y="4727000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645321" y="4334425"/>
            <a:ext cx="163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Half long acting</a:t>
            </a:r>
          </a:p>
          <a:p>
            <a:r>
              <a:rPr lang="en-US" dirty="0" smtClean="0"/>
              <a:t>Half prandial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345</Words>
  <Application>Microsoft Macintosh PowerPoint</Application>
  <PresentationFormat>On-screen Show (4:3)</PresentationFormat>
  <Paragraphs>90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26</cp:revision>
  <dcterms:created xsi:type="dcterms:W3CDTF">2012-02-02T20:12:39Z</dcterms:created>
  <dcterms:modified xsi:type="dcterms:W3CDTF">2012-02-02T22:06:20Z</dcterms:modified>
</cp:coreProperties>
</file>