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04A75-0E9C-AB43-9C77-2698A7F4991F}">
          <p14:sldIdLst>
            <p14:sldId id="256"/>
            <p14:sldId id="258"/>
            <p14:sldId id="257"/>
            <p14:sldId id="260"/>
          </p14:sldIdLst>
        </p14:section>
        <p14:section name="hydration" id="{DE7DCDAB-5848-3A4B-87F7-4A886CC688B5}">
          <p14:sldIdLst>
            <p14:sldId id="259"/>
            <p14:sldId id="261"/>
          </p14:sldIdLst>
        </p14:section>
        <p14:section name="Insulin" id="{1F824A3F-D9FB-354A-AAFF-732DF7C036A0}">
          <p14:sldIdLst>
            <p14:sldId id="262"/>
            <p14:sldId id="263"/>
          </p14:sldIdLst>
        </p14:section>
        <p14:section name="Potassium" id="{848BB369-CC99-B14E-BCF2-651FD10A87CE}">
          <p14:sldIdLst>
            <p14:sldId id="265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318" autoAdjust="0"/>
  </p:normalViewPr>
  <p:slideViewPr>
    <p:cSldViewPr snapToGrid="0" snapToObjects="1">
      <p:cViewPr varScale="1">
        <p:scale>
          <a:sx n="55" d="100"/>
          <a:sy n="55" d="100"/>
        </p:scale>
        <p:origin x="-2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B09E1-4DD5-CD44-8901-6F689DD20777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08B89-3496-D249-AD0B-BA9D35C34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8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lucose" TargetMode="External"/><Relationship Id="rId4" Type="http://schemas.openxmlformats.org/officeDocument/2006/relationships/hyperlink" Target="http://en.wikipedia.org/wiki/Osmolarity" TargetMode="External"/><Relationship Id="rId5" Type="http://schemas.openxmlformats.org/officeDocument/2006/relationships/hyperlink" Target="http://en.wikipedia.org/wiki/Polyuria" TargetMode="External"/><Relationship Id="rId6" Type="http://schemas.openxmlformats.org/officeDocument/2006/relationships/hyperlink" Target="http://en.wikipedia.org/wiki/Ketosis" TargetMode="External"/><Relationship Id="rId7" Type="http://schemas.openxmlformats.org/officeDocument/2006/relationships/hyperlink" Target="http://en.wikipedia.org/wiki/Insulin" TargetMode="External"/><Relationship Id="rId8" Type="http://schemas.openxmlformats.org/officeDocument/2006/relationships/hyperlink" Target="http://en.wikipedia.org/wiki/Lipolysi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Nonketotic coma is usually precipitated by an infection,[2] myocardial infarction, stroke or another acute illness. A relative insulin deficiency leads to a serum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glucose that is usually higher than 33 mmol/l (600 mg/dl), and a resulting serum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osmolarity that is greater than 350 mOsm. This leads to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polyuria (excessive urination, an osmotic diuresis), which, in turn, leads to volume depletion and hemoconcentration that causes a further increase in blood glucose level.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Ketosis is absent because the presence of some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insulin inhibits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lipolysis.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08B89-3496-D249-AD0B-BA9D35C344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6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acid anions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lactate, acetoacetate, sulphate) produced during a metabolic acidosis are not measured as part of the usual laboratory biochemical profile. The H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produced reacts with bicarbonate anions (buffering) and the CO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produced is excreted via the lungs (respiratory compensation). The net effect is a decrease in the concentration of measured anions (ie HCO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an increase in the concentration of unmeasured anions (the acid anions) so the anion gap increases.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ecause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know that plasma is electro-neutral we can conclude that the anion gap calculation represents the concentration of unmeasured anions.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08B89-3496-D249-AD0B-BA9D35C344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97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4:</a:t>
            </a:r>
            <a:r>
              <a:rPr lang="en-US" baseline="0" dirty="0" smtClean="0"/>
              <a:t> it’s 4</a:t>
            </a:r>
            <a:r>
              <a:rPr lang="en-US" dirty="0" smtClean="0"/>
              <a:t>-14 ml/kg/h (I used 5 ml/kg/h so its easy to remember)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08B89-3496-D249-AD0B-BA9D35C344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Infusion: 5-10 units/hr is normal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= 5-10 ml/hr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08B89-3496-D249-AD0B-BA9D35C344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</a:t>
            </a:r>
            <a:r>
              <a:rPr lang="en-US" baseline="0" dirty="0" smtClean="0"/>
              <a:t> K value: 3.5 – 5 mEq/L</a:t>
            </a:r>
            <a:endParaRPr lang="en-US" dirty="0" smtClean="0"/>
          </a:p>
          <a:p>
            <a:r>
              <a:rPr lang="en-US" dirty="0" smtClean="0"/>
              <a:t>Volume of blood: 4.7L</a:t>
            </a:r>
          </a:p>
          <a:p>
            <a:endParaRPr lang="en-US" dirty="0" smtClean="0"/>
          </a:p>
          <a:p>
            <a:r>
              <a:rPr lang="en-US" dirty="0" smtClean="0"/>
              <a:t>If K is</a:t>
            </a:r>
            <a:r>
              <a:rPr lang="en-US" baseline="0" dirty="0" smtClean="0"/>
              <a:t> within range: add 20 mEq/1L K</a:t>
            </a:r>
          </a:p>
          <a:p>
            <a:r>
              <a:rPr lang="en-US" baseline="0" dirty="0" smtClean="0"/>
              <a:t>IV + volume of blood = 1 + 4.7 = 5.7 L</a:t>
            </a:r>
          </a:p>
          <a:p>
            <a:r>
              <a:rPr lang="en-US" baseline="0" dirty="0" smtClean="0"/>
              <a:t>Amount of K: 20 mEq</a:t>
            </a:r>
          </a:p>
          <a:p>
            <a:r>
              <a:rPr lang="en-US" baseline="0" dirty="0" smtClean="0"/>
              <a:t>Concentration: 20 mEq/5.7 = 3.5 mEq/L K (which is at the bottom of normal range)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K is too low: add 40 mEq K</a:t>
            </a:r>
          </a:p>
          <a:p>
            <a:r>
              <a:rPr lang="en-US" baseline="0" dirty="0" smtClean="0"/>
              <a:t>IV + Volume of blood = 0 + 4.7 = 5.7</a:t>
            </a:r>
          </a:p>
          <a:p>
            <a:r>
              <a:rPr lang="en-US" baseline="0" dirty="0" smtClean="0"/>
              <a:t>Amount of K: 40 mEq</a:t>
            </a:r>
          </a:p>
          <a:p>
            <a:r>
              <a:rPr lang="en-US" baseline="0" dirty="0" smtClean="0"/>
              <a:t>Concentration: 40 mEq/5.7 = 7 mEq/L K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08B89-3496-D249-AD0B-BA9D35C344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5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243D-F8C7-1243-947E-286E9603A99E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BD78-B6DB-124E-8E71-5BF4B8EE6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7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243D-F8C7-1243-947E-286E9603A99E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BD78-B6DB-124E-8E71-5BF4B8EE6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9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243D-F8C7-1243-947E-286E9603A99E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BD78-B6DB-124E-8E71-5BF4B8EE6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2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243D-F8C7-1243-947E-286E9603A99E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BD78-B6DB-124E-8E71-5BF4B8EE6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243D-F8C7-1243-947E-286E9603A99E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BD78-B6DB-124E-8E71-5BF4B8EE6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9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243D-F8C7-1243-947E-286E9603A99E}" type="datetimeFigureOut">
              <a:rPr lang="en-US" smtClean="0"/>
              <a:t>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BD78-B6DB-124E-8E71-5BF4B8EE6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243D-F8C7-1243-947E-286E9603A99E}" type="datetimeFigureOut">
              <a:rPr lang="en-US" smtClean="0"/>
              <a:t>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BD78-B6DB-124E-8E71-5BF4B8EE6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243D-F8C7-1243-947E-286E9603A99E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BD78-B6DB-124E-8E71-5BF4B8EE6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6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243D-F8C7-1243-947E-286E9603A99E}" type="datetimeFigureOut">
              <a:rPr lang="en-US" smtClean="0"/>
              <a:t>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BD78-B6DB-124E-8E71-5BF4B8EE6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243D-F8C7-1243-947E-286E9603A99E}" type="datetimeFigureOut">
              <a:rPr lang="en-US" smtClean="0"/>
              <a:t>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BD78-B6DB-124E-8E71-5BF4B8EE6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8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243D-F8C7-1243-947E-286E9603A99E}" type="datetimeFigureOut">
              <a:rPr lang="en-US" smtClean="0"/>
              <a:t>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BD78-B6DB-124E-8E71-5BF4B8EE6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2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243D-F8C7-1243-947E-286E9603A99E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FBD78-B6DB-124E-8E71-5BF4B8EE6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2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768" y="-45351"/>
            <a:ext cx="217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DKA</a:t>
            </a:r>
          </a:p>
          <a:p>
            <a:pPr algn="ctr"/>
            <a:r>
              <a:rPr lang="en-US" dirty="0" smtClean="0"/>
              <a:t>Diabetic Ketoacidosis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17306" y="-45351"/>
            <a:ext cx="345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HHS</a:t>
            </a:r>
          </a:p>
          <a:p>
            <a:pPr algn="ctr"/>
            <a:r>
              <a:rPr lang="en-US" dirty="0" smtClean="0"/>
              <a:t>Hyperosmolar hyperglycemic State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39442" y="-337314"/>
            <a:ext cx="59538" cy="70241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767" y="654809"/>
            <a:ext cx="4048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type of metabolic acidosis caused by lack of insulin in patients with DM.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DM (usually type 1) patient does not have enough insulin.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smtClean="0"/>
              <a:t>Body tries to find </a:t>
            </a:r>
            <a:r>
              <a:rPr lang="en-US" b="1" dirty="0" smtClean="0"/>
              <a:t>other forms of fuel</a:t>
            </a:r>
          </a:p>
          <a:p>
            <a:pPr marL="800100" lvl="1" indent="-342900">
              <a:buAutoNum type="alphaLcPeriod"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28135" y="2748965"/>
            <a:ext cx="96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Lipolysis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96208" y="3451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Free Fatty Acids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44569" y="4211214"/>
            <a:ext cx="158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Ketone bodies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8767" y="5251461"/>
            <a:ext cx="1432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Acetoacetate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33499" y="5253826"/>
            <a:ext cx="1939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β-hydroxybutyrate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51904" y="4882129"/>
            <a:ext cx="96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Acetone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2"/>
            <a:endCxn id="14" idx="0"/>
          </p:cNvCxnSpPr>
          <p:nvPr/>
        </p:nvCxnSpPr>
        <p:spPr>
          <a:xfrm flipH="1">
            <a:off x="2034838" y="4580546"/>
            <a:ext cx="1831" cy="301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3" idx="0"/>
          </p:cNvCxnSpPr>
          <p:nvPr/>
        </p:nvCxnSpPr>
        <p:spPr>
          <a:xfrm>
            <a:off x="2036669" y="4580546"/>
            <a:ext cx="1466450" cy="673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 flipH="1">
            <a:off x="875182" y="4580546"/>
            <a:ext cx="1161487" cy="670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9367" y="5975592"/>
            <a:ext cx="135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Ketoacidosis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3" idx="2"/>
            <a:endCxn id="21" idx="0"/>
          </p:cNvCxnSpPr>
          <p:nvPr/>
        </p:nvCxnSpPr>
        <p:spPr>
          <a:xfrm flipH="1">
            <a:off x="2047460" y="5623158"/>
            <a:ext cx="1455659" cy="352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21" idx="0"/>
          </p:cNvCxnSpPr>
          <p:nvPr/>
        </p:nvCxnSpPr>
        <p:spPr>
          <a:xfrm>
            <a:off x="875182" y="5620793"/>
            <a:ext cx="1172278" cy="354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21" idx="0"/>
          </p:cNvCxnSpPr>
          <p:nvPr/>
        </p:nvCxnSpPr>
        <p:spPr>
          <a:xfrm>
            <a:off x="2034838" y="5251461"/>
            <a:ext cx="12622" cy="724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10" idx="0"/>
          </p:cNvCxnSpPr>
          <p:nvPr/>
        </p:nvCxnSpPr>
        <p:spPr>
          <a:xfrm>
            <a:off x="2012478" y="3118297"/>
            <a:ext cx="19857" cy="332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1" idx="0"/>
          </p:cNvCxnSpPr>
          <p:nvPr/>
        </p:nvCxnSpPr>
        <p:spPr>
          <a:xfrm>
            <a:off x="2032335" y="3820450"/>
            <a:ext cx="4334" cy="390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03" y="3313329"/>
            <a:ext cx="1157232" cy="6417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553" y="4083865"/>
            <a:ext cx="520426" cy="51811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498980" y="515915"/>
            <a:ext cx="4645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Hyperosmolar: High solute (salts) due to loss of water.</a:t>
            </a:r>
          </a:p>
          <a:p>
            <a:r>
              <a:rPr lang="en-US" dirty="0" smtClean="0"/>
              <a:t>Hyperglycemic: high glucose due to gluconeogenesis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DM (usually type-2) patient has little insulin.</a:t>
            </a:r>
          </a:p>
          <a:p>
            <a:pPr marL="342900" indent="-342900">
              <a:buAutoNum type="arabicPeriod"/>
            </a:pPr>
            <a:r>
              <a:rPr lang="en-US" dirty="0" smtClean="0"/>
              <a:t>Body tries to </a:t>
            </a:r>
            <a:r>
              <a:rPr lang="en-US" b="1" dirty="0" smtClean="0"/>
              <a:t>increase glucose production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Body produces counterregulatory hormones</a:t>
            </a:r>
            <a:endParaRPr lang="en-US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878215" y="4028248"/>
            <a:ext cx="155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hyperglycemia</a:t>
            </a:r>
            <a:endParaRPr lang="en-US" u="sng" dirty="0"/>
          </a:p>
        </p:txBody>
      </p:sp>
      <p:sp>
        <p:nvSpPr>
          <p:cNvPr id="40" name="Rectangle 39"/>
          <p:cNvSpPr/>
          <p:nvPr/>
        </p:nvSpPr>
        <p:spPr>
          <a:xfrm>
            <a:off x="6654987" y="2920503"/>
            <a:ext cx="102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glucagon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67375" y="3459629"/>
            <a:ext cx="1652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catecholamines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646234" y="2953127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cortisol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431858" y="3459629"/>
            <a:ext cx="177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growth hormone </a:t>
            </a:r>
          </a:p>
        </p:txBody>
      </p:sp>
      <p:cxnSp>
        <p:nvCxnSpPr>
          <p:cNvPr id="45" name="Straight Arrow Connector 44"/>
          <p:cNvCxnSpPr>
            <a:stCxn id="41" idx="2"/>
            <a:endCxn id="39" idx="1"/>
          </p:cNvCxnSpPr>
          <p:nvPr/>
        </p:nvCxnSpPr>
        <p:spPr>
          <a:xfrm>
            <a:off x="5293852" y="3828961"/>
            <a:ext cx="584363" cy="383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2"/>
            <a:endCxn id="39" idx="0"/>
          </p:cNvCxnSpPr>
          <p:nvPr/>
        </p:nvCxnSpPr>
        <p:spPr>
          <a:xfrm>
            <a:off x="6085267" y="3322459"/>
            <a:ext cx="569720" cy="705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2"/>
            <a:endCxn id="39" idx="0"/>
          </p:cNvCxnSpPr>
          <p:nvPr/>
        </p:nvCxnSpPr>
        <p:spPr>
          <a:xfrm flipH="1">
            <a:off x="6654987" y="3289835"/>
            <a:ext cx="513704" cy="738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2"/>
            <a:endCxn id="39" idx="3"/>
          </p:cNvCxnSpPr>
          <p:nvPr/>
        </p:nvCxnSpPr>
        <p:spPr>
          <a:xfrm flipH="1">
            <a:off x="7431758" y="3828961"/>
            <a:ext cx="888625" cy="383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57599" y="4558682"/>
            <a:ext cx="139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Osmotic diuresis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582128" y="5641320"/>
            <a:ext cx="45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Hyperosmolarity: </a:t>
            </a:r>
            <a:r>
              <a:rPr lang="en-US" dirty="0" smtClean="0"/>
              <a:t>dehydration = less water in body = more solute (salt) in body = high concentration of solute = hyperosmolarity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100378" y="5093399"/>
            <a:ext cx="1091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Dehydration</a:t>
            </a:r>
            <a:endParaRPr lang="en-US" sz="1400" dirty="0"/>
          </a:p>
        </p:txBody>
      </p:sp>
      <p:cxnSp>
        <p:nvCxnSpPr>
          <p:cNvPr id="65" name="Straight Connector 64"/>
          <p:cNvCxnSpPr>
            <a:stCxn id="39" idx="2"/>
            <a:endCxn id="61" idx="0"/>
          </p:cNvCxnSpPr>
          <p:nvPr/>
        </p:nvCxnSpPr>
        <p:spPr>
          <a:xfrm flipH="1">
            <a:off x="6653500" y="4397580"/>
            <a:ext cx="1487" cy="161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1" idx="2"/>
            <a:endCxn id="63" idx="0"/>
          </p:cNvCxnSpPr>
          <p:nvPr/>
        </p:nvCxnSpPr>
        <p:spPr>
          <a:xfrm flipH="1">
            <a:off x="6646374" y="4866459"/>
            <a:ext cx="7126" cy="226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3" idx="2"/>
          </p:cNvCxnSpPr>
          <p:nvPr/>
        </p:nvCxnSpPr>
        <p:spPr>
          <a:xfrm>
            <a:off x="6646374" y="5401176"/>
            <a:ext cx="0" cy="240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52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1462" y="317457"/>
            <a:ext cx="387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Potassium</a:t>
            </a:r>
          </a:p>
          <a:p>
            <a:pPr algn="ctr"/>
            <a:r>
              <a:rPr lang="en-US" dirty="0" smtClean="0"/>
              <a:t>Normal: 3.5 – 5 mEq/L</a:t>
            </a:r>
          </a:p>
          <a:p>
            <a:pPr algn="ctr"/>
            <a:r>
              <a:rPr lang="en-US" dirty="0" smtClean="0"/>
              <a:t>Scale: 3.3 – 5.3</a:t>
            </a:r>
          </a:p>
          <a:p>
            <a:pPr algn="ctr"/>
            <a:r>
              <a:rPr lang="en-US" dirty="0" smtClean="0"/>
              <a:t>Goal: establish adequate renal function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" y="2606042"/>
            <a:ext cx="2531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K &lt; 3.3</a:t>
            </a:r>
          </a:p>
          <a:p>
            <a:pPr algn="ctr"/>
            <a:r>
              <a:rPr lang="en-US" dirty="0" smtClean="0"/>
              <a:t>Then d/c insulin</a:t>
            </a:r>
          </a:p>
          <a:p>
            <a:pPr algn="ctr"/>
            <a:r>
              <a:rPr lang="en-US" dirty="0" smtClean="0"/>
              <a:t>Add 40 mEq Potassium/L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9160" y="2631972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K: 3.3 - 5.3</a:t>
            </a:r>
          </a:p>
          <a:p>
            <a:pPr algn="ctr"/>
            <a:r>
              <a:rPr lang="en-US" dirty="0" smtClean="0"/>
              <a:t>Then add 20 </a:t>
            </a:r>
            <a:r>
              <a:rPr lang="en-US" smtClean="0"/>
              <a:t>mEq Potassium/L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3819" y="2685889"/>
            <a:ext cx="1878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K &gt; 5.3</a:t>
            </a:r>
          </a:p>
          <a:p>
            <a:r>
              <a:rPr lang="en-US" dirty="0" smtClean="0"/>
              <a:t>Then monitor q2h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876" y="4687156"/>
            <a:ext cx="871131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patient is given insulin, </a:t>
            </a:r>
            <a:r>
              <a:rPr lang="en-US" dirty="0"/>
              <a:t>i</a:t>
            </a:r>
            <a:r>
              <a:rPr lang="en-US" dirty="0" smtClean="0"/>
              <a:t>nsulin causes K channels to close, keeping K inside cells = hypokalemia (low K in blood). If patient is given insulin, they also must be given K.</a:t>
            </a:r>
          </a:p>
          <a:p>
            <a:endParaRPr lang="en-US" dirty="0" smtClean="0"/>
          </a:p>
          <a:p>
            <a:r>
              <a:rPr lang="en-US" dirty="0" smtClean="0"/>
              <a:t>If K is low: d/c insulin and give K</a:t>
            </a:r>
          </a:p>
          <a:p>
            <a:r>
              <a:rPr lang="en-US" dirty="0" smtClean="0"/>
              <a:t>If K is normal: give K (to prevent hypokalemia)</a:t>
            </a:r>
          </a:p>
          <a:p>
            <a:r>
              <a:rPr lang="en-US" dirty="0" smtClean="0"/>
              <a:t>If K is high: good (monitor)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1265732" y="1517786"/>
            <a:ext cx="3201848" cy="108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4467580" y="1517786"/>
            <a:ext cx="47380" cy="1114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4467580" y="1517786"/>
            <a:ext cx="3445427" cy="1168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1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50131"/>
              </p:ext>
            </p:extLst>
          </p:nvPr>
        </p:nvGraphicFramePr>
        <p:xfrm>
          <a:off x="198460" y="67710"/>
          <a:ext cx="8752044" cy="6558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7363"/>
                <a:gridCol w="3254728"/>
                <a:gridCol w="3869953"/>
              </a:tblGrid>
              <a:tr h="6883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DKA</a:t>
                      </a:r>
                    </a:p>
                    <a:p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Diabetic ketoacidosis</a:t>
                      </a:r>
                      <a:endParaRPr lang="en-US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HHS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(Hyperosmolar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Hyperglycemia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State)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688322">
                <a:tc>
                  <a:txBody>
                    <a:bodyPr/>
                    <a:lstStyle/>
                    <a:p>
                      <a:r>
                        <a:rPr lang="en-US" dirty="0" smtClean="0"/>
                        <a:t>Onset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Within 24 hr</a:t>
                      </a:r>
                      <a:endParaRPr lang="en-US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Several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days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1250933">
                <a:tc>
                  <a:txBody>
                    <a:bodyPr/>
                    <a:lstStyle/>
                    <a:p>
                      <a:r>
                        <a:rPr lang="en-US" dirty="0" smtClean="0"/>
                        <a:t>pH</a:t>
                      </a:r>
                    </a:p>
                    <a:p>
                      <a:r>
                        <a:rPr lang="en-US" dirty="0" smtClean="0"/>
                        <a:t>Normal: 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Acidic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H</a:t>
                      </a:r>
                      <a:r>
                        <a:rPr lang="en-US" baseline="0" dirty="0" smtClean="0">
                          <a:solidFill>
                            <a:srgbClr val="FF6600"/>
                          </a:solidFill>
                        </a:rPr>
                        <a:t> ions move inside cells: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baseline="0" dirty="0" smtClean="0">
                          <a:solidFill>
                            <a:srgbClr val="FF6600"/>
                          </a:solidFill>
                        </a:rPr>
                        <a:t>K ions move outside cells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baseline="0" dirty="0" smtClean="0">
                          <a:solidFill>
                            <a:srgbClr val="FF6600"/>
                          </a:solidFill>
                        </a:rPr>
                        <a:t>       (hyperkalemia)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endParaRPr lang="en-US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----</a:t>
                      </a:r>
                      <a:endParaRPr lang="en-US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781833">
                <a:tc>
                  <a:txBody>
                    <a:bodyPr/>
                    <a:lstStyle/>
                    <a:p>
                      <a:r>
                        <a:rPr lang="en-US" dirty="0" smtClean="0"/>
                        <a:t>HCO3</a:t>
                      </a:r>
                    </a:p>
                    <a:p>
                      <a:r>
                        <a:rPr lang="en-US" dirty="0" smtClean="0"/>
                        <a:t>22-28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Low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&lt; 15</a:t>
                      </a:r>
                      <a:endParaRPr lang="en-US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Normal</a:t>
                      </a:r>
                    </a:p>
                    <a:p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&gt; 15</a:t>
                      </a:r>
                      <a:endParaRPr lang="en-US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739695">
                <a:tc>
                  <a:txBody>
                    <a:bodyPr/>
                    <a:lstStyle/>
                    <a:p>
                      <a:r>
                        <a:rPr lang="en-US" dirty="0" smtClean="0"/>
                        <a:t>Anion 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&gt; 10</a:t>
                      </a:r>
                      <a:endParaRPr lang="en-US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normal</a:t>
                      </a:r>
                      <a:endParaRPr lang="en-US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688322">
                <a:tc>
                  <a:txBody>
                    <a:bodyPr/>
                    <a:lstStyle/>
                    <a:p>
                      <a:r>
                        <a:rPr lang="en-US" dirty="0" smtClean="0"/>
                        <a:t>Ketones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Positive</a:t>
                      </a:r>
                      <a:endParaRPr lang="en-US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small</a:t>
                      </a:r>
                      <a:endParaRPr lang="en-US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688322">
                <a:tc>
                  <a:txBody>
                    <a:bodyPr/>
                    <a:lstStyle/>
                    <a:p>
                      <a:r>
                        <a:rPr lang="en-US" dirty="0" smtClean="0"/>
                        <a:t>Glucose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 250 mg/</a:t>
                      </a:r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dL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 600 mg/</a:t>
                      </a:r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dL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688322">
                <a:tc>
                  <a:txBody>
                    <a:bodyPr/>
                    <a:lstStyle/>
                    <a:p>
                      <a:r>
                        <a:rPr lang="en-US" dirty="0" smtClean="0"/>
                        <a:t>Osmolality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Normal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 320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30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580x376_t1_diagnos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76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6431" y="2173147"/>
            <a:ext cx="74497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Plasma Osmolality = 2Na + (glucose/18) + (BUN/2.8)</a:t>
            </a:r>
          </a:p>
          <a:p>
            <a:r>
              <a:rPr lang="en-US" dirty="0"/>
              <a:t>	Normal: 280 – 295 mOsm/kg water</a:t>
            </a:r>
          </a:p>
          <a:p>
            <a:r>
              <a:rPr lang="en-US" dirty="0" smtClean="0"/>
              <a:t>	Hyperosmolality causes coma b/c water in brain is moved into plasma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5224" y="3798116"/>
            <a:ext cx="2266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1.6(glucose-100)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3471" y="4177270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100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7632" y="3896357"/>
            <a:ext cx="75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Na +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45224" y="4224322"/>
            <a:ext cx="2266366" cy="98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476" y="3899157"/>
            <a:ext cx="206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Corrected Na =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11253" y="4577695"/>
            <a:ext cx="7817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>
                <a:latin typeface="Times New Roman" charset="0"/>
              </a:rPr>
              <a:t>add 1.6 mEq sodium for each 100 mg </a:t>
            </a:r>
            <a:r>
              <a:rPr lang="en-US" dirty="0" smtClean="0">
                <a:latin typeface="Times New Roman" charset="0"/>
              </a:rPr>
              <a:t>plasma </a:t>
            </a:r>
            <a:r>
              <a:rPr lang="en-US" dirty="0">
                <a:latin typeface="Times New Roman" charset="0"/>
              </a:rPr>
              <a:t>glucose &gt;100mg/</a:t>
            </a:r>
            <a:r>
              <a:rPr lang="en-US" dirty="0" smtClean="0">
                <a:latin typeface="Times New Roman" charset="0"/>
              </a:rPr>
              <a:t>dl</a:t>
            </a:r>
          </a:p>
          <a:p>
            <a:pPr lvl="2"/>
            <a:r>
              <a:rPr lang="en-US" dirty="0" smtClean="0">
                <a:latin typeface="Times New Roman" charset="0"/>
              </a:rPr>
              <a:t>Normal blood glucose = </a:t>
            </a:r>
            <a:r>
              <a:rPr lang="en-US" i="1" dirty="0" smtClean="0">
                <a:latin typeface="Times New Roman" charset="0"/>
              </a:rPr>
              <a:t>100</a:t>
            </a:r>
            <a:r>
              <a:rPr lang="en-US" dirty="0" smtClean="0">
                <a:latin typeface="Times New Roman" charset="0"/>
              </a:rPr>
              <a:t> mg/dl (that’s why its glucose-</a:t>
            </a:r>
            <a:r>
              <a:rPr lang="en-US" i="1" dirty="0" smtClean="0">
                <a:latin typeface="Times New Roman" charset="0"/>
              </a:rPr>
              <a:t>100</a:t>
            </a:r>
            <a:r>
              <a:rPr lang="en-US" dirty="0" smtClean="0">
                <a:latin typeface="Times New Roman" charset="0"/>
              </a:rPr>
              <a:t>)</a:t>
            </a:r>
            <a:endParaRPr lang="en-US" dirty="0">
              <a:latin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7476" y="180464"/>
            <a:ext cx="199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Equations to know: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6430" y="638781"/>
            <a:ext cx="871781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Anion Gap (AG) = Na – </a:t>
            </a:r>
            <a:r>
              <a:rPr lang="en-US" sz="2400" dirty="0" err="1" smtClean="0">
                <a:solidFill>
                  <a:srgbClr val="FF6600"/>
                </a:solidFill>
              </a:rPr>
              <a:t>Cl</a:t>
            </a:r>
            <a:r>
              <a:rPr lang="en-US" sz="2400" dirty="0" smtClean="0">
                <a:solidFill>
                  <a:srgbClr val="FF6600"/>
                </a:solidFill>
              </a:rPr>
              <a:t> – HCO3</a:t>
            </a:r>
          </a:p>
          <a:p>
            <a:r>
              <a:rPr lang="en-US" sz="2400" dirty="0"/>
              <a:t>	</a:t>
            </a:r>
            <a:r>
              <a:rPr lang="en-US" dirty="0" smtClean="0"/>
              <a:t>normal: 6-16</a:t>
            </a:r>
          </a:p>
          <a:p>
            <a:r>
              <a:rPr lang="en-US" dirty="0"/>
              <a:t>anion gap (AG) represents the concentration of all the unmeasured anions in the </a:t>
            </a:r>
            <a:r>
              <a:rPr lang="en-US" dirty="0" smtClean="0"/>
              <a:t>plasma. If patient is going through metabolic acidosis, H reacts with HCO3- to produce CO2. CO2 is breathed out. Overall effect is decrease in HCO3 which means AG increases.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5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7336" y="301561"/>
            <a:ext cx="191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Treatment of both</a:t>
            </a:r>
          </a:p>
          <a:p>
            <a:pPr algn="ctr"/>
            <a:r>
              <a:rPr lang="en-US" dirty="0" smtClean="0"/>
              <a:t>DKA &amp; HHS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8248" y="3881011"/>
            <a:ext cx="111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Hydration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9922" y="1383923"/>
            <a:ext cx="153118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Monitor:</a:t>
            </a:r>
          </a:p>
          <a:p>
            <a:pPr marL="342900" indent="-342900">
              <a:buAutoNum type="arabicPeriod"/>
            </a:pPr>
            <a:r>
              <a:rPr lang="en-US" dirty="0" smtClean="0"/>
              <a:t>Chem 7</a:t>
            </a:r>
          </a:p>
          <a:p>
            <a:pPr marL="342900" indent="-342900">
              <a:buAutoNum type="arabicPeriod"/>
            </a:pPr>
            <a:r>
              <a:rPr lang="en-US" dirty="0"/>
              <a:t>Osmolality</a:t>
            </a:r>
          </a:p>
          <a:p>
            <a:pPr marL="342900" indent="-342900">
              <a:buAutoNum type="arabicPeriod"/>
            </a:pPr>
            <a:r>
              <a:rPr lang="en-US" dirty="0"/>
              <a:t>Ketones</a:t>
            </a:r>
          </a:p>
          <a:p>
            <a:pPr marL="342900" indent="-342900">
              <a:buAutoNum type="arabicPeriod"/>
            </a:pPr>
            <a:r>
              <a:rPr lang="en-US" dirty="0" smtClean="0"/>
              <a:t>ABG</a:t>
            </a:r>
          </a:p>
          <a:p>
            <a:pPr marL="342900" indent="-342900">
              <a:buAutoNum type="arabicPeriod"/>
            </a:pPr>
            <a:r>
              <a:rPr lang="en-US" dirty="0" smtClean="0"/>
              <a:t>CBC</a:t>
            </a:r>
          </a:p>
        </p:txBody>
      </p: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>
            <a:off x="4275516" y="947892"/>
            <a:ext cx="0" cy="436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6665" y="3876865"/>
            <a:ext cx="80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nsulin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85835" y="3895538"/>
            <a:ext cx="115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Potassium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/>
          <p:cNvCxnSpPr>
            <a:stCxn id="6" idx="2"/>
            <a:endCxn id="5" idx="0"/>
          </p:cNvCxnSpPr>
          <p:nvPr/>
        </p:nvCxnSpPr>
        <p:spPr>
          <a:xfrm flipH="1">
            <a:off x="1316698" y="3138250"/>
            <a:ext cx="2958818" cy="7427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10" idx="0"/>
          </p:cNvCxnSpPr>
          <p:nvPr/>
        </p:nvCxnSpPr>
        <p:spPr>
          <a:xfrm>
            <a:off x="4275516" y="3138250"/>
            <a:ext cx="2593" cy="738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11" idx="0"/>
          </p:cNvCxnSpPr>
          <p:nvPr/>
        </p:nvCxnSpPr>
        <p:spPr>
          <a:xfrm>
            <a:off x="4275516" y="3138250"/>
            <a:ext cx="2986690" cy="757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94041" y="4860249"/>
            <a:ext cx="61145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Hydration, decrease osmolality, improved VS (BP, HR, RR)</a:t>
            </a:r>
          </a:p>
          <a:p>
            <a:endParaRPr lang="en-US" dirty="0" smtClean="0"/>
          </a:p>
          <a:p>
            <a:r>
              <a:rPr lang="en-US" dirty="0" smtClean="0"/>
              <a:t>Monitor: </a:t>
            </a:r>
          </a:p>
          <a:p>
            <a:r>
              <a:rPr lang="en-US" dirty="0"/>
              <a:t>	</a:t>
            </a:r>
            <a:r>
              <a:rPr lang="en-US" dirty="0" smtClean="0"/>
              <a:t>VS q1h</a:t>
            </a:r>
          </a:p>
          <a:p>
            <a:r>
              <a:rPr lang="en-US" dirty="0"/>
              <a:t>	</a:t>
            </a:r>
            <a:r>
              <a:rPr lang="en-US" dirty="0" smtClean="0"/>
              <a:t>Chem 7 q1hr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0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905" y="18705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Hydration</a:t>
            </a:r>
          </a:p>
          <a:p>
            <a:pPr algn="ctr"/>
            <a:r>
              <a:rPr lang="en-US" dirty="0" smtClean="0"/>
              <a:t>Normal Na: 135-145 mEq/L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4538" y="1059793"/>
            <a:ext cx="2868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Step 1:</a:t>
            </a:r>
          </a:p>
          <a:p>
            <a:pPr algn="ctr"/>
            <a:r>
              <a:rPr lang="en-US" b="1" dirty="0" smtClean="0"/>
              <a:t>0.9</a:t>
            </a:r>
            <a:r>
              <a:rPr lang="en-US" b="1" dirty="0"/>
              <a:t>% Normal Saline IV 1L/hr</a:t>
            </a: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3198641" y="833381"/>
            <a:ext cx="0" cy="226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54578" y="2166485"/>
            <a:ext cx="2719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within 1hr</a:t>
            </a:r>
          </a:p>
          <a:p>
            <a:r>
              <a:rPr lang="en-US" b="1" dirty="0" smtClean="0"/>
              <a:t>Calculate Corrected Na:</a:t>
            </a:r>
          </a:p>
          <a:p>
            <a:r>
              <a:rPr lang="en-US" dirty="0" smtClean="0"/>
              <a:t>Na = Na + 1.6(glu-100)/100</a:t>
            </a:r>
          </a:p>
          <a:p>
            <a:r>
              <a:rPr lang="en-US" dirty="0" smtClean="0"/>
              <a:t>Normal Na: 135-145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2653" y="3953473"/>
            <a:ext cx="2077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4:</a:t>
            </a:r>
          </a:p>
          <a:p>
            <a:r>
              <a:rPr lang="en-US" dirty="0" smtClean="0"/>
              <a:t>If Na &gt; 135 then</a:t>
            </a:r>
          </a:p>
          <a:p>
            <a:r>
              <a:rPr lang="en-US" b="1" dirty="0" smtClean="0"/>
              <a:t>Use </a:t>
            </a:r>
            <a:r>
              <a:rPr lang="en-US" b="1" dirty="0" smtClean="0">
                <a:solidFill>
                  <a:srgbClr val="FF0000"/>
                </a:solidFill>
              </a:rPr>
              <a:t>½</a:t>
            </a:r>
            <a:r>
              <a:rPr lang="en-US" b="1" dirty="0" smtClean="0"/>
              <a:t> NS 5mg/kg/h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57090" y="3953473"/>
            <a:ext cx="2428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4:</a:t>
            </a:r>
          </a:p>
          <a:p>
            <a:r>
              <a:rPr lang="en-US" dirty="0" smtClean="0"/>
              <a:t>If Na &lt; 135 then</a:t>
            </a:r>
          </a:p>
          <a:p>
            <a:r>
              <a:rPr lang="en-US" b="1" dirty="0" smtClean="0"/>
              <a:t>Continue NS  5mg/kg/h</a:t>
            </a:r>
            <a:endParaRPr lang="en-US" b="1" dirty="0"/>
          </a:p>
        </p:txBody>
      </p:sp>
      <p:cxnSp>
        <p:nvCxnSpPr>
          <p:cNvPr id="13" name="Straight Connector 12"/>
          <p:cNvCxnSpPr>
            <a:stCxn id="5" idx="2"/>
            <a:endCxn id="9" idx="0"/>
          </p:cNvCxnSpPr>
          <p:nvPr/>
        </p:nvCxnSpPr>
        <p:spPr>
          <a:xfrm>
            <a:off x="3198641" y="1706124"/>
            <a:ext cx="15651" cy="4603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  <a:endCxn id="10" idx="0"/>
          </p:cNvCxnSpPr>
          <p:nvPr/>
        </p:nvCxnSpPr>
        <p:spPr>
          <a:xfrm flipH="1">
            <a:off x="1601422" y="3366814"/>
            <a:ext cx="1612870" cy="586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11" idx="0"/>
          </p:cNvCxnSpPr>
          <p:nvPr/>
        </p:nvCxnSpPr>
        <p:spPr>
          <a:xfrm>
            <a:off x="3214292" y="3366814"/>
            <a:ext cx="1756945" cy="586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65" y="5560993"/>
            <a:ext cx="5768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Step 5: 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DKA: if BG &lt; 250 mg/dl </a:t>
            </a:r>
            <a:r>
              <a:rPr lang="en-US" dirty="0" smtClean="0"/>
              <a:t>then add 5% dextrose (including NS)</a:t>
            </a:r>
          </a:p>
          <a:p>
            <a:pPr algn="ctr"/>
            <a:r>
              <a:rPr lang="en-US" dirty="0" smtClean="0"/>
              <a:t>HHS: if BG &lt; 300 mg/dl then add 5% dextrose (including NS)</a:t>
            </a:r>
          </a:p>
        </p:txBody>
      </p:sp>
      <p:cxnSp>
        <p:nvCxnSpPr>
          <p:cNvPr id="23" name="Straight Arrow Connector 22"/>
          <p:cNvCxnSpPr>
            <a:stCxn id="10" idx="2"/>
            <a:endCxn id="21" idx="0"/>
          </p:cNvCxnSpPr>
          <p:nvPr/>
        </p:nvCxnSpPr>
        <p:spPr>
          <a:xfrm>
            <a:off x="1601422" y="4876803"/>
            <a:ext cx="1819513" cy="684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21" idx="0"/>
          </p:cNvCxnSpPr>
          <p:nvPr/>
        </p:nvCxnSpPr>
        <p:spPr>
          <a:xfrm flipH="1">
            <a:off x="3420935" y="4876803"/>
            <a:ext cx="1550302" cy="684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23157" y="2460594"/>
            <a:ext cx="13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Re-evaluate</a:t>
            </a:r>
          </a:p>
          <a:p>
            <a:r>
              <a:rPr lang="en-US" dirty="0" smtClean="0"/>
              <a:t>Every hour</a:t>
            </a:r>
            <a:endParaRPr lang="en-US" dirty="0"/>
          </a:p>
        </p:txBody>
      </p:sp>
      <p:cxnSp>
        <p:nvCxnSpPr>
          <p:cNvPr id="30" name="Straight Connector 29"/>
          <p:cNvCxnSpPr>
            <a:stCxn id="21" idx="3"/>
          </p:cNvCxnSpPr>
          <p:nvPr/>
        </p:nvCxnSpPr>
        <p:spPr>
          <a:xfrm flipV="1">
            <a:off x="6305404" y="6009168"/>
            <a:ext cx="1868852" cy="13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</p:cNvCxnSpPr>
          <p:nvPr/>
        </p:nvCxnSpPr>
        <p:spPr>
          <a:xfrm>
            <a:off x="8174256" y="3106925"/>
            <a:ext cx="0" cy="2902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1"/>
            <a:endCxn id="9" idx="3"/>
          </p:cNvCxnSpPr>
          <p:nvPr/>
        </p:nvCxnSpPr>
        <p:spPr>
          <a:xfrm flipH="1" flipV="1">
            <a:off x="4574005" y="2766650"/>
            <a:ext cx="2949152" cy="17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27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7336" y="301561"/>
            <a:ext cx="191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Treatment of both</a:t>
            </a:r>
          </a:p>
          <a:p>
            <a:pPr algn="ctr"/>
            <a:r>
              <a:rPr lang="en-US" dirty="0" smtClean="0"/>
              <a:t>DKA &amp; HHS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8248" y="3881011"/>
            <a:ext cx="111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Hydration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9922" y="1383923"/>
            <a:ext cx="153118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Monitor:</a:t>
            </a:r>
          </a:p>
          <a:p>
            <a:pPr marL="342900" indent="-342900">
              <a:buAutoNum type="arabicPeriod"/>
            </a:pPr>
            <a:r>
              <a:rPr lang="en-US" dirty="0" smtClean="0"/>
              <a:t>Chem 7</a:t>
            </a:r>
          </a:p>
          <a:p>
            <a:pPr marL="342900" indent="-342900">
              <a:buAutoNum type="arabicPeriod"/>
            </a:pPr>
            <a:r>
              <a:rPr lang="en-US" dirty="0"/>
              <a:t>Osmolality</a:t>
            </a:r>
          </a:p>
          <a:p>
            <a:pPr marL="342900" indent="-342900">
              <a:buAutoNum type="arabicPeriod"/>
            </a:pPr>
            <a:r>
              <a:rPr lang="en-US" dirty="0"/>
              <a:t>Ketones</a:t>
            </a:r>
          </a:p>
          <a:p>
            <a:pPr marL="342900" indent="-342900">
              <a:buAutoNum type="arabicPeriod"/>
            </a:pPr>
            <a:r>
              <a:rPr lang="en-US" dirty="0" smtClean="0"/>
              <a:t>ABG</a:t>
            </a:r>
          </a:p>
          <a:p>
            <a:pPr marL="342900" indent="-342900">
              <a:buAutoNum type="arabicPeriod"/>
            </a:pPr>
            <a:r>
              <a:rPr lang="en-US" dirty="0" smtClean="0"/>
              <a:t>CBC</a:t>
            </a:r>
          </a:p>
        </p:txBody>
      </p:sp>
      <p:cxnSp>
        <p:nvCxnSpPr>
          <p:cNvPr id="7" name="Straight Connector 6"/>
          <p:cNvCxnSpPr>
            <a:stCxn id="4" idx="2"/>
            <a:endCxn id="6" idx="0"/>
          </p:cNvCxnSpPr>
          <p:nvPr/>
        </p:nvCxnSpPr>
        <p:spPr>
          <a:xfrm>
            <a:off x="4275516" y="947892"/>
            <a:ext cx="0" cy="436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6665" y="3876865"/>
            <a:ext cx="80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nsulin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5835" y="3895538"/>
            <a:ext cx="115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Potassium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stCxn id="6" idx="2"/>
            <a:endCxn id="5" idx="0"/>
          </p:cNvCxnSpPr>
          <p:nvPr/>
        </p:nvCxnSpPr>
        <p:spPr>
          <a:xfrm flipH="1">
            <a:off x="1316698" y="3138250"/>
            <a:ext cx="2958818" cy="7427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2"/>
            <a:endCxn id="8" idx="0"/>
          </p:cNvCxnSpPr>
          <p:nvPr/>
        </p:nvCxnSpPr>
        <p:spPr>
          <a:xfrm>
            <a:off x="4275516" y="3138250"/>
            <a:ext cx="2593" cy="738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9" idx="0"/>
          </p:cNvCxnSpPr>
          <p:nvPr/>
        </p:nvCxnSpPr>
        <p:spPr>
          <a:xfrm>
            <a:off x="4275516" y="3138250"/>
            <a:ext cx="2986690" cy="757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6558" y="4985939"/>
            <a:ext cx="50449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decrease BG by 50 – 70 mg/dl/hr, stop ketosis</a:t>
            </a:r>
          </a:p>
          <a:p>
            <a:r>
              <a:rPr lang="en-US" dirty="0" smtClean="0"/>
              <a:t>Monitor:</a:t>
            </a:r>
          </a:p>
          <a:p>
            <a:r>
              <a:rPr lang="en-US" dirty="0"/>
              <a:t>	</a:t>
            </a:r>
            <a:r>
              <a:rPr lang="en-US" dirty="0" smtClean="0"/>
              <a:t>BG q1h</a:t>
            </a:r>
          </a:p>
          <a:p>
            <a:r>
              <a:rPr lang="en-US" dirty="0"/>
              <a:t>	</a:t>
            </a:r>
            <a:r>
              <a:rPr lang="en-US" dirty="0" smtClean="0"/>
              <a:t>ABG q4-6h</a:t>
            </a:r>
          </a:p>
          <a:p>
            <a:r>
              <a:rPr lang="en-US" dirty="0"/>
              <a:t>	</a:t>
            </a:r>
            <a:r>
              <a:rPr lang="en-US" dirty="0" smtClean="0"/>
              <a:t>K q1h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4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4424" y="16598"/>
            <a:ext cx="80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3223" y="765628"/>
            <a:ext cx="1465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Step 1:</a:t>
            </a:r>
          </a:p>
          <a:p>
            <a:pPr algn="ctr"/>
            <a:r>
              <a:rPr lang="en-US" b="1" dirty="0" smtClean="0"/>
              <a:t>Insulin Bolus:</a:t>
            </a:r>
          </a:p>
          <a:p>
            <a:pPr algn="ctr"/>
            <a:r>
              <a:rPr lang="en-US" b="1" dirty="0" smtClean="0"/>
              <a:t>0.1 Units/kg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22154" y="2128824"/>
            <a:ext cx="38074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Step 2:</a:t>
            </a:r>
          </a:p>
          <a:p>
            <a:pPr algn="ctr"/>
            <a:r>
              <a:rPr lang="en-US" dirty="0" smtClean="0"/>
              <a:t>Insulin Infusion:</a:t>
            </a:r>
          </a:p>
          <a:p>
            <a:pPr algn="ctr"/>
            <a:r>
              <a:rPr lang="en-US" b="1" dirty="0" smtClean="0"/>
              <a:t>100 Units Regular insulin in 100 ml NS</a:t>
            </a:r>
          </a:p>
          <a:p>
            <a:pPr algn="ctr"/>
            <a:r>
              <a:rPr lang="en-US" b="1" dirty="0" smtClean="0"/>
              <a:t>0.1 Units/kg/1hr </a:t>
            </a:r>
          </a:p>
          <a:p>
            <a:pPr algn="ctr"/>
            <a:r>
              <a:rPr lang="en-US" b="1" dirty="0" smtClean="0"/>
              <a:t>Check in 1 hour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325868" y="385930"/>
            <a:ext cx="0" cy="379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4325868" y="1688958"/>
            <a:ext cx="0" cy="439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9161" y="4059499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</a:t>
            </a:r>
          </a:p>
          <a:p>
            <a:r>
              <a:rPr lang="en-US" b="1" dirty="0" smtClean="0"/>
              <a:t>If BG </a:t>
            </a:r>
            <a:r>
              <a:rPr lang="en-US" b="1" dirty="0" err="1" smtClean="0"/>
              <a:t>Δ</a:t>
            </a:r>
            <a:r>
              <a:rPr lang="en-US" b="1" dirty="0" smtClean="0"/>
              <a:t> &lt; 50 mg/dl/1h</a:t>
            </a:r>
          </a:p>
          <a:p>
            <a:r>
              <a:rPr lang="en-US" b="1" dirty="0" smtClean="0"/>
              <a:t>Then double IV insulin: 0.2 U/kg</a:t>
            </a:r>
          </a:p>
          <a:p>
            <a:r>
              <a:rPr lang="en-US" dirty="0" smtClean="0"/>
              <a:t>Check in 1 hour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59037" y="5732897"/>
            <a:ext cx="308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Step 4:</a:t>
            </a:r>
          </a:p>
          <a:p>
            <a:pPr algn="ctr"/>
            <a:r>
              <a:rPr lang="en-US" b="1" dirty="0" smtClean="0"/>
              <a:t>If BG reaches 300 mg/dl</a:t>
            </a:r>
          </a:p>
          <a:p>
            <a:pPr algn="ctr"/>
            <a:r>
              <a:rPr lang="en-US" b="1" dirty="0" smtClean="0"/>
              <a:t>Then ½ IV insulin: 0.05 U/kg/h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6" idx="2"/>
            <a:endCxn id="13" idx="0"/>
          </p:cNvCxnSpPr>
          <p:nvPr/>
        </p:nvCxnSpPr>
        <p:spPr>
          <a:xfrm flipH="1">
            <a:off x="1770377" y="3606152"/>
            <a:ext cx="2555491" cy="453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14021" y="4078646"/>
            <a:ext cx="3084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</a:t>
            </a:r>
          </a:p>
          <a:p>
            <a:r>
              <a:rPr lang="en-US" b="1" dirty="0"/>
              <a:t>If </a:t>
            </a:r>
            <a:r>
              <a:rPr lang="en-US" b="1" dirty="0" err="1"/>
              <a:t>Δ</a:t>
            </a:r>
            <a:r>
              <a:rPr lang="en-US" b="1" dirty="0"/>
              <a:t> </a:t>
            </a:r>
            <a:r>
              <a:rPr lang="en-US" b="1" dirty="0" smtClean="0"/>
              <a:t>BG &gt; 70 mg/dl/1h</a:t>
            </a:r>
          </a:p>
          <a:p>
            <a:r>
              <a:rPr lang="en-US" b="1" dirty="0" smtClean="0"/>
              <a:t>Then ½ IV insulin: 0.05 U/kg/h</a:t>
            </a:r>
          </a:p>
          <a:p>
            <a:endParaRPr lang="en-US" b="1" dirty="0"/>
          </a:p>
        </p:txBody>
      </p:sp>
      <p:cxnSp>
        <p:nvCxnSpPr>
          <p:cNvPr id="27" name="Straight Connector 26"/>
          <p:cNvCxnSpPr>
            <a:stCxn id="6" idx="2"/>
            <a:endCxn id="25" idx="0"/>
          </p:cNvCxnSpPr>
          <p:nvPr/>
        </p:nvCxnSpPr>
        <p:spPr>
          <a:xfrm>
            <a:off x="4325868" y="3606152"/>
            <a:ext cx="3230459" cy="47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4" idx="0"/>
          </p:cNvCxnSpPr>
          <p:nvPr/>
        </p:nvCxnSpPr>
        <p:spPr>
          <a:xfrm>
            <a:off x="1770377" y="5259828"/>
            <a:ext cx="2631360" cy="473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2"/>
            <a:endCxn id="14" idx="0"/>
          </p:cNvCxnSpPr>
          <p:nvPr/>
        </p:nvCxnSpPr>
        <p:spPr>
          <a:xfrm flipH="1">
            <a:off x="4401737" y="5278975"/>
            <a:ext cx="3154590" cy="453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91455" y="909315"/>
            <a:ext cx="168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K &lt; 3.5</a:t>
            </a:r>
          </a:p>
          <a:p>
            <a:r>
              <a:rPr lang="en-US" dirty="0" smtClean="0"/>
              <a:t>Then d/c insulin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91455" y="2544322"/>
            <a:ext cx="168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K &lt; 3.5</a:t>
            </a:r>
          </a:p>
          <a:p>
            <a:r>
              <a:rPr lang="en-US" dirty="0" smtClean="0"/>
              <a:t>Then d/c insulin</a:t>
            </a:r>
          </a:p>
        </p:txBody>
      </p:sp>
      <p:cxnSp>
        <p:nvCxnSpPr>
          <p:cNvPr id="39" name="Straight Arrow Connector 38"/>
          <p:cNvCxnSpPr>
            <a:stCxn id="5" idx="3"/>
            <a:endCxn id="36" idx="1"/>
          </p:cNvCxnSpPr>
          <p:nvPr/>
        </p:nvCxnSpPr>
        <p:spPr>
          <a:xfrm>
            <a:off x="5058513" y="1227293"/>
            <a:ext cx="2232942" cy="5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3"/>
            <a:endCxn id="37" idx="1"/>
          </p:cNvCxnSpPr>
          <p:nvPr/>
        </p:nvCxnSpPr>
        <p:spPr>
          <a:xfrm>
            <a:off x="6229582" y="2867488"/>
            <a:ext cx="1061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93223" y="4113436"/>
            <a:ext cx="1636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Step 3:</a:t>
            </a:r>
          </a:p>
          <a:p>
            <a:pPr algn="ctr"/>
            <a:r>
              <a:rPr lang="en-US" b="1" dirty="0" smtClean="0"/>
              <a:t>If </a:t>
            </a:r>
            <a:r>
              <a:rPr lang="en-US" b="1" dirty="0" err="1" smtClean="0"/>
              <a:t>Δ</a:t>
            </a:r>
            <a:r>
              <a:rPr lang="en-US" b="1" dirty="0" smtClean="0"/>
              <a:t> BG: 50 – 70</a:t>
            </a:r>
          </a:p>
          <a:p>
            <a:pPr algn="ctr"/>
            <a:r>
              <a:rPr lang="en-US" b="1" dirty="0" smtClean="0"/>
              <a:t>Keep insulin</a:t>
            </a:r>
            <a:endParaRPr lang="en-US" b="1" dirty="0"/>
          </a:p>
        </p:txBody>
      </p:sp>
      <p:cxnSp>
        <p:nvCxnSpPr>
          <p:cNvPr id="15" name="Straight Arrow Connector 14"/>
          <p:cNvCxnSpPr>
            <a:stCxn id="6" idx="2"/>
          </p:cNvCxnSpPr>
          <p:nvPr/>
        </p:nvCxnSpPr>
        <p:spPr>
          <a:xfrm>
            <a:off x="4325868" y="3606152"/>
            <a:ext cx="0" cy="507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01737" y="5036766"/>
            <a:ext cx="1" cy="696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577273" y="3001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7336" y="301561"/>
            <a:ext cx="191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Treatment of both</a:t>
            </a:r>
          </a:p>
          <a:p>
            <a:pPr algn="ctr"/>
            <a:r>
              <a:rPr lang="en-US" dirty="0" smtClean="0"/>
              <a:t>DKA &amp; HHS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8248" y="3881011"/>
            <a:ext cx="111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Hydration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9922" y="1383923"/>
            <a:ext cx="153118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Monitor:</a:t>
            </a:r>
          </a:p>
          <a:p>
            <a:pPr marL="342900" indent="-342900">
              <a:buAutoNum type="arabicPeriod"/>
            </a:pPr>
            <a:r>
              <a:rPr lang="en-US" dirty="0" smtClean="0"/>
              <a:t>Chem 7</a:t>
            </a:r>
          </a:p>
          <a:p>
            <a:pPr marL="342900" indent="-342900">
              <a:buAutoNum type="arabicPeriod"/>
            </a:pPr>
            <a:r>
              <a:rPr lang="en-US" dirty="0"/>
              <a:t>Osmolality</a:t>
            </a:r>
          </a:p>
          <a:p>
            <a:pPr marL="342900" indent="-342900">
              <a:buAutoNum type="arabicPeriod"/>
            </a:pPr>
            <a:r>
              <a:rPr lang="en-US" dirty="0"/>
              <a:t>Ketones</a:t>
            </a:r>
          </a:p>
          <a:p>
            <a:pPr marL="342900" indent="-342900">
              <a:buAutoNum type="arabicPeriod"/>
            </a:pPr>
            <a:r>
              <a:rPr lang="en-US" dirty="0" smtClean="0"/>
              <a:t>ABG</a:t>
            </a:r>
          </a:p>
          <a:p>
            <a:pPr marL="342900" indent="-342900">
              <a:buAutoNum type="arabicPeriod"/>
            </a:pPr>
            <a:r>
              <a:rPr lang="en-US" dirty="0" smtClean="0"/>
              <a:t>CBC</a:t>
            </a:r>
          </a:p>
        </p:txBody>
      </p:sp>
      <p:cxnSp>
        <p:nvCxnSpPr>
          <p:cNvPr id="7" name="Straight Connector 6"/>
          <p:cNvCxnSpPr>
            <a:stCxn id="4" idx="2"/>
            <a:endCxn id="6" idx="0"/>
          </p:cNvCxnSpPr>
          <p:nvPr/>
        </p:nvCxnSpPr>
        <p:spPr>
          <a:xfrm>
            <a:off x="4275516" y="947892"/>
            <a:ext cx="0" cy="436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6665" y="3876865"/>
            <a:ext cx="80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nsulin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5835" y="3895538"/>
            <a:ext cx="115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Potassium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5" idx="0"/>
          </p:cNvCxnSpPr>
          <p:nvPr/>
        </p:nvCxnSpPr>
        <p:spPr>
          <a:xfrm flipH="1">
            <a:off x="1316698" y="3138250"/>
            <a:ext cx="2958818" cy="7427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2"/>
            <a:endCxn id="8" idx="0"/>
          </p:cNvCxnSpPr>
          <p:nvPr/>
        </p:nvCxnSpPr>
        <p:spPr>
          <a:xfrm>
            <a:off x="4275516" y="3138250"/>
            <a:ext cx="2593" cy="738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9" idx="0"/>
          </p:cNvCxnSpPr>
          <p:nvPr/>
        </p:nvCxnSpPr>
        <p:spPr>
          <a:xfrm>
            <a:off x="4275516" y="3138250"/>
            <a:ext cx="2986690" cy="757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9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1119</Words>
  <Application>Microsoft Macintosh PowerPoint</Application>
  <PresentationFormat>On-screen Show (4:3)</PresentationFormat>
  <Paragraphs>201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100</cp:revision>
  <dcterms:created xsi:type="dcterms:W3CDTF">2012-01-31T22:11:29Z</dcterms:created>
  <dcterms:modified xsi:type="dcterms:W3CDTF">2012-02-07T02:12:58Z</dcterms:modified>
</cp:coreProperties>
</file>