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2" r:id="rId4"/>
    <p:sldId id="261"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6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804DC-0964-F74A-8C4E-AFE61F07DA4D}" type="datetimeFigureOut">
              <a:rPr lang="en-US" smtClean="0"/>
              <a:t>2/18/12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DEFD8-AEC3-2742-883B-7D2AD235745E}" type="slidenum">
              <a:rPr lang="en-US" smtClean="0"/>
              <a:t>‹#›</a:t>
            </a:fld>
            <a:endParaRPr lang="en-US"/>
          </a:p>
        </p:txBody>
      </p:sp>
    </p:spTree>
    <p:extLst>
      <p:ext uri="{BB962C8B-B14F-4D97-AF65-F5344CB8AC3E}">
        <p14:creationId xmlns:p14="http://schemas.microsoft.com/office/powerpoint/2010/main" val="16145642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2DEFD8-AEC3-2742-883B-7D2AD235745E}" type="slidenum">
              <a:rPr lang="en-US" smtClean="0"/>
              <a:t>1</a:t>
            </a:fld>
            <a:endParaRPr lang="en-US"/>
          </a:p>
        </p:txBody>
      </p:sp>
    </p:spTree>
    <p:extLst>
      <p:ext uri="{BB962C8B-B14F-4D97-AF65-F5344CB8AC3E}">
        <p14:creationId xmlns:p14="http://schemas.microsoft.com/office/powerpoint/2010/main" val="219661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391F0C-F8F1-E642-B85C-6E5653D50475}" type="datetimeFigureOut">
              <a:rPr lang="en-US" smtClean="0"/>
              <a:t>2/18/12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208649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91F0C-F8F1-E642-B85C-6E5653D50475}" type="datetimeFigureOut">
              <a:rPr lang="en-US" smtClean="0"/>
              <a:t>2/18/12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285330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91F0C-F8F1-E642-B85C-6E5653D50475}" type="datetimeFigureOut">
              <a:rPr lang="en-US" smtClean="0"/>
              <a:t>2/18/12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14356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91F0C-F8F1-E642-B85C-6E5653D50475}" type="datetimeFigureOut">
              <a:rPr lang="en-US" smtClean="0"/>
              <a:t>2/18/12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388276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91F0C-F8F1-E642-B85C-6E5653D50475}" type="datetimeFigureOut">
              <a:rPr lang="en-US" smtClean="0"/>
              <a:t>2/18/12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386121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391F0C-F8F1-E642-B85C-6E5653D50475}" type="datetimeFigureOut">
              <a:rPr lang="en-US" smtClean="0"/>
              <a:t>2/18/12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224955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391F0C-F8F1-E642-B85C-6E5653D50475}" type="datetimeFigureOut">
              <a:rPr lang="en-US" smtClean="0"/>
              <a:t>2/18/12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122422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391F0C-F8F1-E642-B85C-6E5653D50475}" type="datetimeFigureOut">
              <a:rPr lang="en-US" smtClean="0"/>
              <a:t>2/18/12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281011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91F0C-F8F1-E642-B85C-6E5653D50475}" type="datetimeFigureOut">
              <a:rPr lang="en-US" smtClean="0"/>
              <a:t>2/18/12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55895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91F0C-F8F1-E642-B85C-6E5653D50475}" type="datetimeFigureOut">
              <a:rPr lang="en-US" smtClean="0"/>
              <a:t>2/18/12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115280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91F0C-F8F1-E642-B85C-6E5653D50475}" type="datetimeFigureOut">
              <a:rPr lang="en-US" smtClean="0"/>
              <a:t>2/18/12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EBCC9C-4F31-9147-B28F-59E16A66FB64}" type="slidenum">
              <a:rPr lang="en-US" smtClean="0"/>
              <a:t>‹#›</a:t>
            </a:fld>
            <a:endParaRPr lang="en-US"/>
          </a:p>
        </p:txBody>
      </p:sp>
    </p:spTree>
    <p:extLst>
      <p:ext uri="{BB962C8B-B14F-4D97-AF65-F5344CB8AC3E}">
        <p14:creationId xmlns:p14="http://schemas.microsoft.com/office/powerpoint/2010/main" val="22098300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91F0C-F8F1-E642-B85C-6E5653D50475}" type="datetimeFigureOut">
              <a:rPr lang="en-US" smtClean="0"/>
              <a:t>2/18/12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BCC9C-4F31-9147-B28F-59E16A66FB64}" type="slidenum">
              <a:rPr lang="en-US" smtClean="0"/>
              <a:t>‹#›</a:t>
            </a:fld>
            <a:endParaRPr lang="en-US"/>
          </a:p>
        </p:txBody>
      </p:sp>
    </p:spTree>
    <p:extLst>
      <p:ext uri="{BB962C8B-B14F-4D97-AF65-F5344CB8AC3E}">
        <p14:creationId xmlns:p14="http://schemas.microsoft.com/office/powerpoint/2010/main" val="7099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7"/>
          <p:cNvGraphicFramePr>
            <a:graphicFrameLocks/>
          </p:cNvGraphicFramePr>
          <p:nvPr>
            <p:extLst>
              <p:ext uri="{D42A27DB-BD31-4B8C-83A1-F6EECF244321}">
                <p14:modId xmlns:p14="http://schemas.microsoft.com/office/powerpoint/2010/main" val="3532461737"/>
              </p:ext>
            </p:extLst>
          </p:nvPr>
        </p:nvGraphicFramePr>
        <p:xfrm>
          <a:off x="330200" y="466499"/>
          <a:ext cx="8596086" cy="4548491"/>
        </p:xfrm>
        <a:graphic>
          <a:graphicData uri="http://schemas.openxmlformats.org/drawingml/2006/table">
            <a:tbl>
              <a:tblPr/>
              <a:tblGrid>
                <a:gridCol w="4640943"/>
                <a:gridCol w="3955143"/>
              </a:tblGrid>
              <a:tr h="6525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BMI</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Kg/m^2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5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Normal weight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18.5-24.9 kg/m2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55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Overweight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rPr>
                        <a:t>25-29.9 kg/m2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679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Obesity</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         Class 1</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         Class 2</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         Class 3</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Pear: fat waist (WC = waist circumference)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Apple: fat gut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sng" strike="noStrike" cap="none" normalizeH="0" baseline="0" dirty="0" smtClean="0">
                          <a:ln>
                            <a:noFill/>
                          </a:ln>
                          <a:solidFill>
                            <a:schemeClr val="tx1"/>
                          </a:solidFill>
                          <a:effectLst/>
                          <a:latin typeface="Times New Roman" pitchFamily="18" charset="0"/>
                        </a:rPr>
                        <a:t>&gt;</a:t>
                      </a:r>
                      <a:r>
                        <a:rPr kumimoji="0" lang="en-US" sz="2000" b="0" i="0" u="none" strike="noStrike" cap="none" normalizeH="0" baseline="0" dirty="0" smtClean="0">
                          <a:ln>
                            <a:noFill/>
                          </a:ln>
                          <a:solidFill>
                            <a:schemeClr val="tx1"/>
                          </a:solidFill>
                          <a:effectLst/>
                          <a:latin typeface="Times New Roman" pitchFamily="18" charset="0"/>
                        </a:rPr>
                        <a:t> 30 kg/m2</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30-34.9 kg/m2</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35-39.9 kg/m2</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sng" strike="noStrike" cap="none" normalizeH="0" baseline="0" dirty="0" smtClean="0">
                          <a:ln>
                            <a:noFill/>
                          </a:ln>
                          <a:solidFill>
                            <a:schemeClr val="tx1"/>
                          </a:solidFill>
                          <a:effectLst/>
                          <a:latin typeface="Times New Roman" pitchFamily="18" charset="0"/>
                        </a:rPr>
                        <a:t>&gt;</a:t>
                      </a:r>
                      <a:r>
                        <a:rPr kumimoji="0" lang="en-US" sz="2000" b="0" i="0" u="none" strike="noStrike" cap="none" normalizeH="0" baseline="0" dirty="0" smtClean="0">
                          <a:ln>
                            <a:noFill/>
                          </a:ln>
                          <a:solidFill>
                            <a:schemeClr val="tx1"/>
                          </a:solidFill>
                          <a:effectLst/>
                          <a:latin typeface="Times New Roman" pitchFamily="18" charset="0"/>
                        </a:rPr>
                        <a:t> 40 kg/m2</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Men      WC &gt; 40 inches</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Times New Roman" pitchFamily="18" charset="0"/>
                        </a:rPr>
                        <a:t>Women WC &gt; 35 inches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727972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4001" y="36285"/>
            <a:ext cx="4909417" cy="5509201"/>
          </a:xfrm>
          <a:prstGeom prst="rect">
            <a:avLst/>
          </a:prstGeom>
          <a:noFill/>
        </p:spPr>
        <p:txBody>
          <a:bodyPr wrap="none" rtlCol="0">
            <a:spAutoFit/>
          </a:bodyPr>
          <a:lstStyle/>
          <a:p>
            <a:r>
              <a:rPr lang="en-US" sz="1600" u="sng" dirty="0" smtClean="0"/>
              <a:t>Epidemiology</a:t>
            </a:r>
            <a:endParaRPr lang="en-US" sz="1600" u="sng" dirty="0"/>
          </a:p>
          <a:p>
            <a:r>
              <a:rPr lang="en-US" sz="1600" dirty="0" smtClean="0"/>
              <a:t>1/3 of US adults are obese</a:t>
            </a:r>
          </a:p>
          <a:p>
            <a:endParaRPr lang="en-US" sz="1600" dirty="0" smtClean="0"/>
          </a:p>
          <a:p>
            <a:r>
              <a:rPr lang="en-US" sz="1600" u="sng" dirty="0" smtClean="0"/>
              <a:t>Etiology (cause)</a:t>
            </a:r>
          </a:p>
          <a:p>
            <a:pPr marL="342900" indent="-342900">
              <a:buAutoNum type="arabicPeriod"/>
            </a:pPr>
            <a:r>
              <a:rPr lang="en-US" sz="1600" dirty="0" smtClean="0"/>
              <a:t>Environment </a:t>
            </a:r>
          </a:p>
          <a:p>
            <a:pPr lvl="1"/>
            <a:r>
              <a:rPr lang="en-US" sz="1600" dirty="0" smtClean="0"/>
              <a:t>Sedentary lifestyle</a:t>
            </a:r>
          </a:p>
          <a:p>
            <a:pPr lvl="1"/>
            <a:r>
              <a:rPr lang="en-US" sz="1600" dirty="0" smtClean="0"/>
              <a:t>Increase fat intake</a:t>
            </a:r>
          </a:p>
          <a:p>
            <a:pPr lvl="1"/>
            <a:r>
              <a:rPr lang="en-US" sz="1600" dirty="0" smtClean="0"/>
              <a:t>Decrease vegetable, fruit intake</a:t>
            </a:r>
          </a:p>
          <a:p>
            <a:pPr marL="342900" indent="-342900">
              <a:buAutoNum type="arabicPeriod"/>
            </a:pPr>
            <a:r>
              <a:rPr lang="en-US" sz="1600" dirty="0" smtClean="0"/>
              <a:t>Genetics</a:t>
            </a:r>
          </a:p>
          <a:p>
            <a:pPr marL="342900" indent="-342900">
              <a:buAutoNum type="arabicPeriod"/>
            </a:pPr>
            <a:r>
              <a:rPr lang="en-US" sz="1600" dirty="0" smtClean="0"/>
              <a:t>Physiology</a:t>
            </a:r>
          </a:p>
          <a:p>
            <a:r>
              <a:rPr lang="en-US" sz="1600" dirty="0" smtClean="0"/>
              <a:t>	Leptin: tells body to be full</a:t>
            </a:r>
          </a:p>
          <a:p>
            <a:r>
              <a:rPr lang="en-US" sz="1600" dirty="0" smtClean="0"/>
              <a:t>	Neuropeptide Y: tells brain to be hungry</a:t>
            </a:r>
          </a:p>
          <a:p>
            <a:r>
              <a:rPr lang="en-US" sz="1600" dirty="0" smtClean="0"/>
              <a:t>	GLP1 (glucagon like peptide)</a:t>
            </a:r>
          </a:p>
          <a:p>
            <a:pPr marL="342900" indent="-342900">
              <a:buAutoNum type="arabicPeriod" startAt="4"/>
            </a:pPr>
            <a:r>
              <a:rPr lang="en-US" sz="1600" dirty="0" smtClean="0"/>
              <a:t>Medications</a:t>
            </a:r>
          </a:p>
          <a:p>
            <a:pPr lvl="1"/>
            <a:r>
              <a:rPr lang="en-US" sz="1600" dirty="0" smtClean="0"/>
              <a:t>Steroids</a:t>
            </a:r>
          </a:p>
          <a:p>
            <a:pPr lvl="1"/>
            <a:r>
              <a:rPr lang="en-US" sz="1600" dirty="0" smtClean="0"/>
              <a:t>Diabetes therapies</a:t>
            </a:r>
          </a:p>
          <a:p>
            <a:pPr lvl="1"/>
            <a:r>
              <a:rPr lang="en-US" sz="1600" dirty="0" smtClean="0"/>
              <a:t>Protease inhibitors</a:t>
            </a:r>
          </a:p>
          <a:p>
            <a:pPr lvl="1"/>
            <a:r>
              <a:rPr lang="en-US" sz="1600" dirty="0" smtClean="0"/>
              <a:t>BB</a:t>
            </a:r>
          </a:p>
          <a:p>
            <a:pPr lvl="1"/>
            <a:r>
              <a:rPr lang="en-US" sz="1600" dirty="0" smtClean="0"/>
              <a:t>Alpha blockers</a:t>
            </a:r>
          </a:p>
          <a:p>
            <a:pPr lvl="1"/>
            <a:r>
              <a:rPr lang="en-US" sz="1600" dirty="0" smtClean="0"/>
              <a:t>TCA, MAO-I</a:t>
            </a:r>
          </a:p>
          <a:p>
            <a:pPr lvl="1"/>
            <a:r>
              <a:rPr lang="en-US" sz="1600" dirty="0" smtClean="0"/>
              <a:t>Antiseizure- Valproate</a:t>
            </a:r>
          </a:p>
          <a:p>
            <a:pPr lvl="1"/>
            <a:r>
              <a:rPr lang="en-US" sz="1600" dirty="0" smtClean="0"/>
              <a:t>Antipsychotics- olanzapine, clozapine, haloperidol</a:t>
            </a:r>
          </a:p>
        </p:txBody>
      </p:sp>
      <p:sp>
        <p:nvSpPr>
          <p:cNvPr id="6" name="Rectangle 5"/>
          <p:cNvSpPr/>
          <p:nvPr/>
        </p:nvSpPr>
        <p:spPr>
          <a:xfrm>
            <a:off x="5163418" y="857740"/>
            <a:ext cx="3955143" cy="1569660"/>
          </a:xfrm>
          <a:prstGeom prst="rect">
            <a:avLst/>
          </a:prstGeom>
        </p:spPr>
        <p:txBody>
          <a:bodyPr wrap="square">
            <a:spAutoFit/>
          </a:bodyPr>
          <a:lstStyle/>
          <a:p>
            <a:r>
              <a:rPr lang="en-US" sz="1600" u="sng" dirty="0" smtClean="0"/>
              <a:t>Health Risks</a:t>
            </a:r>
          </a:p>
          <a:p>
            <a:pPr marL="342900" indent="-342900">
              <a:buAutoNum type="arabicPeriod"/>
            </a:pPr>
            <a:r>
              <a:rPr lang="en-US" sz="1600" dirty="0" smtClean="0"/>
              <a:t>CV</a:t>
            </a:r>
          </a:p>
          <a:p>
            <a:pPr marL="342900" indent="-342900">
              <a:buAutoNum type="arabicPeriod"/>
            </a:pPr>
            <a:r>
              <a:rPr lang="en-US" sz="1600" dirty="0" smtClean="0"/>
              <a:t>Pulmonary</a:t>
            </a:r>
          </a:p>
          <a:p>
            <a:pPr marL="342900" indent="-342900">
              <a:buAutoNum type="arabicPeriod"/>
            </a:pPr>
            <a:r>
              <a:rPr lang="en-US" sz="1600" dirty="0" smtClean="0"/>
              <a:t>Metabolic (DM, metabolic syndrome)</a:t>
            </a:r>
          </a:p>
          <a:p>
            <a:pPr marL="342900" indent="-342900">
              <a:buAutoNum type="arabicPeriod"/>
            </a:pPr>
            <a:r>
              <a:rPr lang="en-US" sz="1600" dirty="0" smtClean="0"/>
              <a:t>Musculoskeletal (arthritis)</a:t>
            </a:r>
          </a:p>
          <a:p>
            <a:pPr marL="342900" indent="-342900">
              <a:buAutoNum type="arabicPeriod"/>
            </a:pPr>
            <a:r>
              <a:rPr lang="en-US" sz="1600" dirty="0" smtClean="0"/>
              <a:t>GERD</a:t>
            </a:r>
          </a:p>
        </p:txBody>
      </p:sp>
    </p:spTree>
    <p:extLst>
      <p:ext uri="{BB962C8B-B14F-4D97-AF65-F5344CB8AC3E}">
        <p14:creationId xmlns:p14="http://schemas.microsoft.com/office/powerpoint/2010/main" val="23662493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2485" y="157294"/>
            <a:ext cx="523400" cy="338554"/>
          </a:xfrm>
          <a:prstGeom prst="rect">
            <a:avLst/>
          </a:prstGeom>
          <a:noFill/>
        </p:spPr>
        <p:txBody>
          <a:bodyPr wrap="none" rtlCol="0">
            <a:spAutoFit/>
          </a:bodyPr>
          <a:lstStyle/>
          <a:p>
            <a:r>
              <a:rPr lang="en-US" sz="1600" dirty="0" smtClean="0"/>
              <a:t>BMI</a:t>
            </a:r>
            <a:endParaRPr lang="en-US" sz="1600" dirty="0"/>
          </a:p>
        </p:txBody>
      </p:sp>
      <p:sp>
        <p:nvSpPr>
          <p:cNvPr id="5" name="TextBox 4"/>
          <p:cNvSpPr txBox="1"/>
          <p:nvPr/>
        </p:nvSpPr>
        <p:spPr>
          <a:xfrm>
            <a:off x="787945" y="870857"/>
            <a:ext cx="1252566" cy="584776"/>
          </a:xfrm>
          <a:prstGeom prst="rect">
            <a:avLst/>
          </a:prstGeom>
          <a:noFill/>
        </p:spPr>
        <p:txBody>
          <a:bodyPr wrap="none" rtlCol="0">
            <a:spAutoFit/>
          </a:bodyPr>
          <a:lstStyle/>
          <a:p>
            <a:r>
              <a:rPr lang="en-US" sz="1600" dirty="0" smtClean="0"/>
              <a:t>BMI 25 </a:t>
            </a:r>
            <a:r>
              <a:rPr lang="en-US" sz="1600" dirty="0" smtClean="0"/>
              <a:t>– 30</a:t>
            </a:r>
          </a:p>
          <a:p>
            <a:r>
              <a:rPr lang="en-US" sz="1600" dirty="0" smtClean="0"/>
              <a:t>(overweight)</a:t>
            </a:r>
            <a:endParaRPr lang="en-US" sz="1600" dirty="0"/>
          </a:p>
        </p:txBody>
      </p:sp>
      <p:sp>
        <p:nvSpPr>
          <p:cNvPr id="6" name="TextBox 5"/>
          <p:cNvSpPr txBox="1"/>
          <p:nvPr/>
        </p:nvSpPr>
        <p:spPr>
          <a:xfrm>
            <a:off x="3283784" y="870857"/>
            <a:ext cx="1736373" cy="3046988"/>
          </a:xfrm>
          <a:prstGeom prst="rect">
            <a:avLst/>
          </a:prstGeom>
          <a:noFill/>
        </p:spPr>
        <p:txBody>
          <a:bodyPr wrap="none" rtlCol="0">
            <a:spAutoFit/>
          </a:bodyPr>
          <a:lstStyle/>
          <a:p>
            <a:r>
              <a:rPr lang="en-US" sz="1600" dirty="0" smtClean="0"/>
              <a:t>BMI 30 – 40</a:t>
            </a:r>
          </a:p>
          <a:p>
            <a:r>
              <a:rPr lang="en-US" sz="1600" dirty="0" smtClean="0"/>
              <a:t>Or</a:t>
            </a:r>
          </a:p>
          <a:p>
            <a:r>
              <a:rPr lang="en-US" sz="1600" dirty="0" smtClean="0"/>
              <a:t>BMI 27 – 30 w/</a:t>
            </a:r>
          </a:p>
          <a:p>
            <a:r>
              <a:rPr lang="en-US" sz="1600" dirty="0" smtClean="0"/>
              <a:t>Risk Factors</a:t>
            </a:r>
          </a:p>
          <a:p>
            <a:pPr marL="342900" indent="-342900">
              <a:buAutoNum type="arabicPeriod"/>
            </a:pPr>
            <a:r>
              <a:rPr lang="en-US" sz="1600" dirty="0" smtClean="0">
                <a:solidFill>
                  <a:srgbClr val="0000FF"/>
                </a:solidFill>
              </a:rPr>
              <a:t>HTN</a:t>
            </a:r>
          </a:p>
          <a:p>
            <a:pPr marL="342900" indent="-342900">
              <a:buAutoNum type="arabicPeriod"/>
            </a:pPr>
            <a:r>
              <a:rPr lang="en-US" sz="1600" dirty="0" smtClean="0">
                <a:solidFill>
                  <a:srgbClr val="0000FF"/>
                </a:solidFill>
              </a:rPr>
              <a:t>CVD</a:t>
            </a:r>
          </a:p>
          <a:p>
            <a:pPr marL="342900" indent="-342900">
              <a:buAutoNum type="arabicPeriod"/>
            </a:pPr>
            <a:r>
              <a:rPr lang="en-US" sz="1600" dirty="0" smtClean="0">
                <a:solidFill>
                  <a:srgbClr val="0000FF"/>
                </a:solidFill>
              </a:rPr>
              <a:t>Lipid</a:t>
            </a:r>
          </a:p>
          <a:p>
            <a:pPr marL="342900" indent="-342900">
              <a:buAutoNum type="arabicPeriod"/>
            </a:pPr>
            <a:r>
              <a:rPr lang="en-US" sz="1600" dirty="0" smtClean="0">
                <a:solidFill>
                  <a:srgbClr val="0000FF"/>
                </a:solidFill>
              </a:rPr>
              <a:t>DM</a:t>
            </a:r>
          </a:p>
          <a:p>
            <a:pPr marL="342900" indent="-342900">
              <a:buAutoNum type="arabicPeriod"/>
            </a:pPr>
            <a:r>
              <a:rPr lang="en-US" sz="1600" dirty="0" smtClean="0">
                <a:solidFill>
                  <a:srgbClr val="0000FF"/>
                </a:solidFill>
              </a:rPr>
              <a:t>Sleep Apnea</a:t>
            </a:r>
          </a:p>
          <a:p>
            <a:pPr marL="342900" indent="-342900">
              <a:buAutoNum type="arabicPeriod"/>
            </a:pPr>
            <a:r>
              <a:rPr lang="en-US" sz="1600" dirty="0" smtClean="0">
                <a:solidFill>
                  <a:srgbClr val="0000FF"/>
                </a:solidFill>
              </a:rPr>
              <a:t>Cigs</a:t>
            </a:r>
          </a:p>
          <a:p>
            <a:pPr marL="342900" indent="-342900">
              <a:buAutoNum type="arabicPeriod"/>
            </a:pPr>
            <a:r>
              <a:rPr lang="en-US" sz="1600" dirty="0" err="1" smtClean="0">
                <a:solidFill>
                  <a:srgbClr val="0000FF"/>
                </a:solidFill>
              </a:rPr>
              <a:t>Fam</a:t>
            </a:r>
            <a:r>
              <a:rPr lang="en-US" sz="1600" dirty="0" smtClean="0">
                <a:solidFill>
                  <a:srgbClr val="0000FF"/>
                </a:solidFill>
              </a:rPr>
              <a:t> </a:t>
            </a:r>
            <a:r>
              <a:rPr lang="en-US" sz="1600" dirty="0" err="1" smtClean="0">
                <a:solidFill>
                  <a:srgbClr val="0000FF"/>
                </a:solidFill>
              </a:rPr>
              <a:t>hx</a:t>
            </a:r>
            <a:r>
              <a:rPr lang="en-US" sz="1600" dirty="0" smtClean="0">
                <a:solidFill>
                  <a:srgbClr val="0000FF"/>
                </a:solidFill>
              </a:rPr>
              <a:t> of CVD</a:t>
            </a:r>
          </a:p>
          <a:p>
            <a:endParaRPr lang="en-US" sz="1600" dirty="0"/>
          </a:p>
        </p:txBody>
      </p:sp>
      <p:sp>
        <p:nvSpPr>
          <p:cNvPr id="8" name="TextBox 7"/>
          <p:cNvSpPr txBox="1"/>
          <p:nvPr/>
        </p:nvSpPr>
        <p:spPr>
          <a:xfrm>
            <a:off x="283365" y="4161356"/>
            <a:ext cx="2262158" cy="1569660"/>
          </a:xfrm>
          <a:prstGeom prst="rect">
            <a:avLst/>
          </a:prstGeom>
          <a:noFill/>
        </p:spPr>
        <p:txBody>
          <a:bodyPr wrap="none" rtlCol="0">
            <a:spAutoFit/>
          </a:bodyPr>
          <a:lstStyle/>
          <a:p>
            <a:r>
              <a:rPr lang="en-US" sz="1600" dirty="0" smtClean="0"/>
              <a:t>1. 30 min exercise/day</a:t>
            </a:r>
          </a:p>
          <a:p>
            <a:r>
              <a:rPr lang="en-US" sz="1600" dirty="0" smtClean="0"/>
              <a:t>     To maintain weight</a:t>
            </a:r>
          </a:p>
          <a:p>
            <a:r>
              <a:rPr lang="en-US" sz="1600" dirty="0" smtClean="0"/>
              <a:t>2. Low Calorie Diet</a:t>
            </a:r>
          </a:p>
          <a:p>
            <a:r>
              <a:rPr lang="en-US" sz="1600" dirty="0" smtClean="0"/>
              <a:t>     1000 kcal/day</a:t>
            </a:r>
          </a:p>
          <a:p>
            <a:r>
              <a:rPr lang="en-US" sz="1600" dirty="0"/>
              <a:t>3</a:t>
            </a:r>
            <a:r>
              <a:rPr lang="en-US" sz="1600" dirty="0" smtClean="0"/>
              <a:t>. Low Fat</a:t>
            </a:r>
          </a:p>
          <a:p>
            <a:r>
              <a:rPr lang="en-US" sz="1600" dirty="0" smtClean="0"/>
              <a:t>     &lt; 30% of total calories</a:t>
            </a:r>
            <a:endParaRPr lang="en-US" sz="1600" dirty="0"/>
          </a:p>
        </p:txBody>
      </p:sp>
      <p:sp>
        <p:nvSpPr>
          <p:cNvPr id="10" name="TextBox 9"/>
          <p:cNvSpPr txBox="1"/>
          <p:nvPr/>
        </p:nvSpPr>
        <p:spPr>
          <a:xfrm>
            <a:off x="6259286" y="870857"/>
            <a:ext cx="1736373" cy="3046988"/>
          </a:xfrm>
          <a:prstGeom prst="rect">
            <a:avLst/>
          </a:prstGeom>
          <a:noFill/>
        </p:spPr>
        <p:txBody>
          <a:bodyPr wrap="none" rtlCol="0">
            <a:spAutoFit/>
          </a:bodyPr>
          <a:lstStyle/>
          <a:p>
            <a:r>
              <a:rPr lang="en-US" sz="1600" dirty="0" smtClean="0"/>
              <a:t>BMI &gt; 40</a:t>
            </a:r>
          </a:p>
          <a:p>
            <a:r>
              <a:rPr lang="en-US" sz="1600" dirty="0" smtClean="0"/>
              <a:t>Or</a:t>
            </a:r>
          </a:p>
          <a:p>
            <a:r>
              <a:rPr lang="en-US" sz="1600" dirty="0" smtClean="0"/>
              <a:t>BMI 35 – 40 +</a:t>
            </a:r>
          </a:p>
          <a:p>
            <a:r>
              <a:rPr lang="en-US" sz="1600" dirty="0" smtClean="0"/>
              <a:t>Risk Factors</a:t>
            </a:r>
          </a:p>
          <a:p>
            <a:pPr marL="342900" indent="-342900">
              <a:buAutoNum type="arabicPeriod"/>
            </a:pPr>
            <a:r>
              <a:rPr lang="en-US" sz="1600" dirty="0" smtClean="0">
                <a:solidFill>
                  <a:srgbClr val="0000FF"/>
                </a:solidFill>
              </a:rPr>
              <a:t>HTN</a:t>
            </a:r>
          </a:p>
          <a:p>
            <a:pPr marL="342900" indent="-342900">
              <a:buAutoNum type="arabicPeriod"/>
            </a:pPr>
            <a:r>
              <a:rPr lang="en-US" sz="1600" dirty="0" smtClean="0">
                <a:solidFill>
                  <a:srgbClr val="0000FF"/>
                </a:solidFill>
              </a:rPr>
              <a:t>CVD</a:t>
            </a:r>
          </a:p>
          <a:p>
            <a:pPr marL="342900" indent="-342900">
              <a:buAutoNum type="arabicPeriod"/>
            </a:pPr>
            <a:r>
              <a:rPr lang="en-US" sz="1600" dirty="0" smtClean="0">
                <a:solidFill>
                  <a:srgbClr val="0000FF"/>
                </a:solidFill>
              </a:rPr>
              <a:t>Lipid</a:t>
            </a:r>
          </a:p>
          <a:p>
            <a:pPr marL="342900" indent="-342900">
              <a:buAutoNum type="arabicPeriod"/>
            </a:pPr>
            <a:r>
              <a:rPr lang="en-US" sz="1600" dirty="0" smtClean="0">
                <a:solidFill>
                  <a:srgbClr val="0000FF"/>
                </a:solidFill>
              </a:rPr>
              <a:t>DM</a:t>
            </a:r>
          </a:p>
          <a:p>
            <a:pPr marL="342900" indent="-342900">
              <a:buAutoNum type="arabicPeriod"/>
            </a:pPr>
            <a:r>
              <a:rPr lang="en-US" sz="1600" dirty="0" smtClean="0">
                <a:solidFill>
                  <a:srgbClr val="0000FF"/>
                </a:solidFill>
              </a:rPr>
              <a:t>Sleep Apnea</a:t>
            </a:r>
          </a:p>
          <a:p>
            <a:pPr marL="342900" indent="-342900">
              <a:buAutoNum type="arabicPeriod"/>
            </a:pPr>
            <a:r>
              <a:rPr lang="en-US" sz="1600" dirty="0" smtClean="0">
                <a:solidFill>
                  <a:srgbClr val="0000FF"/>
                </a:solidFill>
              </a:rPr>
              <a:t>Cigs</a:t>
            </a:r>
          </a:p>
          <a:p>
            <a:pPr marL="342900" indent="-342900">
              <a:buAutoNum type="arabicPeriod"/>
            </a:pPr>
            <a:r>
              <a:rPr lang="en-US" sz="1600" dirty="0" err="1" smtClean="0">
                <a:solidFill>
                  <a:srgbClr val="0000FF"/>
                </a:solidFill>
              </a:rPr>
              <a:t>Fam</a:t>
            </a:r>
            <a:r>
              <a:rPr lang="en-US" sz="1600" dirty="0" smtClean="0">
                <a:solidFill>
                  <a:srgbClr val="0000FF"/>
                </a:solidFill>
              </a:rPr>
              <a:t> </a:t>
            </a:r>
            <a:r>
              <a:rPr lang="en-US" sz="1600" dirty="0" err="1" smtClean="0">
                <a:solidFill>
                  <a:srgbClr val="0000FF"/>
                </a:solidFill>
              </a:rPr>
              <a:t>hx</a:t>
            </a:r>
            <a:r>
              <a:rPr lang="en-US" sz="1600" dirty="0" smtClean="0">
                <a:solidFill>
                  <a:srgbClr val="0000FF"/>
                </a:solidFill>
              </a:rPr>
              <a:t> of CVD</a:t>
            </a:r>
          </a:p>
          <a:p>
            <a:endParaRPr lang="en-US" sz="1600" dirty="0"/>
          </a:p>
        </p:txBody>
      </p:sp>
      <p:sp>
        <p:nvSpPr>
          <p:cNvPr id="11" name="TextBox 10"/>
          <p:cNvSpPr txBox="1"/>
          <p:nvPr/>
        </p:nvSpPr>
        <p:spPr>
          <a:xfrm>
            <a:off x="6495142" y="4161356"/>
            <a:ext cx="902811" cy="369332"/>
          </a:xfrm>
          <a:prstGeom prst="rect">
            <a:avLst/>
          </a:prstGeom>
          <a:noFill/>
        </p:spPr>
        <p:txBody>
          <a:bodyPr wrap="none" rtlCol="0">
            <a:spAutoFit/>
          </a:bodyPr>
          <a:lstStyle/>
          <a:p>
            <a:r>
              <a:rPr lang="en-US" dirty="0" smtClean="0"/>
              <a:t>Surgery</a:t>
            </a:r>
            <a:endParaRPr lang="en-US" dirty="0"/>
          </a:p>
        </p:txBody>
      </p:sp>
      <p:sp>
        <p:nvSpPr>
          <p:cNvPr id="12" name="TextBox 11"/>
          <p:cNvSpPr txBox="1"/>
          <p:nvPr/>
        </p:nvSpPr>
        <p:spPr>
          <a:xfrm>
            <a:off x="3283784" y="4161356"/>
            <a:ext cx="2575044" cy="1200329"/>
          </a:xfrm>
          <a:prstGeom prst="rect">
            <a:avLst/>
          </a:prstGeom>
          <a:noFill/>
        </p:spPr>
        <p:txBody>
          <a:bodyPr wrap="none" rtlCol="0">
            <a:spAutoFit/>
          </a:bodyPr>
          <a:lstStyle/>
          <a:p>
            <a:r>
              <a:rPr lang="en-US" dirty="0" smtClean="0">
                <a:solidFill>
                  <a:srgbClr val="FF00FF"/>
                </a:solidFill>
              </a:rPr>
              <a:t>Pharmacologic treatment</a:t>
            </a:r>
          </a:p>
          <a:p>
            <a:r>
              <a:rPr lang="en-US" dirty="0" smtClean="0">
                <a:solidFill>
                  <a:srgbClr val="FF00FF"/>
                </a:solidFill>
              </a:rPr>
              <a:t>Orlistat </a:t>
            </a:r>
            <a:r>
              <a:rPr lang="en-US" dirty="0" smtClean="0">
                <a:solidFill>
                  <a:srgbClr val="FF00FF"/>
                </a:solidFill>
              </a:rPr>
              <a:t>	</a:t>
            </a:r>
            <a:r>
              <a:rPr lang="en-US" smtClean="0">
                <a:solidFill>
                  <a:srgbClr val="FF00FF"/>
                </a:solidFill>
              </a:rPr>
              <a:t>		or</a:t>
            </a:r>
            <a:endParaRPr lang="en-US" dirty="0" smtClean="0">
              <a:solidFill>
                <a:srgbClr val="FF00FF"/>
              </a:solidFill>
            </a:endParaRPr>
          </a:p>
          <a:p>
            <a:r>
              <a:rPr lang="en-US" dirty="0" smtClean="0">
                <a:solidFill>
                  <a:srgbClr val="FF00FF"/>
                </a:solidFill>
              </a:rPr>
              <a:t>Amphetamines	or</a:t>
            </a:r>
            <a:endParaRPr lang="en-US" dirty="0" smtClean="0">
              <a:solidFill>
                <a:srgbClr val="FF00FF"/>
              </a:solidFill>
            </a:endParaRPr>
          </a:p>
          <a:p>
            <a:r>
              <a:rPr lang="en-US" dirty="0" smtClean="0">
                <a:solidFill>
                  <a:srgbClr val="FF00FF"/>
                </a:solidFill>
              </a:rPr>
              <a:t>Serotonergic Agents</a:t>
            </a:r>
            <a:endParaRPr lang="en-US" dirty="0">
              <a:solidFill>
                <a:srgbClr val="FF00FF"/>
              </a:solidFill>
            </a:endParaRPr>
          </a:p>
        </p:txBody>
      </p:sp>
      <p:cxnSp>
        <p:nvCxnSpPr>
          <p:cNvPr id="15" name="Straight Arrow Connector 14"/>
          <p:cNvCxnSpPr>
            <a:stCxn id="5" idx="2"/>
            <a:endCxn id="8" idx="0"/>
          </p:cNvCxnSpPr>
          <p:nvPr/>
        </p:nvCxnSpPr>
        <p:spPr>
          <a:xfrm>
            <a:off x="1414228" y="1455633"/>
            <a:ext cx="216" cy="27057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55571" y="3683000"/>
            <a:ext cx="0" cy="4783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1" idx="0"/>
          </p:cNvCxnSpPr>
          <p:nvPr/>
        </p:nvCxnSpPr>
        <p:spPr>
          <a:xfrm>
            <a:off x="6946548" y="3465284"/>
            <a:ext cx="0" cy="6960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4" idx="1"/>
            <a:endCxn id="5" idx="0"/>
          </p:cNvCxnSpPr>
          <p:nvPr/>
        </p:nvCxnSpPr>
        <p:spPr>
          <a:xfrm flipH="1">
            <a:off x="1414228" y="326571"/>
            <a:ext cx="2478257" cy="5442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4" idx="2"/>
            <a:endCxn id="6" idx="0"/>
          </p:cNvCxnSpPr>
          <p:nvPr/>
        </p:nvCxnSpPr>
        <p:spPr>
          <a:xfrm flipH="1">
            <a:off x="4151971" y="495848"/>
            <a:ext cx="2214" cy="375009"/>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4" idx="3"/>
            <a:endCxn id="10" idx="0"/>
          </p:cNvCxnSpPr>
          <p:nvPr/>
        </p:nvCxnSpPr>
        <p:spPr>
          <a:xfrm>
            <a:off x="4415885" y="326571"/>
            <a:ext cx="2711588" cy="544286"/>
          </a:xfrm>
          <a:prstGeom prst="line">
            <a:avLst/>
          </a:prstGeom>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024837" y="6005286"/>
            <a:ext cx="2254268" cy="646331"/>
          </a:xfrm>
          <a:prstGeom prst="rect">
            <a:avLst/>
          </a:prstGeom>
          <a:noFill/>
        </p:spPr>
        <p:txBody>
          <a:bodyPr wrap="none" rtlCol="0">
            <a:spAutoFit/>
          </a:bodyPr>
          <a:lstStyle/>
          <a:p>
            <a:r>
              <a:rPr lang="en-US" b="1" u="sng" dirty="0" smtClean="0"/>
              <a:t>Monitor</a:t>
            </a:r>
            <a:r>
              <a:rPr lang="en-US" b="1" dirty="0" smtClean="0"/>
              <a:t> every month</a:t>
            </a:r>
          </a:p>
          <a:p>
            <a:r>
              <a:rPr lang="en-US" b="1" dirty="0" smtClean="0"/>
              <a:t>WT, WC, </a:t>
            </a:r>
            <a:r>
              <a:rPr lang="en-US" b="1" dirty="0" smtClean="0"/>
              <a:t>BMI, </a:t>
            </a:r>
            <a:r>
              <a:rPr lang="en-US" b="1" dirty="0" smtClean="0"/>
              <a:t>BP</a:t>
            </a:r>
            <a:endParaRPr lang="en-US" b="1" dirty="0"/>
          </a:p>
        </p:txBody>
      </p:sp>
      <p:cxnSp>
        <p:nvCxnSpPr>
          <p:cNvPr id="36" name="Straight Arrow Connector 35"/>
          <p:cNvCxnSpPr>
            <a:stCxn id="11" idx="2"/>
          </p:cNvCxnSpPr>
          <p:nvPr/>
        </p:nvCxnSpPr>
        <p:spPr>
          <a:xfrm flipH="1">
            <a:off x="5279105" y="4530688"/>
            <a:ext cx="1667443" cy="16015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2"/>
            <a:endCxn id="34" idx="1"/>
          </p:cNvCxnSpPr>
          <p:nvPr/>
        </p:nvCxnSpPr>
        <p:spPr>
          <a:xfrm>
            <a:off x="1414444" y="5731016"/>
            <a:ext cx="1610393" cy="5974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3755571" y="5361685"/>
            <a:ext cx="0" cy="6436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68728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343" y="422479"/>
            <a:ext cx="7093857" cy="4247317"/>
          </a:xfrm>
          <a:prstGeom prst="rect">
            <a:avLst/>
          </a:prstGeom>
          <a:noFill/>
        </p:spPr>
        <p:txBody>
          <a:bodyPr wrap="square" rtlCol="0">
            <a:spAutoFit/>
          </a:bodyPr>
          <a:lstStyle/>
          <a:p>
            <a:r>
              <a:rPr lang="en-US" dirty="0" smtClean="0">
                <a:solidFill>
                  <a:srgbClr val="FF00FF"/>
                </a:solidFill>
              </a:rPr>
              <a:t>1. Orlistat (Xenical)</a:t>
            </a:r>
            <a:endParaRPr lang="en-US" dirty="0"/>
          </a:p>
          <a:p>
            <a:r>
              <a:rPr lang="en-US" dirty="0" smtClean="0">
                <a:solidFill>
                  <a:srgbClr val="FF0000"/>
                </a:solidFill>
              </a:rPr>
              <a:t>Only long term use drug for obesity</a:t>
            </a:r>
            <a:endParaRPr lang="en-US" dirty="0"/>
          </a:p>
          <a:p>
            <a:r>
              <a:rPr lang="en-US" dirty="0" smtClean="0"/>
              <a:t>MOA: </a:t>
            </a:r>
            <a:r>
              <a:rPr lang="en-US" dirty="0"/>
              <a:t>A reversible inhibitor of gastric and pancreatic lipases, thus inhibiting absorption of dietary fats by 30% (at doses of 120 mg 3 times/day)</a:t>
            </a:r>
            <a:r>
              <a:rPr lang="en-US" dirty="0" smtClean="0"/>
              <a:t>.</a:t>
            </a:r>
          </a:p>
          <a:p>
            <a:endParaRPr lang="en-US" dirty="0"/>
          </a:p>
          <a:p>
            <a:r>
              <a:rPr lang="en-US" dirty="0" smtClean="0"/>
              <a:t>Pros:</a:t>
            </a:r>
          </a:p>
          <a:p>
            <a:r>
              <a:rPr lang="en-US" dirty="0" smtClean="0"/>
              <a:t>6 kg (13 lb) in 4 years</a:t>
            </a:r>
          </a:p>
          <a:p>
            <a:r>
              <a:rPr lang="en-US" dirty="0" smtClean="0"/>
              <a:t>Improve lipid profile</a:t>
            </a:r>
          </a:p>
          <a:p>
            <a:endParaRPr lang="en-US" dirty="0"/>
          </a:p>
          <a:p>
            <a:r>
              <a:rPr lang="en-US" dirty="0" smtClean="0"/>
              <a:t>Cons:</a:t>
            </a:r>
          </a:p>
          <a:p>
            <a:r>
              <a:rPr lang="en-US" dirty="0" smtClean="0"/>
              <a:t>Indicated in patients &gt; 12 y/o</a:t>
            </a:r>
          </a:p>
          <a:p>
            <a:r>
              <a:rPr lang="en-US" dirty="0" smtClean="0">
                <a:solidFill>
                  <a:srgbClr val="FF0000"/>
                </a:solidFill>
              </a:rPr>
              <a:t>Diarrhea, oily stool, flatulence, fecal urgency, decrease absorption of </a:t>
            </a:r>
            <a:r>
              <a:rPr lang="en-US" dirty="0" err="1" smtClean="0">
                <a:solidFill>
                  <a:srgbClr val="FF0000"/>
                </a:solidFill>
              </a:rPr>
              <a:t>Vit</a:t>
            </a:r>
            <a:r>
              <a:rPr lang="en-US" dirty="0" smtClean="0">
                <a:solidFill>
                  <a:srgbClr val="FF0000"/>
                </a:solidFill>
              </a:rPr>
              <a:t> A,D, E, K, severe liver injury</a:t>
            </a:r>
          </a:p>
          <a:p>
            <a:endParaRPr lang="en-US" dirty="0"/>
          </a:p>
        </p:txBody>
      </p:sp>
      <p:pic>
        <p:nvPicPr>
          <p:cNvPr id="6" name="Picture 5" descr="Review Xenical ( Orlistat ) Fat Blocker Pil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200" y="422479"/>
            <a:ext cx="13620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61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22" y="14905"/>
            <a:ext cx="4470845" cy="369332"/>
          </a:xfrm>
          <a:prstGeom prst="rect">
            <a:avLst/>
          </a:prstGeom>
          <a:noFill/>
        </p:spPr>
        <p:txBody>
          <a:bodyPr wrap="none" rtlCol="0">
            <a:spAutoFit/>
          </a:bodyPr>
          <a:lstStyle/>
          <a:p>
            <a:r>
              <a:rPr lang="en-US" dirty="0">
                <a:solidFill>
                  <a:srgbClr val="FF00FF"/>
                </a:solidFill>
              </a:rPr>
              <a:t>2</a:t>
            </a:r>
            <a:r>
              <a:rPr lang="en-US" dirty="0" smtClean="0">
                <a:solidFill>
                  <a:srgbClr val="FF00FF"/>
                </a:solidFill>
              </a:rPr>
              <a:t>. Pharmacotherapy: Amphetamines (uppers)</a:t>
            </a:r>
            <a:endParaRPr lang="en-US" dirty="0">
              <a:solidFill>
                <a:srgbClr val="FF00FF"/>
              </a:solidFill>
            </a:endParaRPr>
          </a:p>
        </p:txBody>
      </p:sp>
      <p:sp>
        <p:nvSpPr>
          <p:cNvPr id="5" name="TextBox 4"/>
          <p:cNvSpPr txBox="1"/>
          <p:nvPr/>
        </p:nvSpPr>
        <p:spPr>
          <a:xfrm>
            <a:off x="265122" y="380997"/>
            <a:ext cx="8146142" cy="6463309"/>
          </a:xfrm>
          <a:prstGeom prst="rect">
            <a:avLst/>
          </a:prstGeom>
          <a:noFill/>
        </p:spPr>
        <p:txBody>
          <a:bodyPr wrap="square" rtlCol="0">
            <a:spAutoFit/>
          </a:bodyPr>
          <a:lstStyle/>
          <a:p>
            <a:r>
              <a:rPr lang="en-US" u="sng" dirty="0" smtClean="0"/>
              <a:t>Phentermine (Adipex-P, Ionamin)</a:t>
            </a:r>
          </a:p>
          <a:p>
            <a:r>
              <a:rPr lang="en-US" dirty="0" smtClean="0"/>
              <a:t>Use: Short term use for obesity</a:t>
            </a:r>
          </a:p>
          <a:p>
            <a:r>
              <a:rPr lang="en-US" dirty="0" smtClean="0"/>
              <a:t>MOA: </a:t>
            </a:r>
            <a:r>
              <a:rPr lang="en-US" dirty="0"/>
              <a:t>Phentermine is a sympathomimetic amine with pharmacologic properties similar to the amphetamines. The mechanism of action in reducing appetite appears to be secondary to CNS effects, including stimulation of the hypothalamus to release norepinephrine</a:t>
            </a:r>
            <a:r>
              <a:rPr lang="en-US" dirty="0" smtClean="0"/>
              <a:t>.</a:t>
            </a:r>
          </a:p>
          <a:p>
            <a:endParaRPr lang="en-US" dirty="0"/>
          </a:p>
          <a:p>
            <a:r>
              <a:rPr lang="en-US" u="sng" dirty="0" smtClean="0"/>
              <a:t>Diethylpropion</a:t>
            </a:r>
            <a:r>
              <a:rPr lang="en-US" dirty="0" smtClean="0"/>
              <a:t> (Tenuate)</a:t>
            </a:r>
          </a:p>
          <a:p>
            <a:r>
              <a:rPr lang="en-US" dirty="0" smtClean="0"/>
              <a:t>Use: Short term use for obesity</a:t>
            </a:r>
          </a:p>
          <a:p>
            <a:r>
              <a:rPr lang="en-US" dirty="0" smtClean="0"/>
              <a:t>MOA: same as Phentermine</a:t>
            </a:r>
          </a:p>
          <a:p>
            <a:endParaRPr lang="en-US" dirty="0"/>
          </a:p>
          <a:p>
            <a:r>
              <a:rPr lang="en-US" dirty="0" smtClean="0"/>
              <a:t>Pros: </a:t>
            </a:r>
          </a:p>
          <a:p>
            <a:r>
              <a:rPr lang="en-US" dirty="0" smtClean="0"/>
              <a:t>lose 3.5 kg = 8 lb</a:t>
            </a:r>
          </a:p>
          <a:p>
            <a:endParaRPr lang="en-US" dirty="0" smtClean="0"/>
          </a:p>
          <a:p>
            <a:r>
              <a:rPr lang="en-US" dirty="0" smtClean="0"/>
              <a:t>Cons:</a:t>
            </a:r>
          </a:p>
          <a:p>
            <a:r>
              <a:rPr lang="en-US" dirty="0" smtClean="0"/>
              <a:t>Short term b/c Tolerance within 2 weeks and addictive potential (C4)</a:t>
            </a:r>
          </a:p>
          <a:p>
            <a:r>
              <a:rPr lang="en-US" dirty="0" smtClean="0"/>
              <a:t>Weight gain after d/c</a:t>
            </a:r>
          </a:p>
          <a:p>
            <a:endParaRPr lang="en-US" dirty="0" smtClean="0"/>
          </a:p>
          <a:p>
            <a:r>
              <a:rPr lang="en-US" smtClean="0"/>
              <a:t>Contraindications:</a:t>
            </a:r>
            <a:endParaRPr lang="en-US" dirty="0" smtClean="0"/>
          </a:p>
          <a:p>
            <a:r>
              <a:rPr lang="en-US" dirty="0" smtClean="0"/>
              <a:t>HTN</a:t>
            </a:r>
          </a:p>
          <a:p>
            <a:r>
              <a:rPr lang="en-US" dirty="0" smtClean="0"/>
              <a:t>CV</a:t>
            </a:r>
          </a:p>
          <a:p>
            <a:r>
              <a:rPr lang="en-US" dirty="0" smtClean="0"/>
              <a:t>Substance abuse</a:t>
            </a:r>
          </a:p>
          <a:p>
            <a:r>
              <a:rPr lang="en-US" dirty="0" smtClean="0"/>
              <a:t>glaucoma</a:t>
            </a:r>
            <a:endParaRPr lang="en-US" dirty="0"/>
          </a:p>
        </p:txBody>
      </p:sp>
    </p:spTree>
    <p:extLst>
      <p:ext uri="{BB962C8B-B14F-4D97-AF65-F5344CB8AC3E}">
        <p14:creationId xmlns:p14="http://schemas.microsoft.com/office/powerpoint/2010/main" val="66032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5122" y="384237"/>
            <a:ext cx="4098335" cy="369332"/>
          </a:xfrm>
          <a:prstGeom prst="rect">
            <a:avLst/>
          </a:prstGeom>
          <a:noFill/>
        </p:spPr>
        <p:txBody>
          <a:bodyPr wrap="none" rtlCol="0">
            <a:spAutoFit/>
          </a:bodyPr>
          <a:lstStyle/>
          <a:p>
            <a:r>
              <a:rPr lang="en-US" dirty="0" smtClean="0">
                <a:solidFill>
                  <a:srgbClr val="FF00FF"/>
                </a:solidFill>
              </a:rPr>
              <a:t>3. Pharmacotherapy: Serotonergic Agents</a:t>
            </a:r>
            <a:endParaRPr lang="en-US" dirty="0">
              <a:solidFill>
                <a:srgbClr val="FF00FF"/>
              </a:solidFill>
            </a:endParaRPr>
          </a:p>
        </p:txBody>
      </p:sp>
      <p:sp>
        <p:nvSpPr>
          <p:cNvPr id="6" name="TextBox 5"/>
          <p:cNvSpPr txBox="1"/>
          <p:nvPr/>
        </p:nvSpPr>
        <p:spPr>
          <a:xfrm>
            <a:off x="816429" y="816429"/>
            <a:ext cx="6276077" cy="3416320"/>
          </a:xfrm>
          <a:prstGeom prst="rect">
            <a:avLst/>
          </a:prstGeom>
          <a:noFill/>
        </p:spPr>
        <p:txBody>
          <a:bodyPr wrap="none" rtlCol="0">
            <a:spAutoFit/>
          </a:bodyPr>
          <a:lstStyle/>
          <a:p>
            <a:r>
              <a:rPr lang="en-US" dirty="0" smtClean="0"/>
              <a:t>SSRI</a:t>
            </a:r>
          </a:p>
          <a:p>
            <a:r>
              <a:rPr lang="en-US" u="sng" dirty="0" smtClean="0"/>
              <a:t>Fluoxetine (Prozac)</a:t>
            </a:r>
          </a:p>
          <a:p>
            <a:r>
              <a:rPr lang="en-US" dirty="0" smtClean="0"/>
              <a:t>Dose: 60 mg (depression is 20 – 40 mg)</a:t>
            </a:r>
          </a:p>
          <a:p>
            <a:r>
              <a:rPr lang="en-US" dirty="0" smtClean="0"/>
              <a:t>Use: in combo with Phentermine </a:t>
            </a:r>
          </a:p>
          <a:p>
            <a:endParaRPr lang="en-US" dirty="0"/>
          </a:p>
          <a:p>
            <a:r>
              <a:rPr lang="en-US" dirty="0" smtClean="0"/>
              <a:t>Pros:</a:t>
            </a:r>
          </a:p>
          <a:p>
            <a:r>
              <a:rPr lang="en-US" dirty="0" smtClean="0"/>
              <a:t>Lose 1 – 9 kg</a:t>
            </a:r>
          </a:p>
          <a:p>
            <a:endParaRPr lang="en-US" dirty="0"/>
          </a:p>
          <a:p>
            <a:r>
              <a:rPr lang="en-US" dirty="0" smtClean="0"/>
              <a:t>Cons:</a:t>
            </a:r>
          </a:p>
          <a:p>
            <a:r>
              <a:rPr lang="en-US" dirty="0" smtClean="0">
                <a:solidFill>
                  <a:srgbClr val="FF0000"/>
                </a:solidFill>
              </a:rPr>
              <a:t>Not FDA approved</a:t>
            </a:r>
          </a:p>
          <a:p>
            <a:r>
              <a:rPr lang="en-US" dirty="0" smtClean="0"/>
              <a:t>Serotonin syndrome </a:t>
            </a:r>
            <a:r>
              <a:rPr lang="en-US" dirty="0" smtClean="0">
                <a:sym typeface="Wingdings"/>
              </a:rPr>
              <a:t> the shakes</a:t>
            </a:r>
          </a:p>
          <a:p>
            <a:r>
              <a:rPr lang="en-US" dirty="0" smtClean="0">
                <a:sym typeface="Wingdings"/>
              </a:rPr>
              <a:t>Adverse effects: diarrhea, constipation, HA, ejaculatory disorders</a:t>
            </a:r>
            <a:endParaRPr lang="en-US" dirty="0"/>
          </a:p>
        </p:txBody>
      </p:sp>
    </p:spTree>
    <p:extLst>
      <p:ext uri="{BB962C8B-B14F-4D97-AF65-F5344CB8AC3E}">
        <p14:creationId xmlns:p14="http://schemas.microsoft.com/office/powerpoint/2010/main" val="3119307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1089</TotalTime>
  <Words>487</Words>
  <Application>Microsoft Macintosh PowerPoint</Application>
  <PresentationFormat>On-screen Show (4:3)</PresentationFormat>
  <Paragraphs>132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TEMPLE UNIVERSITY SCHOOL OF PHARMACY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 Do</dc:creator>
  <cp:lastModifiedBy>Leon Do</cp:lastModifiedBy>
  <cp:revision>76</cp:revision>
  <dcterms:created xsi:type="dcterms:W3CDTF">2012-02-18T21:09:46Z</dcterms:created>
  <dcterms:modified xsi:type="dcterms:W3CDTF">2012-02-19T15:23:20Z</dcterms:modified>
</cp:coreProperties>
</file>