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72" r:id="rId2"/>
    <p:sldId id="273" r:id="rId3"/>
    <p:sldId id="284" r:id="rId4"/>
    <p:sldId id="256" r:id="rId5"/>
    <p:sldId id="270" r:id="rId6"/>
    <p:sldId id="271" r:id="rId7"/>
    <p:sldId id="265" r:id="rId8"/>
    <p:sldId id="261" r:id="rId9"/>
    <p:sldId id="266" r:id="rId10"/>
    <p:sldId id="268" r:id="rId11"/>
    <p:sldId id="269" r:id="rId12"/>
    <p:sldId id="262" r:id="rId13"/>
    <p:sldId id="263" r:id="rId14"/>
    <p:sldId id="264" r:id="rId15"/>
    <p:sldId id="260" r:id="rId16"/>
    <p:sldId id="257" r:id="rId17"/>
    <p:sldId id="258" r:id="rId18"/>
    <p:sldId id="274" r:id="rId19"/>
    <p:sldId id="275" r:id="rId20"/>
    <p:sldId id="276" r:id="rId21"/>
    <p:sldId id="278" r:id="rId22"/>
    <p:sldId id="277" r:id="rId23"/>
    <p:sldId id="279" r:id="rId24"/>
    <p:sldId id="280" r:id="rId25"/>
    <p:sldId id="282" r:id="rId26"/>
    <p:sldId id="281"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d="{26F27466-63B0-2E49-9704-287E2C47CF6A}">
          <p14:sldIdLst>
            <p14:sldId id="272"/>
            <p14:sldId id="273"/>
            <p14:sldId id="284"/>
          </p14:sldIdLst>
        </p14:section>
        <p14:section name="Screening" id="{DD96B5D9-22DB-0043-B170-47D79AFF4BB9}">
          <p14:sldIdLst>
            <p14:sldId id="256"/>
            <p14:sldId id="270"/>
            <p14:sldId id="271"/>
          </p14:sldIdLst>
        </p14:section>
        <p14:section name="Risk Factors" id="{2F3DF848-4194-7C4E-BC5C-7BFB72EEA9EC}">
          <p14:sldIdLst>
            <p14:sldId id="265"/>
            <p14:sldId id="261"/>
            <p14:sldId id="266"/>
            <p14:sldId id="268"/>
            <p14:sldId id="269"/>
            <p14:sldId id="262"/>
            <p14:sldId id="263"/>
            <p14:sldId id="264"/>
          </p14:sldIdLst>
        </p14:section>
        <p14:section name="Pharmacology" id="{C8CFF5EB-B4C7-2C42-92A3-8AAE628D9CA9}">
          <p14:sldIdLst>
            <p14:sldId id="260"/>
            <p14:sldId id="257"/>
            <p14:sldId id="258"/>
          </p14:sldIdLst>
        </p14:section>
        <p14:section name="Treatment" id="{63AEBF50-7D48-714D-9C74-3DB2F9263835}">
          <p14:sldIdLst>
            <p14:sldId id="274"/>
            <p14:sldId id="275"/>
            <p14:sldId id="276"/>
            <p14:sldId id="278"/>
            <p14:sldId id="277"/>
            <p14:sldId id="279"/>
            <p14:sldId id="280"/>
            <p14:sldId id="282"/>
            <p14:sldId id="281"/>
          </p14:sldIdLst>
        </p14:section>
        <p14:section name="Constipation" id="{6E20CA82-1006-4A47-852C-DB673C896441}">
          <p14:sldIdLst>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39" autoAdjust="0"/>
  </p:normalViewPr>
  <p:slideViewPr>
    <p:cSldViewPr snapToGrid="0" snapToObjects="1">
      <p:cViewPr varScale="1">
        <p:scale>
          <a:sx n="76" d="100"/>
          <a:sy n="76" d="100"/>
        </p:scale>
        <p:origin x="-19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7235D9-C280-404A-B88F-05BACB018322}" type="datetimeFigureOut">
              <a:rPr lang="en-US" smtClean="0"/>
              <a:t>2/21/12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DAC38-A86A-1644-A7A6-8A52256190FD}" type="slidenum">
              <a:rPr lang="en-US" smtClean="0"/>
              <a:t>‹#›</a:t>
            </a:fld>
            <a:endParaRPr lang="en-US"/>
          </a:p>
        </p:txBody>
      </p:sp>
    </p:spTree>
    <p:extLst>
      <p:ext uri="{BB962C8B-B14F-4D97-AF65-F5344CB8AC3E}">
        <p14:creationId xmlns:p14="http://schemas.microsoft.com/office/powerpoint/2010/main" val="29890997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4926F5-0C4F-6541-8DB0-120EA113BDEE}" type="datetimeFigureOut">
              <a:rPr lang="en-US" smtClean="0"/>
              <a:t>2/21/12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97D9E-CC94-834A-86DB-512147C1AEA6}" type="slidenum">
              <a:rPr lang="en-US" smtClean="0"/>
              <a:t>‹#›</a:t>
            </a:fld>
            <a:endParaRPr lang="en-US"/>
          </a:p>
        </p:txBody>
      </p:sp>
    </p:spTree>
    <p:extLst>
      <p:ext uri="{BB962C8B-B14F-4D97-AF65-F5344CB8AC3E}">
        <p14:creationId xmlns:p14="http://schemas.microsoft.com/office/powerpoint/2010/main" val="42125438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Menopause age 50</a:t>
            </a:r>
          </a:p>
          <a:p>
            <a:r>
              <a:rPr lang="en-US" dirty="0" smtClean="0"/>
              <a:t>Average bone density </a:t>
            </a:r>
            <a:r>
              <a:rPr lang="en-US" sz="1200" kern="1200" dirty="0" smtClean="0">
                <a:solidFill>
                  <a:schemeClr val="tx1"/>
                </a:solidFill>
                <a:latin typeface="+mn-lt"/>
                <a:ea typeface="+mn-ea"/>
                <a:cs typeface="+mn-cs"/>
              </a:rPr>
              <a:t>1500 kg m</a:t>
            </a:r>
            <a:r>
              <a:rPr lang="en-US" sz="1200" kern="1200" baseline="30000" dirty="0" smtClean="0">
                <a:solidFill>
                  <a:schemeClr val="tx1"/>
                </a:solidFill>
                <a:latin typeface="+mn-lt"/>
                <a:ea typeface="+mn-ea"/>
                <a:cs typeface="+mn-cs"/>
              </a:rPr>
              <a:t>−3</a:t>
            </a:r>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1</a:t>
            </a:fld>
            <a:endParaRPr lang="en-US"/>
          </a:p>
        </p:txBody>
      </p:sp>
    </p:spTree>
    <p:extLst>
      <p:ext uri="{BB962C8B-B14F-4D97-AF65-F5344CB8AC3E}">
        <p14:creationId xmlns:p14="http://schemas.microsoft.com/office/powerpoint/2010/main" val="1997987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 bisphosphonate which inhibits bone resorption via actions on osteoclasts or on osteoclast precursors; decreases the rate of bone resorption, leading to an indirect increase in bone mineral density.</a:t>
            </a:r>
          </a:p>
          <a:p>
            <a:r>
              <a:rPr lang="en-US" sz="1200" kern="1200" dirty="0" err="1" smtClean="0">
                <a:solidFill>
                  <a:schemeClr val="tx1"/>
                </a:solidFill>
                <a:latin typeface="+mn-lt"/>
                <a:ea typeface="+mn-ea"/>
                <a:cs typeface="+mn-cs"/>
              </a:rPr>
              <a:t>Alen</a:t>
            </a:r>
            <a:r>
              <a:rPr lang="en-US" sz="1200" kern="1200" dirty="0" smtClean="0">
                <a:solidFill>
                  <a:schemeClr val="tx1"/>
                </a:solidFill>
                <a:latin typeface="+mn-lt"/>
                <a:ea typeface="+mn-ea"/>
                <a:cs typeface="+mn-cs"/>
              </a:rPr>
              <a:t> and the chipmunks needs to floss his teeth</a:t>
            </a:r>
          </a:p>
          <a:p>
            <a:r>
              <a:rPr lang="en-US" sz="1200" kern="1200" dirty="0" smtClean="0">
                <a:solidFill>
                  <a:schemeClr val="tx1"/>
                </a:solidFill>
                <a:latin typeface="+mn-lt"/>
                <a:ea typeface="+mn-ea"/>
                <a:cs typeface="+mn-cs"/>
              </a:rPr>
              <a:t>Rise and Act on it</a:t>
            </a:r>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20</a:t>
            </a:fld>
            <a:endParaRPr lang="en-US"/>
          </a:p>
        </p:txBody>
      </p:sp>
    </p:spTree>
    <p:extLst>
      <p:ext uri="{BB962C8B-B14F-4D97-AF65-F5344CB8AC3E}">
        <p14:creationId xmlns:p14="http://schemas.microsoft.com/office/powerpoint/2010/main" val="1686172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HRT = hor</a:t>
            </a:r>
            <a:r>
              <a:rPr lang="en-US" baseline="0" dirty="0" smtClean="0"/>
              <a:t>mone replacement therapy</a:t>
            </a:r>
          </a:p>
          <a:p>
            <a:r>
              <a:rPr lang="en-US" baseline="0" dirty="0" err="1" smtClean="0"/>
              <a:t>raloxIFENE</a:t>
            </a:r>
            <a:r>
              <a:rPr lang="en-US" baseline="0" dirty="0" smtClean="0"/>
              <a:t> </a:t>
            </a:r>
            <a:r>
              <a:rPr lang="en-US" baseline="0" smtClean="0"/>
              <a:t>= Evista</a:t>
            </a:r>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24</a:t>
            </a:fld>
            <a:endParaRPr lang="en-US"/>
          </a:p>
        </p:txBody>
      </p:sp>
    </p:spTree>
    <p:extLst>
      <p:ext uri="{BB962C8B-B14F-4D97-AF65-F5344CB8AC3E}">
        <p14:creationId xmlns:p14="http://schemas.microsoft.com/office/powerpoint/2010/main" val="2977608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Average bone density: 1500 kg m</a:t>
            </a:r>
            <a:r>
              <a:rPr lang="en-US" sz="1200" kern="1200" baseline="30000" dirty="0" smtClean="0">
                <a:solidFill>
                  <a:schemeClr val="tx1"/>
                </a:solidFill>
                <a:latin typeface="+mn-lt"/>
                <a:ea typeface="+mn-ea"/>
                <a:cs typeface="+mn-cs"/>
              </a:rPr>
              <a:t>−3</a:t>
            </a:r>
          </a:p>
          <a:p>
            <a:r>
              <a:rPr lang="en-US" sz="1200" kern="1200" dirty="0" smtClean="0">
                <a:solidFill>
                  <a:schemeClr val="tx1"/>
                </a:solidFill>
                <a:effectLst/>
                <a:latin typeface="+mn-lt"/>
                <a:ea typeface="+mn-ea"/>
                <a:cs typeface="+mn-cs"/>
              </a:rPr>
              <a:t>alendronate 70 mg </a:t>
            </a:r>
            <a:r>
              <a:rPr lang="en-US" sz="1200" kern="1200" dirty="0" err="1" smtClean="0">
                <a:solidFill>
                  <a:schemeClr val="tx1"/>
                </a:solidFill>
                <a:effectLst/>
                <a:latin typeface="+mn-lt"/>
                <a:ea typeface="+mn-ea"/>
                <a:cs typeface="+mn-cs"/>
              </a:rPr>
              <a:t>po</a:t>
            </a:r>
            <a:r>
              <a:rPr lang="en-US" sz="1200" kern="1200" dirty="0" smtClean="0">
                <a:solidFill>
                  <a:schemeClr val="tx1"/>
                </a:solidFill>
                <a:effectLst/>
                <a:latin typeface="+mn-lt"/>
                <a:ea typeface="+mn-ea"/>
                <a:cs typeface="+mn-cs"/>
              </a:rPr>
              <a:t> weekly</a:t>
            </a:r>
          </a:p>
          <a:p>
            <a:r>
              <a:rPr lang="en-US" sz="1200" kern="1200" dirty="0" smtClean="0">
                <a:solidFill>
                  <a:schemeClr val="tx1"/>
                </a:solidFill>
                <a:effectLst/>
                <a:latin typeface="+mn-lt"/>
                <a:ea typeface="+mn-ea"/>
                <a:cs typeface="+mn-cs"/>
              </a:rPr>
              <a:t>     Calcium Citrate 600 mg BID</a:t>
            </a:r>
          </a:p>
          <a:p>
            <a:r>
              <a:rPr lang="en-US" sz="1200" kern="1200" dirty="0" smtClean="0">
                <a:solidFill>
                  <a:schemeClr val="tx1"/>
                </a:solidFill>
                <a:effectLst/>
                <a:latin typeface="+mn-lt"/>
                <a:ea typeface="+mn-ea"/>
                <a:cs typeface="+mn-cs"/>
              </a:rPr>
              <a:t>     Cholecalciferol: 800 IU PO daily</a:t>
            </a:r>
          </a:p>
          <a:p>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2</a:t>
            </a:fld>
            <a:endParaRPr lang="en-US"/>
          </a:p>
        </p:txBody>
      </p:sp>
    </p:spTree>
    <p:extLst>
      <p:ext uri="{BB962C8B-B14F-4D97-AF65-F5344CB8AC3E}">
        <p14:creationId xmlns:p14="http://schemas.microsoft.com/office/powerpoint/2010/main" val="3569837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 of 8.5 - 10.5 mg/</a:t>
            </a:r>
            <a:r>
              <a:rPr lang="en-US" sz="1200" kern="1200" dirty="0" err="1" smtClean="0">
                <a:solidFill>
                  <a:schemeClr val="tx1"/>
                </a:solidFill>
                <a:effectLst/>
                <a:latin typeface="+mn-lt"/>
                <a:ea typeface="+mn-ea"/>
                <a:cs typeface="+mn-cs"/>
              </a:rPr>
              <a:t>dL</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3</a:t>
            </a:fld>
            <a:endParaRPr lang="en-US"/>
          </a:p>
        </p:txBody>
      </p:sp>
    </p:spTree>
    <p:extLst>
      <p:ext uri="{BB962C8B-B14F-4D97-AF65-F5344CB8AC3E}">
        <p14:creationId xmlns:p14="http://schemas.microsoft.com/office/powerpoint/2010/main" val="388874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Heparin: http://</a:t>
            </a:r>
            <a:r>
              <a:rPr lang="en-US" dirty="0" err="1" smtClean="0"/>
              <a:t>www.uptodate.com</a:t>
            </a:r>
            <a:r>
              <a:rPr lang="en-US" dirty="0" smtClean="0"/>
              <a:t>/contents/drugs-that-affect-bone-metabolism</a:t>
            </a:r>
          </a:p>
          <a:p>
            <a:r>
              <a:rPr lang="en-US" dirty="0" smtClean="0"/>
              <a:t>SSRI: </a:t>
            </a:r>
            <a:r>
              <a:rPr lang="en-US" sz="1200" kern="1200" dirty="0" smtClean="0">
                <a:solidFill>
                  <a:schemeClr val="tx1"/>
                </a:solidFill>
                <a:latin typeface="+mn-lt"/>
                <a:ea typeface="+mn-ea"/>
                <a:cs typeface="+mn-cs"/>
              </a:rPr>
              <a:t>The theory behind this association is that serotonin is part of the system that regulates signaling in bone cells and that medicines that affect the serotonin system could change bone metabolism.</a:t>
            </a:r>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8</a:t>
            </a:fld>
            <a:endParaRPr lang="en-US"/>
          </a:p>
        </p:txBody>
      </p:sp>
    </p:spTree>
    <p:extLst>
      <p:ext uri="{BB962C8B-B14F-4D97-AF65-F5344CB8AC3E}">
        <p14:creationId xmlns:p14="http://schemas.microsoft.com/office/powerpoint/2010/main" val="85843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Osteoprotegerin is a cytokine receptor, and a member of the tumor necrosis factor (TNF) receptor superfamily.</a:t>
            </a:r>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12</a:t>
            </a:fld>
            <a:endParaRPr lang="en-US"/>
          </a:p>
        </p:txBody>
      </p:sp>
    </p:spTree>
    <p:extLst>
      <p:ext uri="{BB962C8B-B14F-4D97-AF65-F5344CB8AC3E}">
        <p14:creationId xmlns:p14="http://schemas.microsoft.com/office/powerpoint/2010/main" val="52166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13</a:t>
            </a:fld>
            <a:endParaRPr lang="en-US"/>
          </a:p>
        </p:txBody>
      </p:sp>
    </p:spTree>
    <p:extLst>
      <p:ext uri="{BB962C8B-B14F-4D97-AF65-F5344CB8AC3E}">
        <p14:creationId xmlns:p14="http://schemas.microsoft.com/office/powerpoint/2010/main" val="56189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997D9E-CC94-834A-86DB-512147C1AEA6}" type="slidenum">
              <a:rPr lang="en-US" smtClean="0"/>
              <a:t>15</a:t>
            </a:fld>
            <a:endParaRPr lang="en-US"/>
          </a:p>
        </p:txBody>
      </p:sp>
    </p:spTree>
    <p:extLst>
      <p:ext uri="{BB962C8B-B14F-4D97-AF65-F5344CB8AC3E}">
        <p14:creationId xmlns:p14="http://schemas.microsoft.com/office/powerpoint/2010/main" val="365202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Vitamin</a:t>
            </a:r>
            <a:r>
              <a:rPr lang="en-US" sz="1200" baseline="0" dirty="0" smtClean="0"/>
              <a:t> 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Cholecalciferol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Ergocalciferol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Doxercalciferol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Paricalcitol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baseline="0" dirty="0" smtClean="0"/>
              <a:t>Calcitrol</a:t>
            </a:r>
            <a:r>
              <a:rPr lang="en-US" sz="1200" baseline="0" dirty="0" smtClean="0"/>
              <a:t>: Suppress PTH </a:t>
            </a:r>
            <a:r>
              <a:rPr lang="en-US" sz="1200" baseline="0" dirty="0" smtClean="0">
                <a:sym typeface="Wingdings" pitchFamily="2" charset="2"/>
              </a:rPr>
              <a:t> bone 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Calcitonin: Nasal spray for postmenopausal osteoporosis. Switch once pain is diminished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Cinacalcet: Activates calcium sensing receptor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FGF23 = Fibroblast Growth Factor 23 produced by osteoblast and osteoclasts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PTH:</a:t>
            </a:r>
            <a:r>
              <a:rPr lang="en-US" sz="1200" baseline="0" dirty="0" smtClean="0"/>
              <a:t> </a:t>
            </a:r>
            <a:r>
              <a:rPr lang="en-US" sz="1600" baseline="0" dirty="0" smtClean="0"/>
              <a:t>$</a:t>
            </a:r>
            <a:r>
              <a:rPr lang="en-US" sz="1200" baseline="0" dirty="0" err="1" smtClean="0"/>
              <a:t>timulates</a:t>
            </a:r>
            <a:r>
              <a:rPr lang="en-US" sz="1200" baseline="0" dirty="0" smtClean="0"/>
              <a:t> NEW bone formation. Decrease vertebral fractures by 65%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i="1" baseline="0" dirty="0" smtClean="0"/>
              <a:t>Teriparatide</a:t>
            </a:r>
            <a:r>
              <a:rPr lang="en-US" sz="1200" baseline="0" dirty="0" smtClean="0"/>
              <a:t> (Forteo) </a:t>
            </a:r>
            <a:r>
              <a:rPr lang="en-US" sz="1200" baseline="0" dirty="0" smtClean="0">
                <a:sym typeface="Wingdings" pitchFamily="2" charset="2"/>
              </a:rPr>
              <a:t> also combine with PTH1-34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Thiazide diuretics: Calcium reabsorption in distal tube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7F76614-E6D2-424A-AD74-C03C29545FDC}"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effectLst/>
                <a:latin typeface="Calibri" pitchFamily="34" charset="0"/>
              </a:rPr>
              <a:t>Bisphosphonates: Vertebral and Hip</a:t>
            </a:r>
            <a:r>
              <a:rPr lang="en-US" sz="1200" b="0" baseline="0" dirty="0" smtClean="0">
                <a:effectLst/>
                <a:latin typeface="Calibri" pitchFamily="34" charset="0"/>
              </a:rPr>
              <a:t> </a:t>
            </a:r>
            <a:r>
              <a:rPr lang="en-US" sz="1200" b="0" baseline="0" dirty="0" smtClean="0">
                <a:effectLst/>
                <a:latin typeface="Calibri" pitchFamily="34" charset="0"/>
                <a:sym typeface="Wingdings" pitchFamily="2" charset="2"/>
              </a:rPr>
              <a:t> </a:t>
            </a:r>
            <a:r>
              <a:rPr lang="en-US" sz="1200" b="0" dirty="0" smtClean="0">
                <a:effectLst/>
                <a:latin typeface="Calibri" pitchFamily="34" charset="0"/>
              </a:rPr>
              <a:t>Administer on empty stomach</a:t>
            </a:r>
          </a:p>
          <a:p>
            <a:r>
              <a:rPr lang="en-US" sz="1200" b="0" dirty="0" smtClean="0">
                <a:effectLst/>
                <a:latin typeface="Calibri" pitchFamily="34" charset="0"/>
              </a:rPr>
              <a:t>	</a:t>
            </a:r>
            <a:r>
              <a:rPr lang="en-US" sz="1200" b="0" dirty="0" err="1" smtClean="0">
                <a:effectLst/>
                <a:latin typeface="Calibri" pitchFamily="34" charset="0"/>
              </a:rPr>
              <a:t>AlenDronate</a:t>
            </a:r>
            <a:r>
              <a:rPr lang="en-US" sz="1200" b="0" baseline="0" dirty="0" smtClean="0">
                <a:effectLst/>
                <a:latin typeface="Calibri" pitchFamily="34" charset="0"/>
              </a:rPr>
              <a:t> (Fosamax): Contraindicated with active upper GI disease </a:t>
            </a:r>
          </a:p>
          <a:p>
            <a:r>
              <a:rPr lang="en-US" sz="1200" b="0" baseline="0" dirty="0" smtClean="0">
                <a:effectLst/>
                <a:latin typeface="Calibri" pitchFamily="34" charset="0"/>
              </a:rPr>
              <a:t>	</a:t>
            </a:r>
            <a:r>
              <a:rPr lang="en-US" sz="1200" b="0" baseline="0" dirty="0" err="1" smtClean="0">
                <a:effectLst/>
                <a:latin typeface="Calibri" pitchFamily="34" charset="0"/>
              </a:rPr>
              <a:t>RiseDronate</a:t>
            </a:r>
            <a:r>
              <a:rPr lang="en-US" sz="1200" b="0" baseline="0" dirty="0" smtClean="0">
                <a:effectLst/>
                <a:latin typeface="Calibri" pitchFamily="34" charset="0"/>
              </a:rPr>
              <a:t> </a:t>
            </a:r>
          </a:p>
          <a:p>
            <a:r>
              <a:rPr lang="en-US" sz="1200" b="0" baseline="0" dirty="0" smtClean="0">
                <a:effectLst/>
                <a:latin typeface="Calibri" pitchFamily="34" charset="0"/>
              </a:rPr>
              <a:t>	</a:t>
            </a:r>
            <a:r>
              <a:rPr lang="en-US" sz="1200" b="0" baseline="0" dirty="0" err="1" smtClean="0">
                <a:effectLst/>
                <a:latin typeface="Calibri" pitchFamily="34" charset="0"/>
              </a:rPr>
              <a:t>IbanDronate</a:t>
            </a:r>
            <a:r>
              <a:rPr lang="en-US" sz="1200" b="0" baseline="0" dirty="0" smtClean="0">
                <a:effectLst/>
                <a:latin typeface="Calibri" pitchFamily="34" charset="0"/>
              </a:rPr>
              <a:t> (Boniva)</a:t>
            </a:r>
          </a:p>
          <a:p>
            <a:r>
              <a:rPr lang="en-US" sz="1200" b="0" baseline="0" dirty="0" smtClean="0">
                <a:effectLst/>
                <a:latin typeface="Calibri" pitchFamily="34" charset="0"/>
              </a:rPr>
              <a:t>	</a:t>
            </a:r>
            <a:r>
              <a:rPr lang="en-US" sz="1200" b="0" baseline="0" dirty="0" err="1" smtClean="0">
                <a:effectLst/>
                <a:latin typeface="Calibri" pitchFamily="34" charset="0"/>
              </a:rPr>
              <a:t>PamiDronate</a:t>
            </a:r>
            <a:endParaRPr lang="en-US" sz="1200" b="0" baseline="0" dirty="0" smtClean="0">
              <a:effectLst/>
              <a:latin typeface="Calibri" pitchFamily="34" charset="0"/>
            </a:endParaRPr>
          </a:p>
          <a:p>
            <a:r>
              <a:rPr lang="en-US" sz="1200" b="0" baseline="0" dirty="0" smtClean="0">
                <a:effectLst/>
                <a:latin typeface="Calibri" pitchFamily="34" charset="0"/>
              </a:rPr>
              <a:t>	</a:t>
            </a:r>
            <a:r>
              <a:rPr lang="en-US" sz="1200" b="0" baseline="0" dirty="0" err="1" smtClean="0">
                <a:effectLst/>
                <a:latin typeface="Calibri" pitchFamily="34" charset="0"/>
              </a:rPr>
              <a:t>ZoleDronate</a:t>
            </a:r>
            <a:r>
              <a:rPr lang="en-US" sz="1200" b="0" baseline="0" dirty="0" smtClean="0">
                <a:effectLst/>
                <a:latin typeface="Calibri" pitchFamily="34" charset="0"/>
              </a:rPr>
              <a:t> </a:t>
            </a:r>
          </a:p>
          <a:p>
            <a:endParaRPr lang="en-US" sz="1200" b="0" baseline="0" dirty="0" smtClean="0">
              <a:effectLst/>
              <a:latin typeface="Calibri" pitchFamily="34" charset="0"/>
            </a:endParaRPr>
          </a:p>
          <a:p>
            <a:r>
              <a:rPr lang="en-US" sz="1200" b="1" baseline="0" dirty="0" smtClean="0">
                <a:effectLst/>
                <a:latin typeface="Calibri" pitchFamily="34" charset="0"/>
              </a:rPr>
              <a:t>S</a:t>
            </a:r>
            <a:r>
              <a:rPr lang="en-US" sz="1200" b="0" baseline="0" dirty="0" smtClean="0">
                <a:effectLst/>
                <a:latin typeface="Calibri" pitchFamily="34" charset="0"/>
              </a:rPr>
              <a:t>ERMS (</a:t>
            </a:r>
            <a:r>
              <a:rPr lang="en-US" sz="1200" b="1" baseline="0" dirty="0" smtClean="0">
                <a:effectLst/>
                <a:latin typeface="Calibri" pitchFamily="34" charset="0"/>
              </a:rPr>
              <a:t>Selective</a:t>
            </a:r>
            <a:r>
              <a:rPr lang="en-US" sz="1200" b="0" baseline="0" dirty="0" smtClean="0">
                <a:effectLst/>
                <a:latin typeface="Calibri" pitchFamily="34" charset="0"/>
              </a:rPr>
              <a:t> Estrogen Receptor Modulators): Protect </a:t>
            </a:r>
            <a:r>
              <a:rPr lang="en-US" sz="1200" b="1" baseline="0" dirty="0" smtClean="0">
                <a:effectLst/>
                <a:latin typeface="Calibri" pitchFamily="34" charset="0"/>
              </a:rPr>
              <a:t>S</a:t>
            </a:r>
            <a:r>
              <a:rPr lang="en-US" sz="1200" b="0" baseline="0" dirty="0" smtClean="0">
                <a:effectLst/>
                <a:latin typeface="Calibri" pitchFamily="34" charset="0"/>
              </a:rPr>
              <a:t>pine NOT hip (and reduce breast cancer risk)</a:t>
            </a:r>
          </a:p>
          <a:p>
            <a:r>
              <a:rPr lang="en-US" sz="1200" b="0" baseline="0" dirty="0" smtClean="0">
                <a:effectLst/>
                <a:latin typeface="Calibri" pitchFamily="34" charset="0"/>
              </a:rPr>
              <a:t>	Raloxifene </a:t>
            </a:r>
          </a:p>
          <a:p>
            <a:endParaRPr lang="en-US" sz="1200" b="0" dirty="0" smtClean="0">
              <a:effectLst/>
              <a:latin typeface="Calibri" pitchFamily="34" charset="0"/>
            </a:endParaRPr>
          </a:p>
          <a:p>
            <a:r>
              <a:rPr lang="en-US" sz="1200" b="0" dirty="0" smtClean="0">
                <a:effectLst/>
                <a:latin typeface="Calibri" pitchFamily="34" charset="0"/>
              </a:rPr>
              <a:t>Denosumab: Blocks RANK</a:t>
            </a:r>
            <a:r>
              <a:rPr lang="en-US" sz="1200" b="0" baseline="0" dirty="0" smtClean="0">
                <a:effectLst/>
                <a:latin typeface="Calibri" pitchFamily="34" charset="0"/>
              </a:rPr>
              <a:t> L receptor </a:t>
            </a:r>
            <a:r>
              <a:rPr lang="en-US" sz="1200" b="0" baseline="0" dirty="0" smtClean="0">
                <a:effectLst/>
                <a:latin typeface="Calibri" pitchFamily="34" charset="0"/>
                <a:sym typeface="Wingdings" pitchFamily="2" charset="2"/>
              </a:rPr>
              <a:t> no feedback (good)</a:t>
            </a:r>
            <a:endParaRPr lang="en-US" b="0" dirty="0"/>
          </a:p>
        </p:txBody>
      </p:sp>
      <p:sp>
        <p:nvSpPr>
          <p:cNvPr id="4" name="Slide Number Placeholder 3"/>
          <p:cNvSpPr>
            <a:spLocks noGrp="1"/>
          </p:cNvSpPr>
          <p:nvPr>
            <p:ph type="sldNum" sz="quarter" idx="10"/>
          </p:nvPr>
        </p:nvSpPr>
        <p:spPr/>
        <p:txBody>
          <a:bodyPr/>
          <a:lstStyle/>
          <a:p>
            <a:fld id="{97F76614-E6D2-424A-AD74-C03C29545FDC}"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B907D-A52D-C249-96F0-75C3D5C0F3A2}" type="datetime1">
              <a:rPr lang="en-US" smtClean="0"/>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141700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46E76C-9680-1D48-9264-A21BE3DB323A}" type="datetime1">
              <a:rPr lang="en-US" smtClean="0"/>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97688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BCA7F-D3F8-A247-9AEB-977745F22D28}" type="datetime1">
              <a:rPr lang="en-US" smtClean="0"/>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212953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6A72A-DAE0-674E-8401-A51E16A77582}" type="datetime1">
              <a:rPr lang="en-US" smtClean="0"/>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5866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4585C1-636F-984E-9043-D3F63252C890}" type="datetime1">
              <a:rPr lang="en-US" smtClean="0"/>
              <a:t>2/21/12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272481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0F832F-FC22-FF4F-8AFB-D2A3BA9BEBC6}" type="datetime1">
              <a:rPr lang="en-US" smtClean="0"/>
              <a:t>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161311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0403AB-7124-864C-9537-4F4E369ECE13}" type="datetime1">
              <a:rPr lang="en-US" smtClean="0"/>
              <a:t>2/21/12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290090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74DC08-1576-894D-9124-91BC0B6EF191}" type="datetime1">
              <a:rPr lang="en-US" smtClean="0"/>
              <a:t>2/21/12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292146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3DAA5-5D1B-A04A-8E75-426A4B6CC49F}" type="datetime1">
              <a:rPr lang="en-US" smtClean="0"/>
              <a:t>2/21/12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27460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65161-0565-3D47-BF97-B81D3CE8A000}" type="datetime1">
              <a:rPr lang="en-US" smtClean="0"/>
              <a:t>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371048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03FDAD-DDC4-C84F-BFC3-160F45A4367C}" type="datetime1">
              <a:rPr lang="en-US" smtClean="0"/>
              <a:t>2/21/12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3AA76-27F8-5242-80FF-47617C8CEB9D}" type="slidenum">
              <a:rPr lang="en-US" smtClean="0"/>
              <a:t>‹#›</a:t>
            </a:fld>
            <a:endParaRPr lang="en-US"/>
          </a:p>
        </p:txBody>
      </p:sp>
    </p:spTree>
    <p:extLst>
      <p:ext uri="{BB962C8B-B14F-4D97-AF65-F5344CB8AC3E}">
        <p14:creationId xmlns:p14="http://schemas.microsoft.com/office/powerpoint/2010/main" val="5945418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71472-4E35-B641-AD3C-2A9C659FD8C4}" type="datetime1">
              <a:rPr lang="en-US" smtClean="0"/>
              <a:t>2/21/12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AA76-27F8-5242-80FF-47617C8CEB9D}" type="slidenum">
              <a:rPr lang="en-US" smtClean="0"/>
              <a:t>‹#›</a:t>
            </a:fld>
            <a:endParaRPr lang="en-US"/>
          </a:p>
        </p:txBody>
      </p:sp>
    </p:spTree>
    <p:extLst>
      <p:ext uri="{BB962C8B-B14F-4D97-AF65-F5344CB8AC3E}">
        <p14:creationId xmlns:p14="http://schemas.microsoft.com/office/powerpoint/2010/main" val="1943298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ternalmedicinenews.com/news/diabetes-endocrinology-metabolism/single-article/consider-bisphosphonate-holiday-after-5-years/d6a3b78bab.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118" y="280434"/>
            <a:ext cx="7815996" cy="5909311"/>
          </a:xfrm>
          <a:prstGeom prst="rect">
            <a:avLst/>
          </a:prstGeom>
          <a:noFill/>
        </p:spPr>
        <p:txBody>
          <a:bodyPr wrap="square" rtlCol="0">
            <a:spAutoFit/>
          </a:bodyPr>
          <a:lstStyle/>
          <a:p>
            <a:r>
              <a:rPr lang="en-US" u="sng" dirty="0" smtClean="0"/>
              <a:t>Who should get scanned</a:t>
            </a:r>
          </a:p>
          <a:p>
            <a:pPr marL="342900" indent="-342900">
              <a:buAutoNum type="arabicPeriod"/>
            </a:pPr>
            <a:r>
              <a:rPr lang="en-US" dirty="0" smtClean="0"/>
              <a:t>F &gt; 65</a:t>
            </a:r>
          </a:p>
          <a:p>
            <a:pPr marL="342900" indent="-342900">
              <a:buAutoNum type="arabicPeriod"/>
            </a:pPr>
            <a:r>
              <a:rPr lang="en-US" dirty="0" smtClean="0"/>
              <a:t>F with risk factors</a:t>
            </a:r>
          </a:p>
          <a:p>
            <a:r>
              <a:rPr lang="en-US" dirty="0" smtClean="0"/>
              <a:t>	- </a:t>
            </a:r>
            <a:r>
              <a:rPr lang="en-US" dirty="0" smtClean="0">
                <a:sym typeface="Wingdings"/>
              </a:rPr>
              <a:t>Weight </a:t>
            </a:r>
            <a:r>
              <a:rPr lang="en-US" dirty="0">
                <a:sym typeface="Wingdings"/>
              </a:rPr>
              <a:t>&lt; 58 kg (&lt;130 lb)</a:t>
            </a:r>
          </a:p>
          <a:p>
            <a:r>
              <a:rPr lang="en-US" dirty="0">
                <a:sym typeface="Wingdings"/>
              </a:rPr>
              <a:t>	- Lifestyle: cigs, alcohol</a:t>
            </a:r>
          </a:p>
          <a:p>
            <a:r>
              <a:rPr lang="en-US" dirty="0">
                <a:sym typeface="Wingdings"/>
              </a:rPr>
              <a:t>	- Nutrition: </a:t>
            </a:r>
            <a:r>
              <a:rPr lang="en-US" dirty="0" smtClean="0">
                <a:sym typeface="Wingdings"/>
              </a:rPr>
              <a:t>Ca, vitamin </a:t>
            </a:r>
            <a:r>
              <a:rPr lang="en-US" dirty="0">
                <a:sym typeface="Wingdings"/>
              </a:rPr>
              <a:t>D</a:t>
            </a:r>
          </a:p>
          <a:p>
            <a:r>
              <a:rPr lang="en-US" dirty="0">
                <a:sym typeface="Wingdings"/>
              </a:rPr>
              <a:t>	- Medical: </a:t>
            </a:r>
            <a:r>
              <a:rPr lang="en-US" dirty="0" smtClean="0">
                <a:sym typeface="Wingdings"/>
              </a:rPr>
              <a:t>parathyroid</a:t>
            </a:r>
            <a:r>
              <a:rPr lang="en-US" dirty="0">
                <a:sym typeface="Wingdings"/>
              </a:rPr>
              <a:t>, </a:t>
            </a:r>
            <a:r>
              <a:rPr lang="en-US" dirty="0" smtClean="0">
                <a:sym typeface="Wingdings"/>
              </a:rPr>
              <a:t>liver, IBD, RA, kidney </a:t>
            </a:r>
            <a:endParaRPr lang="en-US" dirty="0"/>
          </a:p>
          <a:p>
            <a:pPr marL="342900" indent="-342900">
              <a:buAutoNum type="arabicPeriod"/>
            </a:pPr>
            <a:endParaRPr lang="en-US" dirty="0" smtClean="0"/>
          </a:p>
          <a:p>
            <a:endParaRPr lang="en-US" u="sng" dirty="0"/>
          </a:p>
          <a:p>
            <a:r>
              <a:rPr lang="en-US" u="sng" dirty="0" smtClean="0"/>
              <a:t>T-Score (from DXA scan)</a:t>
            </a:r>
          </a:p>
          <a:p>
            <a:endParaRPr lang="en-US" dirty="0" smtClean="0"/>
          </a:p>
          <a:p>
            <a:r>
              <a:rPr lang="en-US" dirty="0" smtClean="0"/>
              <a:t>&lt;----------------------- -2.5 </a:t>
            </a:r>
            <a:r>
              <a:rPr lang="en-US" dirty="0"/>
              <a:t>----------------------- </a:t>
            </a:r>
            <a:r>
              <a:rPr lang="en-US" dirty="0" smtClean="0"/>
              <a:t> -1  </a:t>
            </a:r>
            <a:r>
              <a:rPr lang="en-US" dirty="0"/>
              <a:t>-------</a:t>
            </a:r>
            <a:r>
              <a:rPr lang="en-US" dirty="0" smtClean="0"/>
              <a:t>------</a:t>
            </a:r>
            <a:r>
              <a:rPr lang="en-US" dirty="0"/>
              <a:t>-</a:t>
            </a:r>
            <a:r>
              <a:rPr lang="en-US" dirty="0" smtClean="0"/>
              <a:t>-0-</a:t>
            </a:r>
            <a:r>
              <a:rPr lang="en-US" dirty="0"/>
              <a:t>----</a:t>
            </a:r>
            <a:r>
              <a:rPr lang="en-US" dirty="0" smtClean="0"/>
              <a:t>-------</a:t>
            </a:r>
            <a:r>
              <a:rPr lang="en-US" dirty="0"/>
              <a:t>--</a:t>
            </a:r>
            <a:r>
              <a:rPr lang="en-US" dirty="0" smtClean="0"/>
              <a:t>---&gt;</a:t>
            </a:r>
          </a:p>
          <a:p>
            <a:r>
              <a:rPr lang="en-US" dirty="0"/>
              <a:t> </a:t>
            </a:r>
            <a:r>
              <a:rPr lang="en-US" dirty="0" smtClean="0"/>
              <a:t>  Osteoporosis		Low bone mass		Normal Bone</a:t>
            </a:r>
          </a:p>
          <a:p>
            <a:r>
              <a:rPr lang="en-US" dirty="0"/>
              <a:t>	</a:t>
            </a:r>
            <a:r>
              <a:rPr lang="en-US" dirty="0" smtClean="0"/>
              <a:t>				“osteopenia”   </a:t>
            </a:r>
          </a:p>
          <a:p>
            <a:endParaRPr lang="en-US" dirty="0"/>
          </a:p>
          <a:p>
            <a:r>
              <a:rPr lang="en-US" u="sng" dirty="0" smtClean="0"/>
              <a:t>Diagnosis of Osteoporosis:</a:t>
            </a:r>
          </a:p>
          <a:p>
            <a:pPr marL="342900" indent="-342900">
              <a:buAutoNum type="arabicPeriod"/>
            </a:pPr>
            <a:r>
              <a:rPr lang="en-US" dirty="0" smtClean="0"/>
              <a:t>T-Score &lt; -2.5</a:t>
            </a:r>
          </a:p>
          <a:p>
            <a:pPr marL="342900" indent="-342900">
              <a:buAutoNum type="arabicPeriod"/>
            </a:pPr>
            <a:r>
              <a:rPr lang="en-US" dirty="0" smtClean="0"/>
              <a:t>Low-trauma fractures</a:t>
            </a:r>
          </a:p>
          <a:p>
            <a:endParaRPr lang="en-US" dirty="0"/>
          </a:p>
          <a:p>
            <a:endParaRPr lang="en-US" dirty="0" smtClean="0"/>
          </a:p>
          <a:p>
            <a:endParaRPr lang="en-US" dirty="0"/>
          </a:p>
        </p:txBody>
      </p:sp>
      <p:pic>
        <p:nvPicPr>
          <p:cNvPr id="2" name="Picture 1"/>
          <p:cNvPicPr>
            <a:picLocks noChangeAspect="1"/>
          </p:cNvPicPr>
          <p:nvPr/>
        </p:nvPicPr>
        <p:blipFill>
          <a:blip r:embed="rId3"/>
          <a:stretch>
            <a:fillRect/>
          </a:stretch>
        </p:blipFill>
        <p:spPr>
          <a:xfrm>
            <a:off x="4932726" y="69785"/>
            <a:ext cx="4211273" cy="3219862"/>
          </a:xfrm>
          <a:prstGeom prst="rect">
            <a:avLst/>
          </a:prstGeom>
        </p:spPr>
      </p:pic>
      <p:pic>
        <p:nvPicPr>
          <p:cNvPr id="5" name="Picture 4"/>
          <p:cNvPicPr>
            <a:picLocks noChangeAspect="1"/>
          </p:cNvPicPr>
          <p:nvPr/>
        </p:nvPicPr>
        <p:blipFill>
          <a:blip r:embed="rId4"/>
          <a:stretch>
            <a:fillRect/>
          </a:stretch>
        </p:blipFill>
        <p:spPr>
          <a:xfrm>
            <a:off x="6678417" y="4168511"/>
            <a:ext cx="2057400" cy="2260600"/>
          </a:xfrm>
          <a:prstGeom prst="rect">
            <a:avLst/>
          </a:prstGeom>
        </p:spPr>
      </p:pic>
      <p:sp>
        <p:nvSpPr>
          <p:cNvPr id="6" name="Slide Number Placeholder 5"/>
          <p:cNvSpPr>
            <a:spLocks noGrp="1"/>
          </p:cNvSpPr>
          <p:nvPr>
            <p:ph type="sldNum" sz="quarter" idx="12"/>
          </p:nvPr>
        </p:nvSpPr>
        <p:spPr/>
        <p:txBody>
          <a:bodyPr/>
          <a:lstStyle/>
          <a:p>
            <a:fld id="{4E93AA76-27F8-5242-80FF-47617C8CEB9D}" type="slidenum">
              <a:rPr lang="en-US" smtClean="0"/>
              <a:t>1</a:t>
            </a:fld>
            <a:endParaRPr lang="en-US"/>
          </a:p>
        </p:txBody>
      </p:sp>
    </p:spTree>
    <p:extLst>
      <p:ext uri="{BB962C8B-B14F-4D97-AF65-F5344CB8AC3E}">
        <p14:creationId xmlns:p14="http://schemas.microsoft.com/office/powerpoint/2010/main" val="1238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960319310"/>
              </p:ext>
            </p:extLst>
          </p:nvPr>
        </p:nvGraphicFramePr>
        <p:xfrm>
          <a:off x="600384" y="1227577"/>
          <a:ext cx="6096000" cy="283972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endParaRPr lang="en-US" dirty="0"/>
                    </a:p>
                  </a:txBody>
                  <a:tcPr/>
                </a:tc>
                <a:tc>
                  <a:txBody>
                    <a:bodyPr/>
                    <a:lstStyle/>
                    <a:p>
                      <a:r>
                        <a:rPr lang="en-US" dirty="0" smtClean="0"/>
                        <a:t>Female</a:t>
                      </a:r>
                      <a:endParaRPr lang="en-US" dirty="0"/>
                    </a:p>
                  </a:txBody>
                  <a:tcPr/>
                </a:tc>
                <a:tc>
                  <a:txBody>
                    <a:bodyPr/>
                    <a:lstStyle/>
                    <a:p>
                      <a:r>
                        <a:rPr lang="en-US" dirty="0" smtClean="0"/>
                        <a:t>Male</a:t>
                      </a:r>
                      <a:endParaRPr lang="en-US" dirty="0"/>
                    </a:p>
                  </a:txBody>
                  <a:tcPr/>
                </a:tc>
              </a:tr>
              <a:tr h="370840">
                <a:tc>
                  <a:txBody>
                    <a:bodyPr/>
                    <a:lstStyle/>
                    <a:p>
                      <a:r>
                        <a:rPr lang="en-US" dirty="0" smtClean="0"/>
                        <a:t>Reason</a:t>
                      </a:r>
                      <a:endParaRPr lang="en-US" dirty="0"/>
                    </a:p>
                  </a:txBody>
                  <a:tcPr/>
                </a:tc>
                <a:tc>
                  <a:txBody>
                    <a:bodyPr/>
                    <a:lstStyle/>
                    <a:p>
                      <a:r>
                        <a:rPr lang="en-US" dirty="0" smtClean="0"/>
                        <a:t>Post</a:t>
                      </a:r>
                      <a:r>
                        <a:rPr lang="en-US" baseline="0" dirty="0" smtClean="0"/>
                        <a:t> Menopause</a:t>
                      </a:r>
                    </a:p>
                    <a:p>
                      <a:r>
                        <a:rPr lang="en-US" baseline="0" dirty="0" smtClean="0"/>
                        <a:t>@ age 50-60</a:t>
                      </a:r>
                      <a:endParaRPr lang="en-US" dirty="0"/>
                    </a:p>
                  </a:txBody>
                  <a:tcPr/>
                </a:tc>
                <a:tc>
                  <a:txBody>
                    <a:bodyPr/>
                    <a:lstStyle/>
                    <a:p>
                      <a:r>
                        <a:rPr lang="en-US" dirty="0" smtClean="0"/>
                        <a:t>Age &gt; 70 y/o</a:t>
                      </a:r>
                      <a:endParaRPr lang="en-US" dirty="0"/>
                    </a:p>
                  </a:txBody>
                  <a:tcPr/>
                </a:tc>
              </a:tr>
              <a:tr h="370840">
                <a:tc>
                  <a:txBody>
                    <a:bodyPr/>
                    <a:lstStyle/>
                    <a:p>
                      <a:r>
                        <a:rPr lang="en-US" dirty="0" smtClean="0"/>
                        <a:t>Physiology</a:t>
                      </a:r>
                      <a:endParaRPr lang="en-US" dirty="0"/>
                    </a:p>
                  </a:txBody>
                  <a:tcPr/>
                </a:tc>
                <a:tc>
                  <a:txBody>
                    <a:bodyPr/>
                    <a:lstStyle/>
                    <a:p>
                      <a:r>
                        <a:rPr lang="en-US" dirty="0" smtClean="0"/>
                        <a:t>Loss of Estrogen</a:t>
                      </a:r>
                    </a:p>
                    <a:p>
                      <a:r>
                        <a:rPr lang="en-US" dirty="0" smtClean="0"/>
                        <a:t>Increase bone resorption</a:t>
                      </a:r>
                      <a:r>
                        <a:rPr lang="en-US" baseline="0" dirty="0" smtClean="0"/>
                        <a:t> and bone loss</a:t>
                      </a:r>
                      <a:endParaRPr lang="en-US" dirty="0"/>
                    </a:p>
                  </a:txBody>
                  <a:tcPr/>
                </a:tc>
                <a:tc>
                  <a:txBody>
                    <a:bodyPr/>
                    <a:lstStyle/>
                    <a:p>
                      <a:endParaRPr lang="en-US" dirty="0"/>
                    </a:p>
                  </a:txBody>
                  <a:tcPr/>
                </a:tc>
              </a:tr>
              <a:tr h="370840">
                <a:tc>
                  <a:txBody>
                    <a:bodyPr/>
                    <a:lstStyle/>
                    <a:p>
                      <a:r>
                        <a:rPr lang="en-US" dirty="0" smtClean="0"/>
                        <a:t>Fractures</a:t>
                      </a:r>
                      <a:endParaRPr lang="en-US" dirty="0"/>
                    </a:p>
                  </a:txBody>
                  <a:tcPr/>
                </a:tc>
                <a:tc>
                  <a:txBody>
                    <a:bodyPr/>
                    <a:lstStyle/>
                    <a:p>
                      <a:r>
                        <a:rPr lang="en-US" dirty="0" smtClean="0"/>
                        <a:t>Vertebral &amp; wrists (trabecular bone)</a:t>
                      </a:r>
                      <a:endParaRPr lang="en-US" dirty="0"/>
                    </a:p>
                  </a:txBody>
                  <a:tcPr/>
                </a:tc>
                <a:tc>
                  <a:txBody>
                    <a:bodyPr/>
                    <a:lstStyle/>
                    <a:p>
                      <a:r>
                        <a:rPr lang="en-US" dirty="0" smtClean="0"/>
                        <a:t>All bones</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4E93AA76-27F8-5242-80FF-47617C8CEB9D}" type="slidenum">
              <a:rPr lang="en-US" smtClean="0"/>
              <a:t>10</a:t>
            </a:fld>
            <a:endParaRPr lang="en-US"/>
          </a:p>
        </p:txBody>
      </p:sp>
      <p:sp>
        <p:nvSpPr>
          <p:cNvPr id="3" name="TextBox 2"/>
          <p:cNvSpPr txBox="1"/>
          <p:nvPr/>
        </p:nvSpPr>
        <p:spPr>
          <a:xfrm>
            <a:off x="1119503" y="584904"/>
            <a:ext cx="727833" cy="307777"/>
          </a:xfrm>
          <a:prstGeom prst="rect">
            <a:avLst/>
          </a:prstGeom>
          <a:noFill/>
        </p:spPr>
        <p:txBody>
          <a:bodyPr wrap="none" rtlCol="0">
            <a:spAutoFit/>
          </a:bodyPr>
          <a:lstStyle/>
          <a:p>
            <a:r>
              <a:rPr lang="en-US" sz="1400" dirty="0" smtClean="0"/>
              <a:t>Gender</a:t>
            </a:r>
            <a:endParaRPr lang="en-US" sz="1400" dirty="0" smtClean="0"/>
          </a:p>
        </p:txBody>
      </p:sp>
    </p:spTree>
    <p:extLst>
      <p:ext uri="{BB962C8B-B14F-4D97-AF65-F5344CB8AC3E}">
        <p14:creationId xmlns:p14="http://schemas.microsoft.com/office/powerpoint/2010/main" val="100939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1895" y="884690"/>
            <a:ext cx="4572000" cy="3693319"/>
          </a:xfrm>
          <a:prstGeom prst="rect">
            <a:avLst/>
          </a:prstGeom>
        </p:spPr>
        <p:txBody>
          <a:bodyPr>
            <a:spAutoFit/>
          </a:bodyPr>
          <a:lstStyle/>
          <a:p>
            <a:r>
              <a:rPr lang="en-US" dirty="0"/>
              <a:t>Risk Factors for Osteoporosis</a:t>
            </a:r>
          </a:p>
          <a:p>
            <a:endParaRPr lang="en-US" dirty="0"/>
          </a:p>
          <a:p>
            <a:pPr marL="342900" indent="-342900">
              <a:buAutoNum type="arabicPeriod"/>
            </a:pPr>
            <a:r>
              <a:rPr lang="en-US" dirty="0">
                <a:solidFill>
                  <a:schemeClr val="bg1">
                    <a:lumMod val="65000"/>
                  </a:schemeClr>
                </a:solidFill>
              </a:rPr>
              <a:t>Age</a:t>
            </a:r>
          </a:p>
          <a:p>
            <a:pPr marL="342900" indent="-342900">
              <a:buAutoNum type="arabicPeriod"/>
            </a:pPr>
            <a:r>
              <a:rPr lang="en-US" dirty="0" smtClean="0">
                <a:solidFill>
                  <a:schemeClr val="bg1">
                    <a:lumMod val="65000"/>
                  </a:schemeClr>
                </a:solidFill>
              </a:rPr>
              <a:t>Weight</a:t>
            </a:r>
            <a:endParaRPr lang="en-US" dirty="0">
              <a:solidFill>
                <a:schemeClr val="bg1">
                  <a:lumMod val="65000"/>
                </a:schemeClr>
              </a:solidFill>
            </a:endParaRPr>
          </a:p>
          <a:p>
            <a:pPr marL="342900" indent="-342900">
              <a:buAutoNum type="arabicPeriod"/>
            </a:pPr>
            <a:r>
              <a:rPr lang="en-US" dirty="0">
                <a:solidFill>
                  <a:schemeClr val="bg1">
                    <a:lumMod val="65000"/>
                  </a:schemeClr>
                </a:solidFill>
              </a:rPr>
              <a:t>Family </a:t>
            </a:r>
            <a:r>
              <a:rPr lang="en-US" dirty="0" err="1">
                <a:solidFill>
                  <a:schemeClr val="bg1">
                    <a:lumMod val="65000"/>
                  </a:schemeClr>
                </a:solidFill>
              </a:rPr>
              <a:t>Hx</a:t>
            </a:r>
            <a:endParaRPr lang="en-US" dirty="0">
              <a:solidFill>
                <a:schemeClr val="bg1">
                  <a:lumMod val="65000"/>
                </a:schemeClr>
              </a:solidFill>
            </a:endParaRPr>
          </a:p>
          <a:p>
            <a:pPr marL="342900" indent="-342900">
              <a:buAutoNum type="arabicPeriod"/>
            </a:pPr>
            <a:r>
              <a:rPr lang="en-US" dirty="0">
                <a:solidFill>
                  <a:schemeClr val="bg1">
                    <a:lumMod val="65000"/>
                  </a:schemeClr>
                </a:solidFill>
              </a:rPr>
              <a:t>Lifestyle</a:t>
            </a:r>
          </a:p>
          <a:p>
            <a:pPr marL="342900" indent="-342900">
              <a:buAutoNum type="arabicPeriod"/>
            </a:pPr>
            <a:r>
              <a:rPr lang="en-US" dirty="0">
                <a:solidFill>
                  <a:schemeClr val="bg1">
                    <a:lumMod val="65000"/>
                  </a:schemeClr>
                </a:solidFill>
              </a:rPr>
              <a:t>Nutrition</a:t>
            </a:r>
          </a:p>
          <a:p>
            <a:pPr marL="342900" indent="-342900">
              <a:buAutoNum type="arabicPeriod"/>
            </a:pPr>
            <a:r>
              <a:rPr lang="en-US" dirty="0">
                <a:solidFill>
                  <a:schemeClr val="bg1">
                    <a:lumMod val="65000"/>
                  </a:schemeClr>
                </a:solidFill>
              </a:rPr>
              <a:t>Medical Condition</a:t>
            </a:r>
          </a:p>
          <a:p>
            <a:pPr marL="342900" indent="-342900">
              <a:buAutoNum type="arabicPeriod"/>
            </a:pPr>
            <a:endParaRPr lang="en-US" dirty="0" smtClean="0"/>
          </a:p>
          <a:p>
            <a:pPr marL="342900" indent="-342900">
              <a:buAutoNum type="arabicPeriod"/>
            </a:pPr>
            <a:r>
              <a:rPr lang="en-US" dirty="0" smtClean="0">
                <a:solidFill>
                  <a:srgbClr val="A6A6A6"/>
                </a:solidFill>
              </a:rPr>
              <a:t>Gender</a:t>
            </a:r>
          </a:p>
          <a:p>
            <a:pPr marL="342900" indent="-342900">
              <a:buAutoNum type="arabicPeriod"/>
            </a:pPr>
            <a:endParaRPr lang="en-US" dirty="0"/>
          </a:p>
          <a:p>
            <a:pPr marL="342900" indent="-342900">
              <a:buAutoNum type="arabicPeriod"/>
            </a:pPr>
            <a:r>
              <a:rPr lang="en-US" dirty="0"/>
              <a:t>Drugs</a:t>
            </a:r>
          </a:p>
          <a:p>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11</a:t>
            </a:fld>
            <a:endParaRPr lang="en-US"/>
          </a:p>
        </p:txBody>
      </p:sp>
    </p:spTree>
    <p:extLst>
      <p:ext uri="{BB962C8B-B14F-4D97-AF65-F5344CB8AC3E}">
        <p14:creationId xmlns:p14="http://schemas.microsoft.com/office/powerpoint/2010/main" val="30579379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887"/>
            <a:ext cx="8853359" cy="7232751"/>
          </a:xfrm>
          <a:prstGeom prst="rect">
            <a:avLst/>
          </a:prstGeom>
          <a:noFill/>
        </p:spPr>
        <p:txBody>
          <a:bodyPr wrap="square" rtlCol="0">
            <a:spAutoFit/>
          </a:bodyPr>
          <a:lstStyle/>
          <a:p>
            <a:r>
              <a:rPr lang="en-US" sz="1600" dirty="0" smtClean="0"/>
              <a:t>Drugs that cause Osteoporosis	page 1 of 2</a:t>
            </a:r>
          </a:p>
          <a:p>
            <a:endParaRPr lang="en-US" sz="1600" dirty="0"/>
          </a:p>
          <a:p>
            <a:r>
              <a:rPr lang="en-US" sz="1600" dirty="0" smtClean="0"/>
              <a:t>Glucocorticoids: </a:t>
            </a:r>
          </a:p>
          <a:p>
            <a:r>
              <a:rPr lang="en-US" sz="1600" dirty="0"/>
              <a:t>	</a:t>
            </a:r>
            <a:r>
              <a:rPr lang="en-US" sz="1600" dirty="0" smtClean="0"/>
              <a:t>Reason: decrease Osteoprotegerin (OPG) and increase RANKL</a:t>
            </a:r>
          </a:p>
          <a:p>
            <a:r>
              <a:rPr lang="en-US" sz="1600" dirty="0"/>
              <a:t>	</a:t>
            </a:r>
            <a:r>
              <a:rPr lang="en-US" sz="1600" dirty="0" smtClean="0"/>
              <a:t>Drug: </a:t>
            </a:r>
            <a:r>
              <a:rPr lang="en-US" sz="1600" dirty="0" smtClean="0">
                <a:solidFill>
                  <a:srgbClr val="FF0000"/>
                </a:solidFill>
              </a:rPr>
              <a:t>prednisone &gt; 5 mg daily for 90 days</a:t>
            </a:r>
          </a:p>
          <a:p>
            <a:r>
              <a:rPr lang="en-US" sz="1600" dirty="0">
                <a:solidFill>
                  <a:srgbClr val="FF0000"/>
                </a:solidFill>
              </a:rPr>
              <a:t>	</a:t>
            </a:r>
            <a:r>
              <a:rPr lang="en-US" sz="1600" dirty="0" smtClean="0">
                <a:solidFill>
                  <a:srgbClr val="FF0000"/>
                </a:solidFill>
              </a:rPr>
              <a:t>Treat: Prophylactic Bisphosphonate Therapy</a:t>
            </a:r>
          </a:p>
          <a:p>
            <a:r>
              <a:rPr lang="en-US" sz="1600" dirty="0">
                <a:solidFill>
                  <a:srgbClr val="FF0000"/>
                </a:solidFill>
              </a:rPr>
              <a:t>	</a:t>
            </a:r>
            <a:r>
              <a:rPr lang="en-US" sz="1600" dirty="0" smtClean="0">
                <a:solidFill>
                  <a:srgbClr val="FF0000"/>
                </a:solidFill>
              </a:rPr>
              <a:t>Monitor: baseline bone mineral density (BMD)</a:t>
            </a:r>
          </a:p>
          <a:p>
            <a:endParaRPr lang="en-US" sz="1600" dirty="0" smtClean="0"/>
          </a:p>
          <a:p>
            <a:r>
              <a:rPr lang="en-US" sz="1600" dirty="0" smtClean="0"/>
              <a:t>Thyroid Hormone</a:t>
            </a:r>
          </a:p>
          <a:p>
            <a:r>
              <a:rPr lang="en-US" sz="1600" dirty="0"/>
              <a:t>	Reason</a:t>
            </a:r>
            <a:r>
              <a:rPr lang="en-US" sz="1600" dirty="0" smtClean="0"/>
              <a:t>: Increase RANKL and Osteoclast increase bone resorption</a:t>
            </a:r>
          </a:p>
          <a:p>
            <a:r>
              <a:rPr lang="en-US" sz="1600" dirty="0"/>
              <a:t>	</a:t>
            </a:r>
            <a:r>
              <a:rPr lang="en-US" sz="1600" dirty="0" smtClean="0"/>
              <a:t>Drug: Levothyroxine &gt; 200 mcg</a:t>
            </a:r>
          </a:p>
          <a:p>
            <a:r>
              <a:rPr lang="en-US" sz="1600" dirty="0"/>
              <a:t>	</a:t>
            </a:r>
            <a:r>
              <a:rPr lang="en-US" sz="1600" dirty="0" smtClean="0"/>
              <a:t>monitor: </a:t>
            </a:r>
          </a:p>
          <a:p>
            <a:r>
              <a:rPr lang="en-US" sz="1600" dirty="0">
                <a:solidFill>
                  <a:srgbClr val="FF0000"/>
                </a:solidFill>
              </a:rPr>
              <a:t>	</a:t>
            </a:r>
            <a:r>
              <a:rPr lang="en-US" sz="1600" dirty="0" smtClean="0">
                <a:solidFill>
                  <a:srgbClr val="FF0000"/>
                </a:solidFill>
              </a:rPr>
              <a:t>	TSH levels &lt; 0.1 = hyPERthyroidism		(normal 0.5 – 4.5	lower = higher thyroid)</a:t>
            </a:r>
            <a:endParaRPr lang="en-US" sz="1600" dirty="0">
              <a:solidFill>
                <a:srgbClr val="FF0000"/>
              </a:solidFill>
            </a:endParaRPr>
          </a:p>
          <a:p>
            <a:endParaRPr lang="en-US" sz="1600" dirty="0"/>
          </a:p>
          <a:p>
            <a:r>
              <a:rPr lang="en-US" sz="1600" dirty="0"/>
              <a:t>Medroxyprogesterone acetate (Depo-Provera)</a:t>
            </a:r>
          </a:p>
          <a:p>
            <a:r>
              <a:rPr lang="en-US" sz="1600" dirty="0"/>
              <a:t>	Reason: increase bone resorption</a:t>
            </a:r>
          </a:p>
          <a:p>
            <a:r>
              <a:rPr lang="en-US" sz="1600" dirty="0"/>
              <a:t>		progestin-only contraceptive</a:t>
            </a:r>
          </a:p>
          <a:p>
            <a:r>
              <a:rPr lang="en-US" sz="1600" dirty="0"/>
              <a:t>	Drug: </a:t>
            </a:r>
            <a:r>
              <a:rPr lang="en-US" sz="1600" dirty="0">
                <a:solidFill>
                  <a:srgbClr val="FF0000"/>
                </a:solidFill>
              </a:rPr>
              <a:t>Medroxyprogesterone &gt; 2 years warrants centra DXA </a:t>
            </a:r>
            <a:r>
              <a:rPr lang="en-US" sz="1600" dirty="0" smtClean="0">
                <a:solidFill>
                  <a:srgbClr val="FF0000"/>
                </a:solidFill>
              </a:rPr>
              <a:t>test</a:t>
            </a:r>
          </a:p>
          <a:p>
            <a:endParaRPr lang="en-US" sz="1600" dirty="0">
              <a:solidFill>
                <a:srgbClr val="FF0000"/>
              </a:solidFill>
            </a:endParaRPr>
          </a:p>
          <a:p>
            <a:r>
              <a:rPr lang="en-US" sz="1600" dirty="0" smtClean="0"/>
              <a:t>Heparin:</a:t>
            </a:r>
          </a:p>
          <a:p>
            <a:r>
              <a:rPr lang="en-US" sz="1600" dirty="0"/>
              <a:t>	Reason</a:t>
            </a:r>
            <a:r>
              <a:rPr lang="en-US" sz="1600" dirty="0" smtClean="0"/>
              <a:t>: stimulate osteoCLAST production and decrease osteoBLAST formation</a:t>
            </a:r>
          </a:p>
          <a:p>
            <a:r>
              <a:rPr lang="en-US" sz="1600" dirty="0"/>
              <a:t>	</a:t>
            </a:r>
            <a:r>
              <a:rPr lang="en-US" sz="1600" dirty="0" smtClean="0"/>
              <a:t>	decrease BMD and increase vertebral fracture</a:t>
            </a:r>
          </a:p>
          <a:p>
            <a:r>
              <a:rPr lang="en-US" sz="1600" dirty="0"/>
              <a:t>	</a:t>
            </a:r>
            <a:r>
              <a:rPr lang="en-US" sz="1600" dirty="0" smtClean="0"/>
              <a:t>Drug: </a:t>
            </a:r>
            <a:r>
              <a:rPr lang="en-US" sz="1600" dirty="0" smtClean="0">
                <a:solidFill>
                  <a:srgbClr val="FF0000"/>
                </a:solidFill>
              </a:rPr>
              <a:t>UFH for 3-6 months </a:t>
            </a:r>
            <a:r>
              <a:rPr lang="en-US" sz="1600" dirty="0" smtClean="0"/>
              <a:t>(maybe in women who are pregnant b/c warfarin is no good)</a:t>
            </a:r>
          </a:p>
          <a:p>
            <a:endParaRPr lang="en-US" sz="1600" dirty="0"/>
          </a:p>
          <a:p>
            <a:r>
              <a:rPr lang="en-US" sz="1600" dirty="0" smtClean="0"/>
              <a:t>PPI:</a:t>
            </a:r>
          </a:p>
          <a:p>
            <a:r>
              <a:rPr lang="en-US" sz="1600" dirty="0"/>
              <a:t>	Reason</a:t>
            </a:r>
            <a:r>
              <a:rPr lang="en-US" sz="1600" dirty="0" smtClean="0"/>
              <a:t>: Block HCl stomach </a:t>
            </a:r>
            <a:r>
              <a:rPr lang="en-US" sz="1600" dirty="0" smtClean="0">
                <a:sym typeface="Wingdings"/>
              </a:rPr>
              <a:t> decrease Ca absorption</a:t>
            </a:r>
          </a:p>
          <a:p>
            <a:r>
              <a:rPr lang="en-US" sz="1600" dirty="0">
                <a:sym typeface="Wingdings"/>
              </a:rPr>
              <a:t>	</a:t>
            </a:r>
            <a:r>
              <a:rPr lang="en-US" sz="1600" dirty="0" smtClean="0">
                <a:sym typeface="Wingdings"/>
              </a:rPr>
              <a:t>	increase hip fracture</a:t>
            </a:r>
          </a:p>
          <a:p>
            <a:r>
              <a:rPr lang="en-US" sz="1600" dirty="0">
                <a:sym typeface="Wingdings"/>
              </a:rPr>
              <a:t>	</a:t>
            </a:r>
            <a:r>
              <a:rPr lang="en-US" sz="1600" dirty="0" smtClean="0">
                <a:sym typeface="Wingdings"/>
              </a:rPr>
              <a:t>Drug: </a:t>
            </a:r>
            <a:r>
              <a:rPr lang="en-US" sz="1600" dirty="0" smtClean="0">
                <a:solidFill>
                  <a:srgbClr val="FF0000"/>
                </a:solidFill>
                <a:sym typeface="Wingdings"/>
              </a:rPr>
              <a:t>PPI for &gt; 1 year</a:t>
            </a:r>
          </a:p>
          <a:p>
            <a:endParaRPr lang="en-US" sz="1600" dirty="0" smtClean="0">
              <a:solidFill>
                <a:srgbClr val="FF0000"/>
              </a:solidFill>
              <a:sym typeface="Wingdings"/>
            </a:endParaRPr>
          </a:p>
        </p:txBody>
      </p:sp>
      <p:sp>
        <p:nvSpPr>
          <p:cNvPr id="2" name="Slide Number Placeholder 1"/>
          <p:cNvSpPr>
            <a:spLocks noGrp="1"/>
          </p:cNvSpPr>
          <p:nvPr>
            <p:ph type="sldNum" sz="quarter" idx="12"/>
          </p:nvPr>
        </p:nvSpPr>
        <p:spPr/>
        <p:txBody>
          <a:bodyPr/>
          <a:lstStyle/>
          <a:p>
            <a:fld id="{4E93AA76-27F8-5242-80FF-47617C8CEB9D}" type="slidenum">
              <a:rPr lang="en-US" smtClean="0"/>
              <a:t>12</a:t>
            </a:fld>
            <a:endParaRPr lang="en-US"/>
          </a:p>
        </p:txBody>
      </p:sp>
    </p:spTree>
    <p:extLst>
      <p:ext uri="{BB962C8B-B14F-4D97-AF65-F5344CB8AC3E}">
        <p14:creationId xmlns:p14="http://schemas.microsoft.com/office/powerpoint/2010/main" val="37546927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628" y="250439"/>
            <a:ext cx="8656618" cy="6524865"/>
          </a:xfrm>
          <a:prstGeom prst="rect">
            <a:avLst/>
          </a:prstGeom>
          <a:noFill/>
        </p:spPr>
        <p:txBody>
          <a:bodyPr wrap="square" rtlCol="0">
            <a:spAutoFit/>
          </a:bodyPr>
          <a:lstStyle/>
          <a:p>
            <a:r>
              <a:rPr lang="en-US" sz="1600" dirty="0"/>
              <a:t>Drugs that cause Osteoporosis	page 1 of </a:t>
            </a:r>
            <a:r>
              <a:rPr lang="en-US" sz="1600" dirty="0" smtClean="0"/>
              <a:t>2</a:t>
            </a:r>
          </a:p>
          <a:p>
            <a:endParaRPr lang="en-US" sz="1600" dirty="0"/>
          </a:p>
          <a:p>
            <a:r>
              <a:rPr lang="en-US" sz="1600" dirty="0" smtClean="0"/>
              <a:t>Anticonvulsants</a:t>
            </a:r>
          </a:p>
          <a:p>
            <a:r>
              <a:rPr lang="en-US" sz="1600" dirty="0"/>
              <a:t>	Reason</a:t>
            </a:r>
            <a:r>
              <a:rPr lang="en-US" sz="1600" dirty="0" smtClean="0"/>
              <a:t>: potent CYP3A4 inducers </a:t>
            </a:r>
            <a:r>
              <a:rPr lang="en-US" sz="1600" dirty="0" smtClean="0">
                <a:sym typeface="Wingdings"/>
              </a:rPr>
              <a:t> break down </a:t>
            </a:r>
            <a:r>
              <a:rPr lang="en-US" sz="1600" dirty="0" err="1" smtClean="0">
                <a:sym typeface="Wingdings"/>
              </a:rPr>
              <a:t>Vit</a:t>
            </a:r>
            <a:r>
              <a:rPr lang="en-US" sz="1600" dirty="0" smtClean="0">
                <a:sym typeface="Wingdings"/>
              </a:rPr>
              <a:t> D  decrease Ca absorption</a:t>
            </a:r>
          </a:p>
          <a:p>
            <a:r>
              <a:rPr lang="en-US" sz="1600" dirty="0">
                <a:sym typeface="Wingdings"/>
              </a:rPr>
              <a:t>	</a:t>
            </a:r>
            <a:r>
              <a:rPr lang="en-US" sz="1600" dirty="0" smtClean="0">
                <a:sym typeface="Wingdings"/>
              </a:rPr>
              <a:t>Drugs: </a:t>
            </a:r>
          </a:p>
          <a:p>
            <a:r>
              <a:rPr lang="en-US" sz="1600" dirty="0">
                <a:sym typeface="Wingdings"/>
              </a:rPr>
              <a:t>	</a:t>
            </a:r>
            <a:r>
              <a:rPr lang="en-US" sz="1600" dirty="0" smtClean="0">
                <a:sym typeface="Wingdings"/>
              </a:rPr>
              <a:t>	phenytoin (Dilantin)</a:t>
            </a:r>
          </a:p>
          <a:p>
            <a:r>
              <a:rPr lang="en-US" sz="1600" dirty="0">
                <a:sym typeface="Wingdings"/>
              </a:rPr>
              <a:t>	</a:t>
            </a:r>
            <a:r>
              <a:rPr lang="en-US" sz="1600" dirty="0" smtClean="0">
                <a:sym typeface="Wingdings"/>
              </a:rPr>
              <a:t>	Carbamazepine (Tegretol)</a:t>
            </a:r>
          </a:p>
          <a:p>
            <a:r>
              <a:rPr lang="en-US" sz="1600" dirty="0">
                <a:sym typeface="Wingdings"/>
              </a:rPr>
              <a:t>	</a:t>
            </a:r>
            <a:r>
              <a:rPr lang="en-US" sz="1600" dirty="0" smtClean="0">
                <a:sym typeface="Wingdings"/>
              </a:rPr>
              <a:t>	Phenobarb</a:t>
            </a:r>
          </a:p>
          <a:p>
            <a:endParaRPr lang="en-US" sz="1600" dirty="0"/>
          </a:p>
          <a:p>
            <a:r>
              <a:rPr lang="en-US" sz="1600" dirty="0"/>
              <a:t>Gonadotropin-releasing hormone agonist (GnRH)</a:t>
            </a:r>
          </a:p>
          <a:p>
            <a:r>
              <a:rPr lang="en-US" sz="1600" dirty="0"/>
              <a:t>	Reason</a:t>
            </a:r>
            <a:r>
              <a:rPr lang="en-US" sz="1600" dirty="0" smtClean="0"/>
              <a:t>: </a:t>
            </a:r>
            <a:r>
              <a:rPr lang="en-US" sz="1600" dirty="0"/>
              <a:t>anti-androgen effect </a:t>
            </a:r>
            <a:r>
              <a:rPr lang="en-US" sz="1600" dirty="0">
                <a:sym typeface="Wingdings"/>
              </a:rPr>
              <a:t> decrease testosterone  treat prostate cancer</a:t>
            </a:r>
          </a:p>
          <a:p>
            <a:r>
              <a:rPr lang="en-US" sz="1600" dirty="0">
                <a:sym typeface="Wingdings"/>
              </a:rPr>
              <a:t>		increase bone resorption, decrease BMD, increase fracture</a:t>
            </a:r>
          </a:p>
          <a:p>
            <a:r>
              <a:rPr lang="en-US" sz="1600" dirty="0">
                <a:sym typeface="Wingdings"/>
              </a:rPr>
              <a:t>	Drugs:</a:t>
            </a:r>
          </a:p>
          <a:p>
            <a:r>
              <a:rPr lang="en-US" sz="1600" dirty="0">
                <a:sym typeface="Wingdings"/>
              </a:rPr>
              <a:t>		Leuprolide acetate (Lupron)</a:t>
            </a:r>
          </a:p>
          <a:p>
            <a:r>
              <a:rPr lang="en-US" sz="1600" dirty="0">
                <a:sym typeface="Wingdings"/>
              </a:rPr>
              <a:t>		Nafarelin (Synarel)</a:t>
            </a:r>
          </a:p>
          <a:p>
            <a:r>
              <a:rPr lang="en-US" sz="1600" dirty="0">
                <a:sym typeface="Wingdings"/>
              </a:rPr>
              <a:t>		Goserelin (Zoladex</a:t>
            </a:r>
            <a:r>
              <a:rPr lang="en-US" sz="1600" dirty="0" smtClean="0">
                <a:sym typeface="Wingdings"/>
              </a:rPr>
              <a:t>)</a:t>
            </a:r>
          </a:p>
          <a:p>
            <a:endParaRPr lang="en-US" sz="1600" dirty="0">
              <a:sym typeface="Wingdings"/>
            </a:endParaRPr>
          </a:p>
          <a:p>
            <a:r>
              <a:rPr lang="en-US" sz="1600" dirty="0" smtClean="0">
                <a:sym typeface="Wingdings"/>
              </a:rPr>
              <a:t>Immunosuppressants</a:t>
            </a:r>
          </a:p>
          <a:p>
            <a:r>
              <a:rPr lang="en-US" sz="1600" dirty="0">
                <a:sym typeface="Wingdings"/>
              </a:rPr>
              <a:t>	</a:t>
            </a:r>
            <a:r>
              <a:rPr lang="en-US" sz="1600" dirty="0"/>
              <a:t>Reason</a:t>
            </a:r>
            <a:r>
              <a:rPr lang="en-US" sz="1600" dirty="0" smtClean="0">
                <a:sym typeface="Wingdings"/>
              </a:rPr>
              <a:t>: increase bone turnover</a:t>
            </a:r>
          </a:p>
          <a:p>
            <a:r>
              <a:rPr lang="en-US" sz="1600" dirty="0">
                <a:sym typeface="Wingdings"/>
              </a:rPr>
              <a:t>	</a:t>
            </a:r>
            <a:r>
              <a:rPr lang="en-US" sz="1600" dirty="0" smtClean="0">
                <a:sym typeface="Wingdings"/>
              </a:rPr>
              <a:t>Drugs: Cyclosporine + glucocorticoids (also immunosuppressant)</a:t>
            </a:r>
          </a:p>
          <a:p>
            <a:endParaRPr lang="en-US" sz="1600" dirty="0">
              <a:sym typeface="Wingdings"/>
            </a:endParaRPr>
          </a:p>
          <a:p>
            <a:r>
              <a:rPr lang="en-US" sz="1600" dirty="0" smtClean="0">
                <a:sym typeface="Wingdings"/>
              </a:rPr>
              <a:t>Thiazolidinediones</a:t>
            </a:r>
          </a:p>
          <a:p>
            <a:r>
              <a:rPr lang="en-US" sz="1600" dirty="0">
                <a:sym typeface="Wingdings"/>
              </a:rPr>
              <a:t>	</a:t>
            </a:r>
            <a:r>
              <a:rPr lang="en-US" sz="1600" dirty="0"/>
              <a:t>Reason</a:t>
            </a:r>
            <a:r>
              <a:rPr lang="en-US" sz="1600" dirty="0" smtClean="0">
                <a:sym typeface="Wingdings"/>
              </a:rPr>
              <a:t>: decrease osteoblast and estrogen synthesis</a:t>
            </a:r>
          </a:p>
          <a:p>
            <a:r>
              <a:rPr lang="en-US" sz="1600" dirty="0">
                <a:sym typeface="Wingdings"/>
              </a:rPr>
              <a:t>	</a:t>
            </a:r>
            <a:r>
              <a:rPr lang="en-US" sz="1600" dirty="0" smtClean="0">
                <a:sym typeface="Wingdings"/>
              </a:rPr>
              <a:t>Drug: </a:t>
            </a:r>
          </a:p>
          <a:p>
            <a:r>
              <a:rPr lang="en-US" sz="1600" dirty="0">
                <a:sym typeface="Wingdings"/>
              </a:rPr>
              <a:t>	</a:t>
            </a:r>
            <a:r>
              <a:rPr lang="en-US" sz="1600" dirty="0" smtClean="0">
                <a:sym typeface="Wingdings"/>
              </a:rPr>
              <a:t>	Pioglitazone (Actos)</a:t>
            </a:r>
            <a:endParaRPr lang="en-US" sz="1600" dirty="0"/>
          </a:p>
          <a:p>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13</a:t>
            </a:fld>
            <a:endParaRPr lang="en-US"/>
          </a:p>
        </p:txBody>
      </p:sp>
    </p:spTree>
    <p:extLst>
      <p:ext uri="{BB962C8B-B14F-4D97-AF65-F5344CB8AC3E}">
        <p14:creationId xmlns:p14="http://schemas.microsoft.com/office/powerpoint/2010/main" val="39446335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712" y="214662"/>
            <a:ext cx="4524997" cy="3046988"/>
          </a:xfrm>
          <a:prstGeom prst="rect">
            <a:avLst/>
          </a:prstGeom>
          <a:noFill/>
        </p:spPr>
        <p:txBody>
          <a:bodyPr wrap="none" rtlCol="0">
            <a:spAutoFit/>
          </a:bodyPr>
          <a:lstStyle/>
          <a:p>
            <a:r>
              <a:rPr lang="en-US" sz="1600" dirty="0" smtClean="0"/>
              <a:t>Loop Diuretic</a:t>
            </a:r>
          </a:p>
          <a:p>
            <a:r>
              <a:rPr lang="en-US" sz="1600" dirty="0"/>
              <a:t>	Reason</a:t>
            </a:r>
            <a:r>
              <a:rPr lang="en-US" sz="1600" dirty="0" smtClean="0"/>
              <a:t>: excrete Ca</a:t>
            </a:r>
          </a:p>
          <a:p>
            <a:r>
              <a:rPr lang="en-US" sz="1600" dirty="0"/>
              <a:t>	</a:t>
            </a:r>
            <a:r>
              <a:rPr lang="en-US" sz="1600" dirty="0" smtClean="0"/>
              <a:t>Drug:</a:t>
            </a:r>
          </a:p>
          <a:p>
            <a:r>
              <a:rPr lang="en-US" sz="1600" dirty="0"/>
              <a:t>	</a:t>
            </a:r>
            <a:r>
              <a:rPr lang="en-US" sz="1600" dirty="0" smtClean="0"/>
              <a:t>	furosemide</a:t>
            </a:r>
          </a:p>
          <a:p>
            <a:r>
              <a:rPr lang="en-US" sz="1600" dirty="0"/>
              <a:t>	</a:t>
            </a:r>
            <a:r>
              <a:rPr lang="en-US" sz="1600" dirty="0" smtClean="0"/>
              <a:t>	torsemide</a:t>
            </a:r>
          </a:p>
          <a:p>
            <a:r>
              <a:rPr lang="en-US" sz="1600" dirty="0"/>
              <a:t>	</a:t>
            </a:r>
            <a:r>
              <a:rPr lang="en-US" sz="1600" dirty="0" smtClean="0"/>
              <a:t>	bumetanide</a:t>
            </a:r>
          </a:p>
          <a:p>
            <a:endParaRPr lang="en-US" sz="1600" dirty="0"/>
          </a:p>
          <a:p>
            <a:r>
              <a:rPr lang="en-US" sz="1600" dirty="0" smtClean="0"/>
              <a:t>SSRI</a:t>
            </a:r>
          </a:p>
          <a:p>
            <a:r>
              <a:rPr lang="en-US" sz="1600" dirty="0"/>
              <a:t>	Reason</a:t>
            </a:r>
            <a:r>
              <a:rPr lang="en-US" sz="1600" dirty="0" smtClean="0"/>
              <a:t>: block 5-HT receptor on bone</a:t>
            </a:r>
          </a:p>
          <a:p>
            <a:endParaRPr lang="en-US" sz="1600" dirty="0"/>
          </a:p>
          <a:p>
            <a:r>
              <a:rPr lang="en-US" sz="1600" dirty="0" smtClean="0"/>
              <a:t>Lithium</a:t>
            </a:r>
          </a:p>
          <a:p>
            <a:r>
              <a:rPr lang="en-US" sz="1600" dirty="0"/>
              <a:t>	Reason</a:t>
            </a:r>
            <a:r>
              <a:rPr lang="en-US" sz="1600" dirty="0" smtClean="0"/>
              <a:t>: increase mobilization of Ca from bone</a:t>
            </a:r>
            <a:endParaRPr lang="en-US" sz="1600" dirty="0"/>
          </a:p>
        </p:txBody>
      </p:sp>
      <p:sp>
        <p:nvSpPr>
          <p:cNvPr id="2" name="Slide Number Placeholder 1"/>
          <p:cNvSpPr>
            <a:spLocks noGrp="1"/>
          </p:cNvSpPr>
          <p:nvPr>
            <p:ph type="sldNum" sz="quarter" idx="12"/>
          </p:nvPr>
        </p:nvSpPr>
        <p:spPr/>
        <p:txBody>
          <a:bodyPr/>
          <a:lstStyle/>
          <a:p>
            <a:fld id="{4E93AA76-27F8-5242-80FF-47617C8CEB9D}" type="slidenum">
              <a:rPr lang="en-US" smtClean="0"/>
              <a:t>14</a:t>
            </a:fld>
            <a:endParaRPr lang="en-US"/>
          </a:p>
        </p:txBody>
      </p:sp>
    </p:spTree>
    <p:extLst>
      <p:ext uri="{BB962C8B-B14F-4D97-AF65-F5344CB8AC3E}">
        <p14:creationId xmlns:p14="http://schemas.microsoft.com/office/powerpoint/2010/main" val="11875449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6748" y="185211"/>
            <a:ext cx="1838589" cy="369332"/>
          </a:xfrm>
          <a:prstGeom prst="rect">
            <a:avLst/>
          </a:prstGeom>
          <a:noFill/>
        </p:spPr>
        <p:txBody>
          <a:bodyPr wrap="none" rtlCol="0">
            <a:spAutoFit/>
          </a:bodyPr>
          <a:lstStyle/>
          <a:p>
            <a:r>
              <a:rPr lang="en-US" dirty="0" smtClean="0"/>
              <a:t>Bone Remodeling</a:t>
            </a:r>
            <a:endParaRPr lang="en-US" dirty="0"/>
          </a:p>
        </p:txBody>
      </p:sp>
      <p:sp>
        <p:nvSpPr>
          <p:cNvPr id="6" name="TextBox 5"/>
          <p:cNvSpPr txBox="1"/>
          <p:nvPr/>
        </p:nvSpPr>
        <p:spPr>
          <a:xfrm>
            <a:off x="697536" y="840759"/>
            <a:ext cx="1386054" cy="646331"/>
          </a:xfrm>
          <a:prstGeom prst="rect">
            <a:avLst/>
          </a:prstGeom>
          <a:noFill/>
        </p:spPr>
        <p:txBody>
          <a:bodyPr wrap="none" rtlCol="0">
            <a:spAutoFit/>
          </a:bodyPr>
          <a:lstStyle/>
          <a:p>
            <a:r>
              <a:rPr lang="en-US" u="sng" dirty="0" smtClean="0"/>
              <a:t>Resorption</a:t>
            </a:r>
          </a:p>
          <a:p>
            <a:r>
              <a:rPr lang="en-US" dirty="0" smtClean="0"/>
              <a:t>(breakdown)</a:t>
            </a:r>
          </a:p>
        </p:txBody>
      </p:sp>
      <p:sp>
        <p:nvSpPr>
          <p:cNvPr id="7" name="TextBox 6"/>
          <p:cNvSpPr txBox="1"/>
          <p:nvPr/>
        </p:nvSpPr>
        <p:spPr>
          <a:xfrm>
            <a:off x="5320624" y="840759"/>
            <a:ext cx="1197764" cy="1200329"/>
          </a:xfrm>
          <a:prstGeom prst="rect">
            <a:avLst/>
          </a:prstGeom>
          <a:noFill/>
        </p:spPr>
        <p:txBody>
          <a:bodyPr wrap="none" rtlCol="0">
            <a:spAutoFit/>
          </a:bodyPr>
          <a:lstStyle/>
          <a:p>
            <a:r>
              <a:rPr lang="en-US" u="sng" dirty="0" smtClean="0"/>
              <a:t>Formation</a:t>
            </a:r>
          </a:p>
          <a:p>
            <a:r>
              <a:rPr lang="en-US" dirty="0" smtClean="0"/>
              <a:t>(build)</a:t>
            </a:r>
          </a:p>
          <a:p>
            <a:endParaRPr lang="en-US" dirty="0"/>
          </a:p>
          <a:p>
            <a:r>
              <a:rPr lang="en-US" dirty="0" smtClean="0"/>
              <a:t>Osteoblast</a:t>
            </a:r>
            <a:endParaRPr lang="en-US" dirty="0"/>
          </a:p>
        </p:txBody>
      </p:sp>
      <p:cxnSp>
        <p:nvCxnSpPr>
          <p:cNvPr id="9" name="Straight Connector 8"/>
          <p:cNvCxnSpPr/>
          <p:nvPr/>
        </p:nvCxnSpPr>
        <p:spPr>
          <a:xfrm>
            <a:off x="4220996" y="804982"/>
            <a:ext cx="0" cy="6053018"/>
          </a:xfrm>
          <a:prstGeom prst="line">
            <a:avLst/>
          </a:prstGeom>
          <a:ln>
            <a:solidFill>
              <a:schemeClr val="tx1">
                <a:alpha val="24000"/>
              </a:schemeClr>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25920" y="2488300"/>
            <a:ext cx="813043" cy="369332"/>
          </a:xfrm>
          <a:prstGeom prst="rect">
            <a:avLst/>
          </a:prstGeom>
          <a:noFill/>
        </p:spPr>
        <p:txBody>
          <a:bodyPr wrap="none" rtlCol="0">
            <a:spAutoFit/>
          </a:bodyPr>
          <a:lstStyle/>
          <a:p>
            <a:r>
              <a:rPr lang="en-US" dirty="0" smtClean="0"/>
              <a:t>RANKL</a:t>
            </a:r>
            <a:endParaRPr lang="en-US" dirty="0"/>
          </a:p>
        </p:txBody>
      </p:sp>
      <p:sp>
        <p:nvSpPr>
          <p:cNvPr id="11" name="TextBox 10"/>
          <p:cNvSpPr txBox="1"/>
          <p:nvPr/>
        </p:nvSpPr>
        <p:spPr>
          <a:xfrm>
            <a:off x="357712" y="2488300"/>
            <a:ext cx="1095597" cy="369332"/>
          </a:xfrm>
          <a:prstGeom prst="rect">
            <a:avLst/>
          </a:prstGeom>
          <a:noFill/>
        </p:spPr>
        <p:txBody>
          <a:bodyPr wrap="none" rtlCol="0">
            <a:spAutoFit/>
          </a:bodyPr>
          <a:lstStyle/>
          <a:p>
            <a:r>
              <a:rPr lang="en-US" dirty="0" smtClean="0"/>
              <a:t>Cytokines</a:t>
            </a:r>
            <a:endParaRPr lang="en-US" dirty="0"/>
          </a:p>
        </p:txBody>
      </p:sp>
      <p:sp>
        <p:nvSpPr>
          <p:cNvPr id="12" name="TextBox 11"/>
          <p:cNvSpPr txBox="1"/>
          <p:nvPr/>
        </p:nvSpPr>
        <p:spPr>
          <a:xfrm>
            <a:off x="1457063" y="3631364"/>
            <a:ext cx="1172116" cy="369332"/>
          </a:xfrm>
          <a:prstGeom prst="rect">
            <a:avLst/>
          </a:prstGeom>
          <a:noFill/>
        </p:spPr>
        <p:txBody>
          <a:bodyPr wrap="none" rtlCol="0">
            <a:spAutoFit/>
          </a:bodyPr>
          <a:lstStyle/>
          <a:p>
            <a:r>
              <a:rPr lang="en-US" dirty="0" smtClean="0"/>
              <a:t>Osteoclast</a:t>
            </a:r>
            <a:endParaRPr lang="en-US" dirty="0"/>
          </a:p>
        </p:txBody>
      </p:sp>
      <p:sp>
        <p:nvSpPr>
          <p:cNvPr id="13" name="TextBox 12"/>
          <p:cNvSpPr txBox="1"/>
          <p:nvPr/>
        </p:nvSpPr>
        <p:spPr>
          <a:xfrm>
            <a:off x="1192755" y="5301319"/>
            <a:ext cx="1781670" cy="369332"/>
          </a:xfrm>
          <a:prstGeom prst="rect">
            <a:avLst/>
          </a:prstGeom>
          <a:noFill/>
        </p:spPr>
        <p:txBody>
          <a:bodyPr wrap="none" rtlCol="0">
            <a:spAutoFit/>
          </a:bodyPr>
          <a:lstStyle/>
          <a:p>
            <a:r>
              <a:rPr lang="en-US" dirty="0" smtClean="0"/>
              <a:t>Bone breakdown</a:t>
            </a:r>
            <a:endParaRPr lang="en-US" dirty="0"/>
          </a:p>
        </p:txBody>
      </p:sp>
      <p:cxnSp>
        <p:nvCxnSpPr>
          <p:cNvPr id="15" name="Straight Connector 14"/>
          <p:cNvCxnSpPr>
            <a:stCxn id="11" idx="2"/>
          </p:cNvCxnSpPr>
          <p:nvPr/>
        </p:nvCxnSpPr>
        <p:spPr>
          <a:xfrm>
            <a:off x="905511" y="2857632"/>
            <a:ext cx="547798" cy="7379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0" idx="2"/>
          </p:cNvCxnSpPr>
          <p:nvPr/>
        </p:nvCxnSpPr>
        <p:spPr>
          <a:xfrm flipH="1">
            <a:off x="2629179" y="2857632"/>
            <a:ext cx="603263" cy="737955"/>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329097" y="3262032"/>
            <a:ext cx="300082" cy="369332"/>
          </a:xfrm>
          <a:prstGeom prst="rect">
            <a:avLst/>
          </a:prstGeom>
          <a:noFill/>
        </p:spPr>
        <p:txBody>
          <a:bodyPr wrap="none" rtlCol="0">
            <a:spAutoFit/>
          </a:bodyPr>
          <a:lstStyle/>
          <a:p>
            <a:r>
              <a:rPr lang="en-US" dirty="0" smtClean="0"/>
              <a:t>+</a:t>
            </a:r>
            <a:endParaRPr lang="en-US" dirty="0"/>
          </a:p>
        </p:txBody>
      </p:sp>
      <p:sp>
        <p:nvSpPr>
          <p:cNvPr id="19" name="TextBox 18"/>
          <p:cNvSpPr txBox="1"/>
          <p:nvPr/>
        </p:nvSpPr>
        <p:spPr>
          <a:xfrm>
            <a:off x="1453309" y="3259767"/>
            <a:ext cx="300082" cy="369332"/>
          </a:xfrm>
          <a:prstGeom prst="rect">
            <a:avLst/>
          </a:prstGeom>
          <a:noFill/>
        </p:spPr>
        <p:txBody>
          <a:bodyPr wrap="none" rtlCol="0">
            <a:spAutoFit/>
          </a:bodyPr>
          <a:lstStyle/>
          <a:p>
            <a:r>
              <a:rPr lang="en-US" dirty="0" smtClean="0"/>
              <a:t>+</a:t>
            </a:r>
            <a:endParaRPr lang="en-US" dirty="0"/>
          </a:p>
        </p:txBody>
      </p:sp>
      <p:cxnSp>
        <p:nvCxnSpPr>
          <p:cNvPr id="21" name="Straight Connector 20"/>
          <p:cNvCxnSpPr>
            <a:stCxn id="12" idx="2"/>
            <a:endCxn id="13" idx="0"/>
          </p:cNvCxnSpPr>
          <p:nvPr/>
        </p:nvCxnSpPr>
        <p:spPr>
          <a:xfrm>
            <a:off x="2043121" y="4000696"/>
            <a:ext cx="40469" cy="1300623"/>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177536" y="3162068"/>
            <a:ext cx="2345451" cy="1200329"/>
          </a:xfrm>
          <a:prstGeom prst="rect">
            <a:avLst/>
          </a:prstGeom>
          <a:noFill/>
        </p:spPr>
        <p:txBody>
          <a:bodyPr wrap="none" rtlCol="0">
            <a:spAutoFit/>
          </a:bodyPr>
          <a:lstStyle/>
          <a:p>
            <a:r>
              <a:rPr lang="en-US" dirty="0" smtClean="0">
                <a:solidFill>
                  <a:srgbClr val="008000"/>
                </a:solidFill>
              </a:rPr>
              <a:t>Bisphosphonate</a:t>
            </a:r>
          </a:p>
          <a:p>
            <a:r>
              <a:rPr lang="en-US" dirty="0">
                <a:solidFill>
                  <a:srgbClr val="008000"/>
                </a:solidFill>
              </a:rPr>
              <a:t>Vitamin </a:t>
            </a:r>
            <a:r>
              <a:rPr lang="en-US" dirty="0" smtClean="0">
                <a:solidFill>
                  <a:srgbClr val="008000"/>
                </a:solidFill>
              </a:rPr>
              <a:t>D</a:t>
            </a:r>
            <a:endParaRPr lang="en-US" dirty="0">
              <a:solidFill>
                <a:srgbClr val="008000"/>
              </a:solidFill>
            </a:endParaRPr>
          </a:p>
          <a:p>
            <a:r>
              <a:rPr lang="en-US" dirty="0" smtClean="0"/>
              <a:t>Osteoprotegerin (OPG)</a:t>
            </a:r>
          </a:p>
          <a:p>
            <a:r>
              <a:rPr lang="en-US" dirty="0" smtClean="0"/>
              <a:t>Estrogen </a:t>
            </a:r>
          </a:p>
        </p:txBody>
      </p:sp>
      <p:cxnSp>
        <p:nvCxnSpPr>
          <p:cNvPr id="24" name="Straight Connector 23"/>
          <p:cNvCxnSpPr>
            <a:stCxn id="22" idx="1"/>
            <a:endCxn id="25" idx="3"/>
          </p:cNvCxnSpPr>
          <p:nvPr/>
        </p:nvCxnSpPr>
        <p:spPr>
          <a:xfrm flipH="1">
            <a:off x="3028083" y="3762233"/>
            <a:ext cx="2149453" cy="1036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733486" y="3510987"/>
            <a:ext cx="294597" cy="523220"/>
          </a:xfrm>
          <a:prstGeom prst="rect">
            <a:avLst/>
          </a:prstGeom>
          <a:noFill/>
        </p:spPr>
        <p:txBody>
          <a:bodyPr wrap="none" rtlCol="0">
            <a:spAutoFit/>
          </a:bodyPr>
          <a:lstStyle/>
          <a:p>
            <a:r>
              <a:rPr lang="en-US" sz="2800" dirty="0" smtClean="0"/>
              <a:t>-</a:t>
            </a:r>
            <a:endParaRPr lang="en-US" sz="2800" dirty="0"/>
          </a:p>
        </p:txBody>
      </p:sp>
      <p:sp>
        <p:nvSpPr>
          <p:cNvPr id="28" name="TextBox 27"/>
          <p:cNvSpPr txBox="1"/>
          <p:nvPr/>
        </p:nvSpPr>
        <p:spPr>
          <a:xfrm>
            <a:off x="1400532" y="1856422"/>
            <a:ext cx="1285178" cy="369332"/>
          </a:xfrm>
          <a:prstGeom prst="rect">
            <a:avLst/>
          </a:prstGeom>
          <a:noFill/>
        </p:spPr>
        <p:txBody>
          <a:bodyPr wrap="none" rtlCol="0">
            <a:spAutoFit/>
          </a:bodyPr>
          <a:lstStyle/>
          <a:p>
            <a:r>
              <a:rPr lang="en-US" dirty="0" smtClean="0"/>
              <a:t>menopause</a:t>
            </a:r>
            <a:endParaRPr lang="en-US" dirty="0"/>
          </a:p>
        </p:txBody>
      </p:sp>
      <p:cxnSp>
        <p:nvCxnSpPr>
          <p:cNvPr id="30" name="Straight Connector 29"/>
          <p:cNvCxnSpPr>
            <a:stCxn id="28" idx="2"/>
          </p:cNvCxnSpPr>
          <p:nvPr/>
        </p:nvCxnSpPr>
        <p:spPr>
          <a:xfrm>
            <a:off x="2043121" y="2225754"/>
            <a:ext cx="0" cy="1036278"/>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891259" y="3271328"/>
            <a:ext cx="300082" cy="369332"/>
          </a:xfrm>
          <a:prstGeom prst="rect">
            <a:avLst/>
          </a:prstGeom>
          <a:noFill/>
        </p:spPr>
        <p:txBody>
          <a:bodyPr wrap="none" rtlCol="0">
            <a:spAutoFit/>
          </a:bodyPr>
          <a:lstStyle/>
          <a:p>
            <a:r>
              <a:rPr lang="en-US" dirty="0" smtClean="0"/>
              <a:t>+</a:t>
            </a:r>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15</a:t>
            </a:fld>
            <a:endParaRPr lang="en-US"/>
          </a:p>
        </p:txBody>
      </p:sp>
    </p:spTree>
    <p:extLst>
      <p:ext uri="{BB962C8B-B14F-4D97-AF65-F5344CB8AC3E}">
        <p14:creationId xmlns:p14="http://schemas.microsoft.com/office/powerpoint/2010/main" val="274591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08" y="1916668"/>
            <a:ext cx="2225076" cy="1477328"/>
          </a:xfrm>
          <a:prstGeom prst="rect">
            <a:avLst/>
          </a:prstGeom>
          <a:noFill/>
        </p:spPr>
        <p:txBody>
          <a:bodyPr wrap="none" rtlCol="0">
            <a:spAutoFit/>
          </a:bodyPr>
          <a:lstStyle/>
          <a:p>
            <a:r>
              <a:rPr lang="en-US" dirty="0" smtClean="0">
                <a:solidFill>
                  <a:srgbClr val="FF0000"/>
                </a:solidFill>
              </a:rPr>
              <a:t>Vitamin D </a:t>
            </a:r>
            <a:r>
              <a:rPr lang="en-US" dirty="0" smtClean="0">
                <a:solidFill>
                  <a:srgbClr val="FF0000"/>
                </a:solidFill>
                <a:sym typeface="Wingdings" pitchFamily="2" charset="2"/>
              </a:rPr>
              <a:t></a:t>
            </a:r>
          </a:p>
          <a:p>
            <a:r>
              <a:rPr lang="en-US" dirty="0" smtClean="0">
                <a:solidFill>
                  <a:srgbClr val="008000"/>
                </a:solidFill>
                <a:sym typeface="Wingdings" pitchFamily="2" charset="2"/>
              </a:rPr>
              <a:t>Ergocalciferol (</a:t>
            </a:r>
            <a:r>
              <a:rPr lang="en-US" dirty="0" err="1" smtClean="0">
                <a:solidFill>
                  <a:srgbClr val="008000"/>
                </a:solidFill>
                <a:sym typeface="Wingdings" pitchFamily="2" charset="2"/>
              </a:rPr>
              <a:t>Vit</a:t>
            </a:r>
            <a:r>
              <a:rPr lang="en-US" dirty="0" smtClean="0">
                <a:solidFill>
                  <a:srgbClr val="008000"/>
                </a:solidFill>
                <a:sym typeface="Wingdings" pitchFamily="2" charset="2"/>
              </a:rPr>
              <a:t> D2)</a:t>
            </a:r>
          </a:p>
          <a:p>
            <a:r>
              <a:rPr lang="en-US" dirty="0" err="1" smtClean="0">
                <a:solidFill>
                  <a:srgbClr val="008000"/>
                </a:solidFill>
                <a:sym typeface="Wingdings" pitchFamily="2" charset="2"/>
              </a:rPr>
              <a:t>Cholcalciferol</a:t>
            </a:r>
            <a:r>
              <a:rPr lang="en-US" dirty="0" smtClean="0">
                <a:solidFill>
                  <a:srgbClr val="008000"/>
                </a:solidFill>
                <a:sym typeface="Wingdings" pitchFamily="2" charset="2"/>
              </a:rPr>
              <a:t> (</a:t>
            </a:r>
            <a:r>
              <a:rPr lang="en-US" dirty="0" err="1" smtClean="0">
                <a:solidFill>
                  <a:srgbClr val="008000"/>
                </a:solidFill>
                <a:sym typeface="Wingdings" pitchFamily="2" charset="2"/>
              </a:rPr>
              <a:t>Vit</a:t>
            </a:r>
            <a:r>
              <a:rPr lang="en-US" dirty="0" smtClean="0">
                <a:solidFill>
                  <a:srgbClr val="008000"/>
                </a:solidFill>
                <a:sym typeface="Wingdings" pitchFamily="2" charset="2"/>
              </a:rPr>
              <a:t> D3)</a:t>
            </a:r>
          </a:p>
          <a:p>
            <a:r>
              <a:rPr lang="en-US" dirty="0" smtClean="0">
                <a:sym typeface="Wingdings" pitchFamily="2" charset="2"/>
              </a:rPr>
              <a:t>Either from food</a:t>
            </a:r>
          </a:p>
          <a:p>
            <a:r>
              <a:rPr lang="en-US" dirty="0" smtClean="0">
                <a:sym typeface="Wingdings" pitchFamily="2" charset="2"/>
              </a:rPr>
              <a:t>Or sunlight</a:t>
            </a:r>
          </a:p>
        </p:txBody>
      </p:sp>
      <p:cxnSp>
        <p:nvCxnSpPr>
          <p:cNvPr id="6" name="Straight Arrow Connector 5"/>
          <p:cNvCxnSpPr>
            <a:endCxn id="7" idx="1"/>
          </p:cNvCxnSpPr>
          <p:nvPr/>
        </p:nvCxnSpPr>
        <p:spPr>
          <a:xfrm>
            <a:off x="2362200" y="2133600"/>
            <a:ext cx="2700916" cy="322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63116" y="1981200"/>
            <a:ext cx="950388" cy="369332"/>
          </a:xfrm>
          <a:prstGeom prst="rect">
            <a:avLst/>
          </a:prstGeom>
          <a:noFill/>
        </p:spPr>
        <p:txBody>
          <a:bodyPr wrap="none" rtlCol="0">
            <a:spAutoFit/>
          </a:bodyPr>
          <a:lstStyle/>
          <a:p>
            <a:r>
              <a:rPr lang="en-US" dirty="0" smtClean="0">
                <a:solidFill>
                  <a:srgbClr val="FF0000"/>
                </a:solidFill>
              </a:rPr>
              <a:t>Calcitrol</a:t>
            </a:r>
            <a:endParaRPr lang="en-US" dirty="0">
              <a:solidFill>
                <a:srgbClr val="FF0000"/>
              </a:solidFill>
            </a:endParaRPr>
          </a:p>
        </p:txBody>
      </p:sp>
      <p:sp>
        <p:nvSpPr>
          <p:cNvPr id="10" name="TextBox 9"/>
          <p:cNvSpPr txBox="1"/>
          <p:nvPr/>
        </p:nvSpPr>
        <p:spPr>
          <a:xfrm>
            <a:off x="8137762" y="76200"/>
            <a:ext cx="1006238" cy="369332"/>
          </a:xfrm>
          <a:prstGeom prst="rect">
            <a:avLst/>
          </a:prstGeom>
          <a:noFill/>
        </p:spPr>
        <p:txBody>
          <a:bodyPr wrap="none" rtlCol="0">
            <a:spAutoFit/>
          </a:bodyPr>
          <a:lstStyle/>
          <a:p>
            <a:r>
              <a:rPr lang="en-US" dirty="0" smtClean="0"/>
              <a:t>Intestine</a:t>
            </a:r>
            <a:endParaRPr lang="en-US" dirty="0"/>
          </a:p>
        </p:txBody>
      </p:sp>
      <p:sp>
        <p:nvSpPr>
          <p:cNvPr id="11" name="TextBox 10"/>
          <p:cNvSpPr txBox="1"/>
          <p:nvPr/>
        </p:nvSpPr>
        <p:spPr>
          <a:xfrm>
            <a:off x="8263516" y="2209800"/>
            <a:ext cx="728084" cy="369332"/>
          </a:xfrm>
          <a:prstGeom prst="rect">
            <a:avLst/>
          </a:prstGeom>
          <a:noFill/>
        </p:spPr>
        <p:txBody>
          <a:bodyPr wrap="none" rtlCol="0">
            <a:spAutoFit/>
          </a:bodyPr>
          <a:lstStyle/>
          <a:p>
            <a:r>
              <a:rPr lang="en-US" dirty="0" smtClean="0"/>
              <a:t>Blood</a:t>
            </a:r>
            <a:endParaRPr lang="en-US" dirty="0"/>
          </a:p>
        </p:txBody>
      </p:sp>
      <p:sp>
        <p:nvSpPr>
          <p:cNvPr id="12" name="TextBox 11"/>
          <p:cNvSpPr txBox="1"/>
          <p:nvPr/>
        </p:nvSpPr>
        <p:spPr>
          <a:xfrm>
            <a:off x="8322827" y="5334000"/>
            <a:ext cx="668773" cy="369332"/>
          </a:xfrm>
          <a:prstGeom prst="rect">
            <a:avLst/>
          </a:prstGeom>
          <a:noFill/>
        </p:spPr>
        <p:txBody>
          <a:bodyPr wrap="none" rtlCol="0">
            <a:spAutoFit/>
          </a:bodyPr>
          <a:lstStyle/>
          <a:p>
            <a:r>
              <a:rPr lang="en-US" dirty="0" smtClean="0"/>
              <a:t>Bone</a:t>
            </a:r>
            <a:endParaRPr lang="en-US" dirty="0"/>
          </a:p>
        </p:txBody>
      </p:sp>
      <p:cxnSp>
        <p:nvCxnSpPr>
          <p:cNvPr id="14" name="Straight Arrow Connector 13"/>
          <p:cNvCxnSpPr>
            <a:endCxn id="11" idx="0"/>
          </p:cNvCxnSpPr>
          <p:nvPr/>
        </p:nvCxnSpPr>
        <p:spPr>
          <a:xfrm rot="16200000" flipH="1">
            <a:off x="7738762" y="1321004"/>
            <a:ext cx="1764268" cy="133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rot="16200000" flipH="1">
            <a:off x="7372903" y="3833787"/>
            <a:ext cx="2526268" cy="169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3"/>
          </p:cNvCxnSpPr>
          <p:nvPr/>
        </p:nvCxnSpPr>
        <p:spPr>
          <a:xfrm flipV="1">
            <a:off x="6013504" y="1524000"/>
            <a:ext cx="1945212" cy="641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3"/>
          </p:cNvCxnSpPr>
          <p:nvPr/>
        </p:nvCxnSpPr>
        <p:spPr>
          <a:xfrm>
            <a:off x="6013504" y="2165866"/>
            <a:ext cx="1985424" cy="773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38600" y="3352800"/>
            <a:ext cx="611642" cy="369332"/>
          </a:xfrm>
          <a:prstGeom prst="rect">
            <a:avLst/>
          </a:prstGeom>
          <a:noFill/>
        </p:spPr>
        <p:txBody>
          <a:bodyPr wrap="none" rtlCol="0">
            <a:spAutoFit/>
          </a:bodyPr>
          <a:lstStyle/>
          <a:p>
            <a:pPr algn="ctr"/>
            <a:r>
              <a:rPr lang="en-US" dirty="0" smtClean="0">
                <a:solidFill>
                  <a:srgbClr val="FF0000"/>
                </a:solidFill>
              </a:rPr>
              <a:t>PTH </a:t>
            </a:r>
            <a:endParaRPr lang="en-US" dirty="0">
              <a:solidFill>
                <a:srgbClr val="FF0000"/>
              </a:solidFill>
            </a:endParaRPr>
          </a:p>
        </p:txBody>
      </p:sp>
      <p:sp>
        <p:nvSpPr>
          <p:cNvPr id="30" name="TextBox 29"/>
          <p:cNvSpPr txBox="1"/>
          <p:nvPr/>
        </p:nvSpPr>
        <p:spPr>
          <a:xfrm>
            <a:off x="3996316" y="4038600"/>
            <a:ext cx="1141723" cy="646331"/>
          </a:xfrm>
          <a:prstGeom prst="rect">
            <a:avLst/>
          </a:prstGeom>
          <a:noFill/>
        </p:spPr>
        <p:txBody>
          <a:bodyPr wrap="none" rtlCol="0">
            <a:spAutoFit/>
          </a:bodyPr>
          <a:lstStyle/>
          <a:p>
            <a:r>
              <a:rPr lang="en-US" dirty="0" smtClean="0">
                <a:solidFill>
                  <a:srgbClr val="FF0000"/>
                </a:solidFill>
              </a:rPr>
              <a:t>Calcitonin</a:t>
            </a:r>
          </a:p>
          <a:p>
            <a:r>
              <a:rPr lang="en-US" dirty="0" smtClean="0">
                <a:solidFill>
                  <a:srgbClr val="FF0000"/>
                </a:solidFill>
              </a:rPr>
              <a:t>Cinacalcet</a:t>
            </a:r>
            <a:endParaRPr lang="en-US" dirty="0">
              <a:solidFill>
                <a:srgbClr val="FF0000"/>
              </a:solidFill>
            </a:endParaRPr>
          </a:p>
        </p:txBody>
      </p:sp>
      <p:sp>
        <p:nvSpPr>
          <p:cNvPr id="31" name="TextBox 30"/>
          <p:cNvSpPr txBox="1"/>
          <p:nvPr/>
        </p:nvSpPr>
        <p:spPr>
          <a:xfrm>
            <a:off x="2209800" y="3364468"/>
            <a:ext cx="774123" cy="369332"/>
          </a:xfrm>
          <a:prstGeom prst="rect">
            <a:avLst/>
          </a:prstGeom>
          <a:noFill/>
        </p:spPr>
        <p:txBody>
          <a:bodyPr wrap="none" rtlCol="0">
            <a:spAutoFit/>
          </a:bodyPr>
          <a:lstStyle/>
          <a:p>
            <a:r>
              <a:rPr lang="en-US" dirty="0" smtClean="0">
                <a:solidFill>
                  <a:srgbClr val="FF0000"/>
                </a:solidFill>
              </a:rPr>
              <a:t>FGF23</a:t>
            </a:r>
            <a:endParaRPr lang="en-US" dirty="0">
              <a:solidFill>
                <a:srgbClr val="FF0000"/>
              </a:solidFill>
            </a:endParaRPr>
          </a:p>
        </p:txBody>
      </p:sp>
      <p:cxnSp>
        <p:nvCxnSpPr>
          <p:cNvPr id="18" name="Straight Connector 17"/>
          <p:cNvCxnSpPr>
            <a:stCxn id="29" idx="3"/>
            <a:endCxn id="40" idx="1"/>
          </p:cNvCxnSpPr>
          <p:nvPr/>
        </p:nvCxnSpPr>
        <p:spPr>
          <a:xfrm flipV="1">
            <a:off x="4650242" y="3530769"/>
            <a:ext cx="3426958" cy="6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0" idx="3"/>
          </p:cNvCxnSpPr>
          <p:nvPr/>
        </p:nvCxnSpPr>
        <p:spPr>
          <a:xfrm flipV="1">
            <a:off x="5138039" y="4343400"/>
            <a:ext cx="2786761" cy="18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034916" y="2590800"/>
            <a:ext cx="439544" cy="707886"/>
          </a:xfrm>
          <a:prstGeom prst="rect">
            <a:avLst/>
          </a:prstGeom>
          <a:noFill/>
        </p:spPr>
        <p:txBody>
          <a:bodyPr wrap="none" rtlCol="0">
            <a:spAutoFit/>
          </a:bodyPr>
          <a:lstStyle/>
          <a:p>
            <a:r>
              <a:rPr lang="en-US" sz="4000" dirty="0" smtClean="0"/>
              <a:t>+</a:t>
            </a:r>
            <a:endParaRPr lang="en-US" sz="4000" dirty="0"/>
          </a:p>
        </p:txBody>
      </p:sp>
      <p:sp>
        <p:nvSpPr>
          <p:cNvPr id="28" name="TextBox 27"/>
          <p:cNvSpPr txBox="1"/>
          <p:nvPr/>
        </p:nvSpPr>
        <p:spPr>
          <a:xfrm>
            <a:off x="8034916" y="1120914"/>
            <a:ext cx="439544" cy="707886"/>
          </a:xfrm>
          <a:prstGeom prst="rect">
            <a:avLst/>
          </a:prstGeom>
          <a:noFill/>
        </p:spPr>
        <p:txBody>
          <a:bodyPr wrap="none" rtlCol="0">
            <a:spAutoFit/>
          </a:bodyPr>
          <a:lstStyle/>
          <a:p>
            <a:r>
              <a:rPr lang="en-US" sz="4000" dirty="0" smtClean="0"/>
              <a:t>+</a:t>
            </a:r>
            <a:endParaRPr lang="en-US" sz="4000" dirty="0"/>
          </a:p>
        </p:txBody>
      </p:sp>
      <p:sp>
        <p:nvSpPr>
          <p:cNvPr id="33" name="TextBox 32"/>
          <p:cNvSpPr txBox="1"/>
          <p:nvPr/>
        </p:nvSpPr>
        <p:spPr>
          <a:xfrm>
            <a:off x="8001000" y="4016514"/>
            <a:ext cx="439544" cy="707886"/>
          </a:xfrm>
          <a:prstGeom prst="rect">
            <a:avLst/>
          </a:prstGeom>
          <a:noFill/>
        </p:spPr>
        <p:txBody>
          <a:bodyPr wrap="none" rtlCol="0">
            <a:spAutoFit/>
          </a:bodyPr>
          <a:lstStyle/>
          <a:p>
            <a:r>
              <a:rPr lang="en-US" sz="4000" dirty="0" smtClean="0"/>
              <a:t>+</a:t>
            </a:r>
            <a:endParaRPr lang="en-US" sz="4000" dirty="0"/>
          </a:p>
        </p:txBody>
      </p:sp>
      <p:cxnSp>
        <p:nvCxnSpPr>
          <p:cNvPr id="35" name="Straight Connector 34"/>
          <p:cNvCxnSpPr/>
          <p:nvPr/>
        </p:nvCxnSpPr>
        <p:spPr>
          <a:xfrm rot="16200000" flipV="1">
            <a:off x="4004744" y="2929456"/>
            <a:ext cx="685800" cy="8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32456" y="2035314"/>
            <a:ext cx="439544" cy="707886"/>
          </a:xfrm>
          <a:prstGeom prst="rect">
            <a:avLst/>
          </a:prstGeom>
          <a:noFill/>
        </p:spPr>
        <p:txBody>
          <a:bodyPr wrap="none" rtlCol="0">
            <a:spAutoFit/>
          </a:bodyPr>
          <a:lstStyle/>
          <a:p>
            <a:r>
              <a:rPr lang="en-US" sz="4000" dirty="0" smtClean="0"/>
              <a:t>+</a:t>
            </a:r>
            <a:endParaRPr lang="en-US" sz="4000" dirty="0"/>
          </a:p>
        </p:txBody>
      </p:sp>
      <p:sp>
        <p:nvSpPr>
          <p:cNvPr id="40" name="TextBox 39"/>
          <p:cNvSpPr txBox="1"/>
          <p:nvPr/>
        </p:nvSpPr>
        <p:spPr>
          <a:xfrm>
            <a:off x="8077200" y="3022937"/>
            <a:ext cx="420308" cy="1015663"/>
          </a:xfrm>
          <a:prstGeom prst="rect">
            <a:avLst/>
          </a:prstGeom>
          <a:noFill/>
        </p:spPr>
        <p:txBody>
          <a:bodyPr wrap="none" rtlCol="0">
            <a:spAutoFit/>
          </a:bodyPr>
          <a:lstStyle/>
          <a:p>
            <a:r>
              <a:rPr lang="en-US" sz="6000" dirty="0" smtClean="0"/>
              <a:t>-</a:t>
            </a:r>
            <a:endParaRPr lang="en-US" sz="6000" dirty="0"/>
          </a:p>
        </p:txBody>
      </p:sp>
      <p:sp>
        <p:nvSpPr>
          <p:cNvPr id="41" name="TextBox 40"/>
          <p:cNvSpPr txBox="1"/>
          <p:nvPr/>
        </p:nvSpPr>
        <p:spPr>
          <a:xfrm>
            <a:off x="2399092" y="1828800"/>
            <a:ext cx="420308" cy="1015663"/>
          </a:xfrm>
          <a:prstGeom prst="rect">
            <a:avLst/>
          </a:prstGeom>
          <a:noFill/>
        </p:spPr>
        <p:txBody>
          <a:bodyPr wrap="none" rtlCol="0">
            <a:spAutoFit/>
          </a:bodyPr>
          <a:lstStyle/>
          <a:p>
            <a:r>
              <a:rPr lang="en-US" sz="6000" dirty="0" smtClean="0"/>
              <a:t>-</a:t>
            </a:r>
            <a:endParaRPr lang="en-US" sz="6000" dirty="0"/>
          </a:p>
        </p:txBody>
      </p:sp>
      <p:sp>
        <p:nvSpPr>
          <p:cNvPr id="42" name="TextBox 41"/>
          <p:cNvSpPr txBox="1"/>
          <p:nvPr/>
        </p:nvSpPr>
        <p:spPr>
          <a:xfrm>
            <a:off x="4377316" y="2743200"/>
            <a:ext cx="1159998" cy="369332"/>
          </a:xfrm>
          <a:prstGeom prst="rect">
            <a:avLst/>
          </a:prstGeom>
          <a:noFill/>
        </p:spPr>
        <p:txBody>
          <a:bodyPr wrap="none" rtlCol="0">
            <a:spAutoFit/>
          </a:bodyPr>
          <a:lstStyle/>
          <a:p>
            <a:r>
              <a:rPr lang="en-US" dirty="0" smtClean="0"/>
              <a:t>Low doses</a:t>
            </a:r>
            <a:endParaRPr lang="en-US" dirty="0"/>
          </a:p>
        </p:txBody>
      </p:sp>
      <p:cxnSp>
        <p:nvCxnSpPr>
          <p:cNvPr id="45" name="Straight Connector 44"/>
          <p:cNvCxnSpPr/>
          <p:nvPr/>
        </p:nvCxnSpPr>
        <p:spPr>
          <a:xfrm rot="5400000" flipH="1" flipV="1">
            <a:off x="2247106" y="29337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710615" y="3200400"/>
            <a:ext cx="2442785" cy="369332"/>
          </a:xfrm>
          <a:prstGeom prst="rect">
            <a:avLst/>
          </a:prstGeom>
          <a:noFill/>
        </p:spPr>
        <p:txBody>
          <a:bodyPr wrap="none" rtlCol="0">
            <a:spAutoFit/>
          </a:bodyPr>
          <a:lstStyle/>
          <a:p>
            <a:r>
              <a:rPr lang="en-US" dirty="0" smtClean="0">
                <a:solidFill>
                  <a:srgbClr val="FF0000"/>
                </a:solidFill>
              </a:rPr>
              <a:t>Estrogen (blocks </a:t>
            </a:r>
            <a:r>
              <a:rPr lang="en-US" dirty="0" err="1" smtClean="0">
                <a:solidFill>
                  <a:srgbClr val="FF0000"/>
                </a:solidFill>
              </a:rPr>
              <a:t>resorb</a:t>
            </a:r>
            <a:r>
              <a:rPr lang="en-US" dirty="0" smtClean="0">
                <a:solidFill>
                  <a:srgbClr val="FF0000"/>
                </a:solidFill>
              </a:rPr>
              <a:t>)</a:t>
            </a:r>
            <a:endParaRPr lang="en-US" dirty="0">
              <a:solidFill>
                <a:srgbClr val="FF0000"/>
              </a:solidFill>
            </a:endParaRPr>
          </a:p>
        </p:txBody>
      </p:sp>
      <p:sp>
        <p:nvSpPr>
          <p:cNvPr id="50" name="TextBox 49"/>
          <p:cNvSpPr txBox="1"/>
          <p:nvPr/>
        </p:nvSpPr>
        <p:spPr>
          <a:xfrm>
            <a:off x="-43181" y="5715704"/>
            <a:ext cx="9415781" cy="646331"/>
          </a:xfrm>
          <a:prstGeom prst="rect">
            <a:avLst/>
          </a:prstGeom>
          <a:noFill/>
        </p:spPr>
        <p:txBody>
          <a:bodyPr wrap="square" rtlCol="0">
            <a:spAutoFit/>
          </a:bodyPr>
          <a:lstStyle/>
          <a:p>
            <a:r>
              <a:rPr lang="en-US" dirty="0" err="1" smtClean="0">
                <a:solidFill>
                  <a:srgbClr val="FF0000"/>
                </a:solidFill>
              </a:rPr>
              <a:t>Vit</a:t>
            </a:r>
            <a:r>
              <a:rPr lang="en-US" dirty="0" smtClean="0">
                <a:solidFill>
                  <a:srgbClr val="FF0000"/>
                </a:solidFill>
              </a:rPr>
              <a:t> D: </a:t>
            </a:r>
            <a:r>
              <a:rPr lang="en-US" dirty="0" smtClean="0">
                <a:solidFill>
                  <a:srgbClr val="000000"/>
                </a:solidFill>
              </a:rPr>
              <a:t>facilitates intestinal Ca absorption </a:t>
            </a:r>
            <a:r>
              <a:rPr lang="en-US" dirty="0" smtClean="0">
                <a:solidFill>
                  <a:srgbClr val="000000"/>
                </a:solidFill>
                <a:sym typeface="Wingdings"/>
              </a:rPr>
              <a:t> reduce bone fractures</a:t>
            </a:r>
            <a:endParaRPr lang="en-US" dirty="0" smtClean="0">
              <a:solidFill>
                <a:srgbClr val="000000"/>
              </a:solidFill>
            </a:endParaRPr>
          </a:p>
          <a:p>
            <a:r>
              <a:rPr lang="en-US" dirty="0" smtClean="0">
                <a:solidFill>
                  <a:srgbClr val="FF0000"/>
                </a:solidFill>
              </a:rPr>
              <a:t>Glucocorticoid</a:t>
            </a:r>
            <a:r>
              <a:rPr lang="en-US" dirty="0" smtClean="0"/>
              <a:t> =  bad: (antagonize Vit-D, stimulate Ca excretion &amp; decrease intestinal absorption)</a:t>
            </a:r>
            <a:endParaRPr lang="en-US" dirty="0"/>
          </a:p>
        </p:txBody>
      </p:sp>
      <p:sp>
        <p:nvSpPr>
          <p:cNvPr id="32" name="TextBox 31"/>
          <p:cNvSpPr txBox="1"/>
          <p:nvPr/>
        </p:nvSpPr>
        <p:spPr>
          <a:xfrm>
            <a:off x="3142817" y="1752600"/>
            <a:ext cx="819583" cy="369332"/>
          </a:xfrm>
          <a:prstGeom prst="rect">
            <a:avLst/>
          </a:prstGeom>
          <a:noFill/>
        </p:spPr>
        <p:txBody>
          <a:bodyPr wrap="none" rtlCol="0">
            <a:spAutoFit/>
          </a:bodyPr>
          <a:lstStyle/>
          <a:p>
            <a:r>
              <a:rPr lang="en-US" dirty="0" smtClean="0"/>
              <a:t>Kidney</a:t>
            </a:r>
            <a:endParaRPr lang="en-US" dirty="0"/>
          </a:p>
        </p:txBody>
      </p:sp>
      <p:sp>
        <p:nvSpPr>
          <p:cNvPr id="2" name="Rectangle 1"/>
          <p:cNvSpPr/>
          <p:nvPr/>
        </p:nvSpPr>
        <p:spPr>
          <a:xfrm>
            <a:off x="1460445" y="1904312"/>
            <a:ext cx="846393" cy="369332"/>
          </a:xfrm>
          <a:prstGeom prst="rect">
            <a:avLst/>
          </a:prstGeom>
        </p:spPr>
        <p:txBody>
          <a:bodyPr wrap="none">
            <a:spAutoFit/>
          </a:bodyPr>
          <a:lstStyle/>
          <a:p>
            <a:r>
              <a:rPr lang="en-US" dirty="0" smtClean="0">
                <a:solidFill>
                  <a:srgbClr val="FF0000"/>
                </a:solidFill>
                <a:sym typeface="Wingdings" pitchFamily="2" charset="2"/>
              </a:rPr>
              <a:t>-</a:t>
            </a:r>
            <a:r>
              <a:rPr lang="en-US" dirty="0" err="1" smtClean="0">
                <a:solidFill>
                  <a:srgbClr val="FF0000"/>
                </a:solidFill>
                <a:sym typeface="Wingdings" pitchFamily="2" charset="2"/>
              </a:rPr>
              <a:t>ciferol</a:t>
            </a:r>
            <a:endParaRPr lang="en-US" dirty="0" smtClean="0">
              <a:solidFill>
                <a:srgbClr val="FF0000"/>
              </a:solidFill>
              <a:sym typeface="Wingdings" pitchFamily="2" charset="2"/>
            </a:endParaRPr>
          </a:p>
        </p:txBody>
      </p:sp>
      <p:sp>
        <p:nvSpPr>
          <p:cNvPr id="3" name="Slide Number Placeholder 2"/>
          <p:cNvSpPr>
            <a:spLocks noGrp="1"/>
          </p:cNvSpPr>
          <p:nvPr>
            <p:ph type="sldNum" sz="quarter" idx="12"/>
          </p:nvPr>
        </p:nvSpPr>
        <p:spPr/>
        <p:txBody>
          <a:bodyPr/>
          <a:lstStyle/>
          <a:p>
            <a:fld id="{4E93AA76-27F8-5242-80FF-47617C8CEB9D}" type="slidenum">
              <a:rPr lang="en-US" smtClean="0"/>
              <a:t>16</a:t>
            </a:fld>
            <a:endParaRPr lang="en-US"/>
          </a:p>
        </p:txBody>
      </p:sp>
    </p:spTree>
    <p:extLst>
      <p:ext uri="{BB962C8B-B14F-4D97-AF65-F5344CB8AC3E}">
        <p14:creationId xmlns:p14="http://schemas.microsoft.com/office/powerpoint/2010/main" val="132943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743271"/>
            <a:ext cx="1186928" cy="369332"/>
          </a:xfrm>
          <a:prstGeom prst="rect">
            <a:avLst/>
          </a:prstGeom>
          <a:noFill/>
        </p:spPr>
        <p:txBody>
          <a:bodyPr wrap="none" rtlCol="0">
            <a:spAutoFit/>
          </a:bodyPr>
          <a:lstStyle/>
          <a:p>
            <a:r>
              <a:rPr lang="en-US" dirty="0" err="1" smtClean="0"/>
              <a:t>OsteoClast</a:t>
            </a:r>
            <a:endParaRPr lang="en-US" dirty="0"/>
          </a:p>
        </p:txBody>
      </p:sp>
      <p:sp>
        <p:nvSpPr>
          <p:cNvPr id="5" name="TextBox 4"/>
          <p:cNvSpPr txBox="1"/>
          <p:nvPr/>
        </p:nvSpPr>
        <p:spPr>
          <a:xfrm>
            <a:off x="4297870" y="4754939"/>
            <a:ext cx="668773" cy="369332"/>
          </a:xfrm>
          <a:prstGeom prst="rect">
            <a:avLst/>
          </a:prstGeom>
          <a:noFill/>
        </p:spPr>
        <p:txBody>
          <a:bodyPr wrap="none" rtlCol="0">
            <a:spAutoFit/>
          </a:bodyPr>
          <a:lstStyle/>
          <a:p>
            <a:r>
              <a:rPr lang="en-US" dirty="0" smtClean="0"/>
              <a:t>Bone</a:t>
            </a:r>
            <a:endParaRPr lang="en-US" dirty="0"/>
          </a:p>
        </p:txBody>
      </p:sp>
      <p:sp>
        <p:nvSpPr>
          <p:cNvPr id="6" name="TextBox 5"/>
          <p:cNvSpPr txBox="1"/>
          <p:nvPr/>
        </p:nvSpPr>
        <p:spPr>
          <a:xfrm>
            <a:off x="7620000" y="4743271"/>
            <a:ext cx="1188530" cy="369332"/>
          </a:xfrm>
          <a:prstGeom prst="rect">
            <a:avLst/>
          </a:prstGeom>
          <a:noFill/>
        </p:spPr>
        <p:txBody>
          <a:bodyPr wrap="none" rtlCol="0">
            <a:spAutoFit/>
          </a:bodyPr>
          <a:lstStyle/>
          <a:p>
            <a:r>
              <a:rPr lang="en-US" dirty="0" err="1" smtClean="0"/>
              <a:t>OsteoBlast</a:t>
            </a:r>
            <a:endParaRPr lang="en-US" dirty="0"/>
          </a:p>
        </p:txBody>
      </p:sp>
      <p:cxnSp>
        <p:nvCxnSpPr>
          <p:cNvPr id="13" name="Straight Arrow Connector 12"/>
          <p:cNvCxnSpPr>
            <a:stCxn id="4" idx="3"/>
          </p:cNvCxnSpPr>
          <p:nvPr/>
        </p:nvCxnSpPr>
        <p:spPr>
          <a:xfrm flipV="1">
            <a:off x="1491728" y="4908927"/>
            <a:ext cx="2775472" cy="19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a:endCxn id="5" idx="3"/>
          </p:cNvCxnSpPr>
          <p:nvPr/>
        </p:nvCxnSpPr>
        <p:spPr>
          <a:xfrm rot="10800000" flipV="1">
            <a:off x="4966644" y="4927937"/>
            <a:ext cx="2653357" cy="11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5657" y="247471"/>
            <a:ext cx="558743" cy="369332"/>
          </a:xfrm>
          <a:prstGeom prst="rect">
            <a:avLst/>
          </a:prstGeom>
          <a:noFill/>
        </p:spPr>
        <p:txBody>
          <a:bodyPr wrap="none" rtlCol="0">
            <a:spAutoFit/>
          </a:bodyPr>
          <a:lstStyle/>
          <a:p>
            <a:r>
              <a:rPr lang="en-US" dirty="0" smtClean="0"/>
              <a:t>PTH</a:t>
            </a:r>
            <a:endParaRPr lang="en-US" dirty="0"/>
          </a:p>
        </p:txBody>
      </p:sp>
      <p:sp>
        <p:nvSpPr>
          <p:cNvPr id="17" name="TextBox 16"/>
          <p:cNvSpPr txBox="1"/>
          <p:nvPr/>
        </p:nvSpPr>
        <p:spPr>
          <a:xfrm>
            <a:off x="762000" y="1466671"/>
            <a:ext cx="1320170" cy="369332"/>
          </a:xfrm>
          <a:prstGeom prst="rect">
            <a:avLst/>
          </a:prstGeom>
          <a:noFill/>
        </p:spPr>
        <p:txBody>
          <a:bodyPr wrap="none" rtlCol="0">
            <a:spAutoFit/>
          </a:bodyPr>
          <a:lstStyle/>
          <a:p>
            <a:r>
              <a:rPr lang="en-US" dirty="0" err="1" smtClean="0"/>
              <a:t>Preosteclast</a:t>
            </a:r>
            <a:endParaRPr lang="en-US" dirty="0"/>
          </a:p>
        </p:txBody>
      </p:sp>
      <p:sp>
        <p:nvSpPr>
          <p:cNvPr id="18" name="TextBox 17"/>
          <p:cNvSpPr txBox="1"/>
          <p:nvPr/>
        </p:nvSpPr>
        <p:spPr>
          <a:xfrm>
            <a:off x="6809186" y="1466671"/>
            <a:ext cx="1344214" cy="369332"/>
          </a:xfrm>
          <a:prstGeom prst="rect">
            <a:avLst/>
          </a:prstGeom>
          <a:noFill/>
        </p:spPr>
        <p:txBody>
          <a:bodyPr wrap="none" rtlCol="0">
            <a:spAutoFit/>
          </a:bodyPr>
          <a:lstStyle/>
          <a:p>
            <a:r>
              <a:rPr lang="en-US" dirty="0" err="1" smtClean="0"/>
              <a:t>Preosteblast</a:t>
            </a:r>
            <a:endParaRPr lang="en-US" dirty="0"/>
          </a:p>
        </p:txBody>
      </p:sp>
      <p:cxnSp>
        <p:nvCxnSpPr>
          <p:cNvPr id="20" name="Straight Connector 19"/>
          <p:cNvCxnSpPr>
            <a:stCxn id="16" idx="2"/>
          </p:cNvCxnSpPr>
          <p:nvPr/>
        </p:nvCxnSpPr>
        <p:spPr>
          <a:xfrm rot="5400000">
            <a:off x="3131081" y="-75877"/>
            <a:ext cx="621268" cy="2006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p:cNvCxnSpPr>
          <p:nvPr/>
        </p:nvCxnSpPr>
        <p:spPr>
          <a:xfrm rot="16200000" flipH="1">
            <a:off x="5226580" y="-164749"/>
            <a:ext cx="621270" cy="2184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1"/>
          </p:cNvCxnSpPr>
          <p:nvPr/>
        </p:nvCxnSpPr>
        <p:spPr>
          <a:xfrm rot="10800000">
            <a:off x="2514600" y="2000071"/>
            <a:ext cx="5105400" cy="2927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2"/>
            <a:endCxn id="4" idx="0"/>
          </p:cNvCxnSpPr>
          <p:nvPr/>
        </p:nvCxnSpPr>
        <p:spPr>
          <a:xfrm rot="5400000">
            <a:off x="-293459" y="3027727"/>
            <a:ext cx="2907268" cy="5238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2"/>
            <a:endCxn id="6" idx="0"/>
          </p:cNvCxnSpPr>
          <p:nvPr/>
        </p:nvCxnSpPr>
        <p:spPr>
          <a:xfrm rot="16200000" flipH="1">
            <a:off x="6394145" y="2923151"/>
            <a:ext cx="2907268" cy="732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52800" y="2685871"/>
            <a:ext cx="2546082" cy="646331"/>
          </a:xfrm>
          <a:prstGeom prst="rect">
            <a:avLst/>
          </a:prstGeom>
          <a:noFill/>
        </p:spPr>
        <p:txBody>
          <a:bodyPr wrap="none" rtlCol="0">
            <a:spAutoFit/>
          </a:bodyPr>
          <a:lstStyle/>
          <a:p>
            <a:pPr algn="ctr"/>
            <a:r>
              <a:rPr lang="en-US" dirty="0" smtClean="0">
                <a:solidFill>
                  <a:srgbClr val="FF0000"/>
                </a:solidFill>
              </a:rPr>
              <a:t>Denosumab </a:t>
            </a:r>
          </a:p>
          <a:p>
            <a:pPr algn="ctr"/>
            <a:r>
              <a:rPr lang="en-US" dirty="0" smtClean="0"/>
              <a:t>(Blocks RANK L Receptor)</a:t>
            </a:r>
            <a:endParaRPr lang="en-US" dirty="0"/>
          </a:p>
        </p:txBody>
      </p:sp>
      <p:sp>
        <p:nvSpPr>
          <p:cNvPr id="35" name="TextBox 34"/>
          <p:cNvSpPr txBox="1"/>
          <p:nvPr/>
        </p:nvSpPr>
        <p:spPr>
          <a:xfrm>
            <a:off x="2057400" y="1397674"/>
            <a:ext cx="373820" cy="830997"/>
          </a:xfrm>
          <a:prstGeom prst="rect">
            <a:avLst/>
          </a:prstGeom>
          <a:noFill/>
        </p:spPr>
        <p:txBody>
          <a:bodyPr wrap="none" rtlCol="0">
            <a:spAutoFit/>
          </a:bodyPr>
          <a:lstStyle/>
          <a:p>
            <a:r>
              <a:rPr lang="en-US" sz="4800" dirty="0" smtClean="0"/>
              <a:t>-</a:t>
            </a:r>
            <a:endParaRPr lang="en-US" sz="4800" dirty="0"/>
          </a:p>
        </p:txBody>
      </p:sp>
      <p:sp>
        <p:nvSpPr>
          <p:cNvPr id="38" name="TextBox 37"/>
          <p:cNvSpPr txBox="1"/>
          <p:nvPr/>
        </p:nvSpPr>
        <p:spPr>
          <a:xfrm>
            <a:off x="685800" y="4971871"/>
            <a:ext cx="3886200" cy="1200329"/>
          </a:xfrm>
          <a:prstGeom prst="rect">
            <a:avLst/>
          </a:prstGeom>
          <a:noFill/>
        </p:spPr>
        <p:txBody>
          <a:bodyPr wrap="square" rtlCol="0">
            <a:spAutoFit/>
          </a:bodyPr>
          <a:lstStyle/>
          <a:p>
            <a:pPr algn="ctr"/>
            <a:r>
              <a:rPr lang="en-US" dirty="0" smtClean="0"/>
              <a:t>Block:</a:t>
            </a:r>
          </a:p>
          <a:p>
            <a:pPr algn="ctr"/>
            <a:r>
              <a:rPr lang="en-US" dirty="0" smtClean="0">
                <a:solidFill>
                  <a:srgbClr val="FF0000"/>
                </a:solidFill>
              </a:rPr>
              <a:t>Bisphosphonates </a:t>
            </a:r>
            <a:r>
              <a:rPr lang="en-US" dirty="0" smtClean="0">
                <a:solidFill>
                  <a:srgbClr val="FF0000"/>
                </a:solidFill>
                <a:sym typeface="Wingdings" pitchFamily="2" charset="2"/>
              </a:rPr>
              <a:t> -</a:t>
            </a:r>
            <a:r>
              <a:rPr lang="en-US" dirty="0" err="1" smtClean="0">
                <a:solidFill>
                  <a:srgbClr val="FF0000"/>
                </a:solidFill>
                <a:sym typeface="Wingdings" pitchFamily="2" charset="2"/>
              </a:rPr>
              <a:t>dronates</a:t>
            </a:r>
            <a:endParaRPr lang="en-US" dirty="0" smtClean="0">
              <a:solidFill>
                <a:srgbClr val="FF0000"/>
              </a:solidFill>
            </a:endParaRPr>
          </a:p>
          <a:p>
            <a:pPr algn="ctr"/>
            <a:r>
              <a:rPr lang="en-US" dirty="0" smtClean="0">
                <a:solidFill>
                  <a:srgbClr val="FF0000"/>
                </a:solidFill>
              </a:rPr>
              <a:t>Calcitonin</a:t>
            </a:r>
          </a:p>
          <a:p>
            <a:pPr algn="ctr"/>
            <a:r>
              <a:rPr lang="en-US" dirty="0" smtClean="0">
                <a:solidFill>
                  <a:srgbClr val="FF0000"/>
                </a:solidFill>
                <a:sym typeface="Wingdings" pitchFamily="2" charset="2"/>
              </a:rPr>
              <a:t>SERM </a:t>
            </a:r>
            <a:r>
              <a:rPr lang="en-US" dirty="0">
                <a:solidFill>
                  <a:srgbClr val="FF0000"/>
                </a:solidFill>
                <a:sym typeface="Wingdings" pitchFamily="2" charset="2"/>
              </a:rPr>
              <a:t>(</a:t>
            </a:r>
            <a:r>
              <a:rPr lang="en-US" dirty="0" smtClean="0">
                <a:solidFill>
                  <a:srgbClr val="FF0000"/>
                </a:solidFill>
                <a:sym typeface="Wingdings" pitchFamily="2" charset="2"/>
              </a:rPr>
              <a:t>Raloxifene), Estrogen</a:t>
            </a:r>
            <a:endParaRPr lang="en-US" dirty="0" smtClean="0">
              <a:solidFill>
                <a:srgbClr val="FF0000"/>
              </a:solidFill>
            </a:endParaRPr>
          </a:p>
        </p:txBody>
      </p:sp>
      <p:sp>
        <p:nvSpPr>
          <p:cNvPr id="39" name="TextBox 38"/>
          <p:cNvSpPr txBox="1"/>
          <p:nvPr/>
        </p:nvSpPr>
        <p:spPr>
          <a:xfrm>
            <a:off x="2057400" y="1034296"/>
            <a:ext cx="389850" cy="584775"/>
          </a:xfrm>
          <a:prstGeom prst="rect">
            <a:avLst/>
          </a:prstGeom>
          <a:noFill/>
        </p:spPr>
        <p:txBody>
          <a:bodyPr wrap="none" rtlCol="0">
            <a:spAutoFit/>
          </a:bodyPr>
          <a:lstStyle/>
          <a:p>
            <a:r>
              <a:rPr lang="en-US" sz="3200" dirty="0" smtClean="0"/>
              <a:t>+</a:t>
            </a:r>
            <a:endParaRPr lang="en-US" sz="3200" dirty="0"/>
          </a:p>
        </p:txBody>
      </p:sp>
      <p:sp>
        <p:nvSpPr>
          <p:cNvPr id="40" name="TextBox 39"/>
          <p:cNvSpPr txBox="1"/>
          <p:nvPr/>
        </p:nvSpPr>
        <p:spPr>
          <a:xfrm>
            <a:off x="6696750" y="1009471"/>
            <a:ext cx="389850" cy="584775"/>
          </a:xfrm>
          <a:prstGeom prst="rect">
            <a:avLst/>
          </a:prstGeom>
          <a:noFill/>
        </p:spPr>
        <p:txBody>
          <a:bodyPr wrap="none" rtlCol="0">
            <a:spAutoFit/>
          </a:bodyPr>
          <a:lstStyle/>
          <a:p>
            <a:r>
              <a:rPr lang="en-US" sz="3200" dirty="0" smtClean="0"/>
              <a:t>+</a:t>
            </a:r>
            <a:endParaRPr lang="en-US" sz="3200" dirty="0"/>
          </a:p>
        </p:txBody>
      </p:sp>
      <p:sp>
        <p:nvSpPr>
          <p:cNvPr id="21" name="TextBox 20"/>
          <p:cNvSpPr txBox="1"/>
          <p:nvPr/>
        </p:nvSpPr>
        <p:spPr>
          <a:xfrm>
            <a:off x="1089492" y="3288268"/>
            <a:ext cx="1501308" cy="369332"/>
          </a:xfrm>
          <a:prstGeom prst="rect">
            <a:avLst/>
          </a:prstGeom>
          <a:noFill/>
        </p:spPr>
        <p:txBody>
          <a:bodyPr wrap="none" rtlCol="0">
            <a:spAutoFit/>
          </a:bodyPr>
          <a:lstStyle/>
          <a:p>
            <a:r>
              <a:rPr lang="en-US" dirty="0" smtClean="0">
                <a:solidFill>
                  <a:srgbClr val="FF0000"/>
                </a:solidFill>
              </a:rPr>
              <a:t>Strontium (</a:t>
            </a:r>
            <a:r>
              <a:rPr lang="en-US" dirty="0" err="1" smtClean="0">
                <a:solidFill>
                  <a:srgbClr val="FF0000"/>
                </a:solidFill>
              </a:rPr>
              <a:t>Sr</a:t>
            </a:r>
            <a:r>
              <a:rPr lang="en-US" dirty="0" smtClean="0">
                <a:solidFill>
                  <a:srgbClr val="FF0000"/>
                </a:solidFill>
              </a:rPr>
              <a:t>)</a:t>
            </a:r>
            <a:endParaRPr lang="en-US" dirty="0">
              <a:solidFill>
                <a:srgbClr val="FF0000"/>
              </a:solidFill>
            </a:endParaRPr>
          </a:p>
        </p:txBody>
      </p:sp>
      <p:sp>
        <p:nvSpPr>
          <p:cNvPr id="23" name="TextBox 22"/>
          <p:cNvSpPr txBox="1"/>
          <p:nvPr/>
        </p:nvSpPr>
        <p:spPr>
          <a:xfrm>
            <a:off x="6400800" y="3276600"/>
            <a:ext cx="1501308" cy="369332"/>
          </a:xfrm>
          <a:prstGeom prst="rect">
            <a:avLst/>
          </a:prstGeom>
          <a:noFill/>
        </p:spPr>
        <p:txBody>
          <a:bodyPr wrap="none" rtlCol="0">
            <a:spAutoFit/>
          </a:bodyPr>
          <a:lstStyle/>
          <a:p>
            <a:r>
              <a:rPr lang="en-US" dirty="0" smtClean="0">
                <a:solidFill>
                  <a:srgbClr val="FF0000"/>
                </a:solidFill>
              </a:rPr>
              <a:t>Strontium (</a:t>
            </a:r>
            <a:r>
              <a:rPr lang="en-US" dirty="0" err="1" smtClean="0">
                <a:solidFill>
                  <a:srgbClr val="FF0000"/>
                </a:solidFill>
              </a:rPr>
              <a:t>Sr</a:t>
            </a:r>
            <a:r>
              <a:rPr lang="en-US" dirty="0" smtClean="0">
                <a:solidFill>
                  <a:srgbClr val="FF0000"/>
                </a:solidFill>
              </a:rPr>
              <a:t>)</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4E93AA76-27F8-5242-80FF-47617C8CEB9D}" type="slidenum">
              <a:rPr lang="en-US" smtClean="0"/>
              <a:t>17</a:t>
            </a:fld>
            <a:endParaRPr lang="en-US"/>
          </a:p>
        </p:txBody>
      </p:sp>
    </p:spTree>
    <p:extLst>
      <p:ext uri="{BB962C8B-B14F-4D97-AF65-F5344CB8AC3E}">
        <p14:creationId xmlns:p14="http://schemas.microsoft.com/office/powerpoint/2010/main" val="31947061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710" y="357770"/>
            <a:ext cx="8459877" cy="369332"/>
          </a:xfrm>
          <a:prstGeom prst="rect">
            <a:avLst/>
          </a:prstGeom>
          <a:noFill/>
        </p:spPr>
        <p:txBody>
          <a:bodyPr wrap="square" rtlCol="0">
            <a:spAutoFit/>
          </a:bodyPr>
          <a:lstStyle/>
          <a:p>
            <a:r>
              <a:rPr lang="en-US" dirty="0" smtClean="0"/>
              <a:t>Calcium</a:t>
            </a:r>
          </a:p>
        </p:txBody>
      </p:sp>
      <p:graphicFrame>
        <p:nvGraphicFramePr>
          <p:cNvPr id="6" name="Table 5"/>
          <p:cNvGraphicFramePr>
            <a:graphicFrameLocks noGrp="1"/>
          </p:cNvGraphicFramePr>
          <p:nvPr>
            <p:extLst>
              <p:ext uri="{D42A27DB-BD31-4B8C-83A1-F6EECF244321}">
                <p14:modId xmlns:p14="http://schemas.microsoft.com/office/powerpoint/2010/main" val="3298129954"/>
              </p:ext>
            </p:extLst>
          </p:nvPr>
        </p:nvGraphicFramePr>
        <p:xfrm>
          <a:off x="357707" y="1679556"/>
          <a:ext cx="8459880" cy="3388359"/>
        </p:xfrm>
        <a:graphic>
          <a:graphicData uri="http://schemas.openxmlformats.org/drawingml/2006/table">
            <a:tbl>
              <a:tblPr firstRow="1" bandRow="1">
                <a:tableStyleId>{5940675A-B579-460E-94D1-54222C63F5DA}</a:tableStyleId>
              </a:tblPr>
              <a:tblGrid>
                <a:gridCol w="2114970"/>
                <a:gridCol w="2114970"/>
                <a:gridCol w="2114970"/>
                <a:gridCol w="2114970"/>
              </a:tblGrid>
              <a:tr h="370840">
                <a:tc>
                  <a:txBody>
                    <a:bodyPr/>
                    <a:lstStyle/>
                    <a:p>
                      <a:endParaRPr lang="en-US" dirty="0"/>
                    </a:p>
                  </a:txBody>
                  <a:tcPr/>
                </a:tc>
                <a:tc>
                  <a:txBody>
                    <a:bodyPr/>
                    <a:lstStyle/>
                    <a:p>
                      <a:r>
                        <a:rPr lang="en-US" dirty="0" smtClean="0"/>
                        <a:t>Drug</a:t>
                      </a:r>
                      <a:endParaRPr lang="en-US" dirty="0"/>
                    </a:p>
                  </a:txBody>
                  <a:tcPr/>
                </a:tc>
                <a:tc>
                  <a:txBody>
                    <a:bodyPr/>
                    <a:lstStyle/>
                    <a:p>
                      <a:r>
                        <a:rPr lang="en-US" dirty="0" smtClean="0"/>
                        <a:t>Pros</a:t>
                      </a:r>
                      <a:endParaRPr lang="en-US" dirty="0"/>
                    </a:p>
                  </a:txBody>
                  <a:tcPr/>
                </a:tc>
                <a:tc>
                  <a:txBody>
                    <a:bodyPr/>
                    <a:lstStyle/>
                    <a:p>
                      <a:r>
                        <a:rPr lang="en-US" dirty="0" smtClean="0"/>
                        <a:t>Cons</a:t>
                      </a:r>
                      <a:endParaRPr lang="en-US" dirty="0"/>
                    </a:p>
                  </a:txBody>
                  <a:tcPr/>
                </a:tc>
              </a:tr>
              <a:tr h="370840">
                <a:tc>
                  <a:txBody>
                    <a:bodyPr/>
                    <a:lstStyle/>
                    <a:p>
                      <a:r>
                        <a:rPr lang="en-US" dirty="0" smtClean="0"/>
                        <a:t>Elemental Ca</a:t>
                      </a:r>
                      <a:endParaRPr lang="en-US" dirty="0"/>
                    </a:p>
                  </a:txBody>
                  <a:tcPr/>
                </a:tc>
                <a:tc>
                  <a:txBody>
                    <a:bodyPr/>
                    <a:lstStyle/>
                    <a:p>
                      <a:r>
                        <a:rPr lang="en-US" dirty="0" smtClean="0"/>
                        <a:t>1200 mg daily</a:t>
                      </a:r>
                    </a:p>
                    <a:p>
                      <a:r>
                        <a:rPr lang="en-US" dirty="0" smtClean="0">
                          <a:solidFill>
                            <a:srgbClr val="FF0000"/>
                          </a:solidFill>
                        </a:rPr>
                        <a:t>600</a:t>
                      </a:r>
                      <a:r>
                        <a:rPr lang="en-US" baseline="0" dirty="0" smtClean="0">
                          <a:solidFill>
                            <a:srgbClr val="FF0000"/>
                          </a:solidFill>
                        </a:rPr>
                        <a:t> mg BID</a:t>
                      </a:r>
                      <a:endParaRPr lang="en-US" dirty="0">
                        <a:solidFill>
                          <a:srgbClr val="FF0000"/>
                        </a:solidFill>
                      </a:endParaRPr>
                    </a:p>
                  </a:txBody>
                  <a:tcPr/>
                </a:tc>
                <a:tc>
                  <a:txBody>
                    <a:bodyPr/>
                    <a:lstStyle/>
                    <a:p>
                      <a:endParaRPr lang="en-US" dirty="0"/>
                    </a:p>
                  </a:txBody>
                  <a:tcPr/>
                </a:tc>
                <a:tc>
                  <a:txBody>
                    <a:bodyPr/>
                    <a:lstStyle/>
                    <a:p>
                      <a:r>
                        <a:rPr lang="en-US" dirty="0" smtClean="0"/>
                        <a:t>Constipation</a:t>
                      </a:r>
                      <a:r>
                        <a:rPr lang="en-US" baseline="0" dirty="0" smtClean="0"/>
                        <a:t> (solve with stool softener, Cholas)</a:t>
                      </a:r>
                      <a:endParaRPr lang="en-US" dirty="0"/>
                    </a:p>
                  </a:txBody>
                  <a:tcPr/>
                </a:tc>
              </a:tr>
              <a:tr h="370840">
                <a:tc>
                  <a:txBody>
                    <a:bodyPr/>
                    <a:lstStyle/>
                    <a:p>
                      <a:r>
                        <a:rPr lang="en-US" dirty="0" smtClean="0"/>
                        <a:t>Calcium Carbonate</a:t>
                      </a:r>
                      <a:endParaRPr lang="en-US" dirty="0"/>
                    </a:p>
                  </a:txBody>
                  <a:tcPr/>
                </a:tc>
                <a:tc>
                  <a:txBody>
                    <a:bodyPr/>
                    <a:lstStyle/>
                    <a:p>
                      <a:r>
                        <a:rPr lang="en-US" dirty="0" smtClean="0"/>
                        <a:t>40</a:t>
                      </a:r>
                      <a:r>
                        <a:rPr lang="en-US" baseline="0" dirty="0" smtClean="0"/>
                        <a:t>% elemental Ca</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600</a:t>
                      </a:r>
                      <a:r>
                        <a:rPr lang="en-US" baseline="0" dirty="0" smtClean="0">
                          <a:solidFill>
                            <a:srgbClr val="FF0000"/>
                          </a:solidFill>
                        </a:rPr>
                        <a:t> mg BID</a:t>
                      </a:r>
                      <a:endParaRPr lang="en-US" dirty="0" smtClean="0">
                        <a:solidFill>
                          <a:srgbClr val="FF0000"/>
                        </a:solidFill>
                      </a:endParaRPr>
                    </a:p>
                    <a:p>
                      <a:endParaRPr lang="en-US" dirty="0"/>
                    </a:p>
                  </a:txBody>
                  <a:tcPr/>
                </a:tc>
                <a:tc>
                  <a:txBody>
                    <a:bodyPr/>
                    <a:lstStyle/>
                    <a:p>
                      <a:r>
                        <a:rPr lang="en-US" dirty="0" smtClean="0"/>
                        <a:t>More Ca</a:t>
                      </a:r>
                    </a:p>
                    <a:p>
                      <a:r>
                        <a:rPr lang="en-US" dirty="0" smtClean="0"/>
                        <a:t>Cheaper</a:t>
                      </a:r>
                      <a:endParaRPr lang="en-US" dirty="0"/>
                    </a:p>
                  </a:txBody>
                  <a:tcPr/>
                </a:tc>
                <a:tc>
                  <a:txBody>
                    <a:bodyPr/>
                    <a:lstStyle/>
                    <a:p>
                      <a:r>
                        <a:rPr lang="en-US" dirty="0" smtClean="0"/>
                        <a:t>Take with meals</a:t>
                      </a:r>
                    </a:p>
                    <a:p>
                      <a:r>
                        <a:rPr lang="en-US" dirty="0" smtClean="0"/>
                        <a:t>Poorly</a:t>
                      </a:r>
                      <a:r>
                        <a:rPr lang="en-US" baseline="0" dirty="0" smtClean="0"/>
                        <a:t> absorbed in pts with PPI and H2 blockers</a:t>
                      </a:r>
                      <a:endParaRPr lang="en-US" dirty="0"/>
                    </a:p>
                  </a:txBody>
                  <a:tcPr/>
                </a:tc>
              </a:tr>
              <a:tr h="370840">
                <a:tc>
                  <a:txBody>
                    <a:bodyPr/>
                    <a:lstStyle/>
                    <a:p>
                      <a:r>
                        <a:rPr lang="en-US" dirty="0" smtClean="0"/>
                        <a:t>Calcium Citrate</a:t>
                      </a:r>
                      <a:endParaRPr lang="en-US" dirty="0"/>
                    </a:p>
                  </a:txBody>
                  <a:tcPr/>
                </a:tc>
                <a:tc>
                  <a:txBody>
                    <a:bodyPr/>
                    <a:lstStyle/>
                    <a:p>
                      <a:r>
                        <a:rPr lang="en-US" dirty="0" smtClean="0"/>
                        <a:t>24% elemental Ca</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600</a:t>
                      </a:r>
                      <a:r>
                        <a:rPr lang="en-US" baseline="0" dirty="0" smtClean="0">
                          <a:solidFill>
                            <a:srgbClr val="FF0000"/>
                          </a:solidFill>
                        </a:rPr>
                        <a:t> mg BID</a:t>
                      </a:r>
                      <a:endParaRPr lang="en-US" dirty="0" smtClean="0">
                        <a:solidFill>
                          <a:srgbClr val="FF0000"/>
                        </a:solidFill>
                      </a:endParaRPr>
                    </a:p>
                    <a:p>
                      <a:endParaRPr lang="en-US" dirty="0"/>
                    </a:p>
                  </a:txBody>
                  <a:tcPr/>
                </a:tc>
                <a:tc>
                  <a:txBody>
                    <a:bodyPr/>
                    <a:lstStyle/>
                    <a:p>
                      <a:r>
                        <a:rPr lang="en-US" dirty="0" smtClean="0"/>
                        <a:t>Can</a:t>
                      </a:r>
                      <a:r>
                        <a:rPr lang="en-US" baseline="0" dirty="0" smtClean="0"/>
                        <a:t> take w/o food</a:t>
                      </a:r>
                    </a:p>
                    <a:p>
                      <a:r>
                        <a:rPr lang="en-US" baseline="0" dirty="0" smtClean="0"/>
                        <a:t>Not acid dependent</a:t>
                      </a:r>
                    </a:p>
                    <a:p>
                      <a:r>
                        <a:rPr lang="en-US" baseline="0" dirty="0" smtClean="0"/>
                        <a:t>Less Flatulence</a:t>
                      </a:r>
                      <a:endParaRPr lang="en-US" dirty="0"/>
                    </a:p>
                  </a:txBody>
                  <a:tcPr/>
                </a:tc>
                <a:tc>
                  <a:txBody>
                    <a:bodyPr/>
                    <a:lstStyle/>
                    <a:p>
                      <a:r>
                        <a:rPr lang="en-US" dirty="0" smtClean="0"/>
                        <a:t>$$</a:t>
                      </a:r>
                    </a:p>
                    <a:p>
                      <a:r>
                        <a:rPr lang="en-US" dirty="0" smtClean="0"/>
                        <a:t>Less Ca</a:t>
                      </a:r>
                      <a:endParaRPr lang="en-US" dirty="0"/>
                    </a:p>
                  </a:txBody>
                  <a:tcPr/>
                </a:tc>
              </a:tr>
            </a:tbl>
          </a:graphicData>
        </a:graphic>
      </p:graphicFrame>
      <p:sp>
        <p:nvSpPr>
          <p:cNvPr id="7" name="TextBox 6"/>
          <p:cNvSpPr txBox="1"/>
          <p:nvPr/>
        </p:nvSpPr>
        <p:spPr>
          <a:xfrm>
            <a:off x="894279" y="5008777"/>
            <a:ext cx="184666" cy="369332"/>
          </a:xfrm>
          <a:prstGeom prst="rect">
            <a:avLst/>
          </a:prstGeom>
          <a:noFill/>
        </p:spPr>
        <p:txBody>
          <a:bodyPr wrap="none" rtlCol="0">
            <a:spAutoFit/>
          </a:bodyPr>
          <a:lstStyle/>
          <a:p>
            <a:endParaRPr lang="en-US" dirty="0"/>
          </a:p>
        </p:txBody>
      </p:sp>
      <p:sp>
        <p:nvSpPr>
          <p:cNvPr id="8" name="TextBox 7"/>
          <p:cNvSpPr txBox="1"/>
          <p:nvPr/>
        </p:nvSpPr>
        <p:spPr>
          <a:xfrm>
            <a:off x="357710" y="930201"/>
            <a:ext cx="3946062" cy="369332"/>
          </a:xfrm>
          <a:prstGeom prst="rect">
            <a:avLst/>
          </a:prstGeom>
          <a:noFill/>
        </p:spPr>
        <p:txBody>
          <a:bodyPr wrap="none" rtlCol="0">
            <a:spAutoFit/>
          </a:bodyPr>
          <a:lstStyle/>
          <a:p>
            <a:r>
              <a:rPr lang="en-US" dirty="0" smtClean="0"/>
              <a:t>Dose for age &gt; 50 y/o (male and female)</a:t>
            </a:r>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18</a:t>
            </a:fld>
            <a:endParaRPr lang="en-US"/>
          </a:p>
        </p:txBody>
      </p:sp>
    </p:spTree>
    <p:extLst>
      <p:ext uri="{BB962C8B-B14F-4D97-AF65-F5344CB8AC3E}">
        <p14:creationId xmlns:p14="http://schemas.microsoft.com/office/powerpoint/2010/main" val="425492564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013" y="4028527"/>
            <a:ext cx="1766905" cy="2308324"/>
          </a:xfrm>
          <a:prstGeom prst="rect">
            <a:avLst/>
          </a:prstGeom>
          <a:noFill/>
        </p:spPr>
        <p:txBody>
          <a:bodyPr wrap="none" rtlCol="0">
            <a:spAutoFit/>
          </a:bodyPr>
          <a:lstStyle/>
          <a:p>
            <a:r>
              <a:rPr lang="en-US" dirty="0" smtClean="0"/>
              <a:t>Sources</a:t>
            </a:r>
          </a:p>
          <a:p>
            <a:pPr marL="342900" indent="-342900">
              <a:buAutoNum type="arabicPeriod"/>
            </a:pPr>
            <a:r>
              <a:rPr lang="en-US" dirty="0" smtClean="0"/>
              <a:t>Sunlight</a:t>
            </a:r>
          </a:p>
          <a:p>
            <a:pPr marL="342900" indent="-342900">
              <a:buAutoNum type="arabicPeriod"/>
            </a:pPr>
            <a:r>
              <a:rPr lang="en-US" dirty="0" smtClean="0"/>
              <a:t>Diet</a:t>
            </a:r>
          </a:p>
          <a:p>
            <a:pPr lvl="1"/>
            <a:r>
              <a:rPr lang="en-US" dirty="0" smtClean="0"/>
              <a:t>Dairy</a:t>
            </a:r>
          </a:p>
          <a:p>
            <a:pPr lvl="1"/>
            <a:r>
              <a:rPr lang="en-US" dirty="0" smtClean="0"/>
              <a:t>Dark greens</a:t>
            </a:r>
          </a:p>
          <a:p>
            <a:pPr lvl="1"/>
            <a:r>
              <a:rPr lang="en-US" smtClean="0"/>
              <a:t>Soy</a:t>
            </a:r>
            <a:endParaRPr lang="en-US" dirty="0" smtClean="0"/>
          </a:p>
          <a:p>
            <a:pPr marL="342900" indent="-342900">
              <a:buAutoNum type="arabicPeriod"/>
            </a:pPr>
            <a:r>
              <a:rPr lang="en-US" dirty="0" smtClean="0"/>
              <a:t>Supplements</a:t>
            </a:r>
          </a:p>
          <a:p>
            <a:endParaRPr lang="en-US" dirty="0"/>
          </a:p>
        </p:txBody>
      </p:sp>
      <p:sp>
        <p:nvSpPr>
          <p:cNvPr id="13" name="Rectangle 12"/>
          <p:cNvSpPr/>
          <p:nvPr/>
        </p:nvSpPr>
        <p:spPr>
          <a:xfrm>
            <a:off x="315013" y="149629"/>
            <a:ext cx="1109348" cy="369332"/>
          </a:xfrm>
          <a:prstGeom prst="rect">
            <a:avLst/>
          </a:prstGeom>
        </p:spPr>
        <p:txBody>
          <a:bodyPr wrap="none">
            <a:spAutoFit/>
          </a:bodyPr>
          <a:lstStyle/>
          <a:p>
            <a:r>
              <a:rPr lang="en-US" dirty="0"/>
              <a:t>Vitamin D</a:t>
            </a:r>
          </a:p>
        </p:txBody>
      </p:sp>
      <p:graphicFrame>
        <p:nvGraphicFramePr>
          <p:cNvPr id="14" name="Table 13"/>
          <p:cNvGraphicFramePr>
            <a:graphicFrameLocks noGrp="1"/>
          </p:cNvGraphicFramePr>
          <p:nvPr>
            <p:extLst>
              <p:ext uri="{D42A27DB-BD31-4B8C-83A1-F6EECF244321}">
                <p14:modId xmlns:p14="http://schemas.microsoft.com/office/powerpoint/2010/main" val="2996096812"/>
              </p:ext>
            </p:extLst>
          </p:nvPr>
        </p:nvGraphicFramePr>
        <p:xfrm>
          <a:off x="390238" y="1123503"/>
          <a:ext cx="8570434" cy="2565399"/>
        </p:xfrm>
        <a:graphic>
          <a:graphicData uri="http://schemas.openxmlformats.org/drawingml/2006/table">
            <a:tbl>
              <a:tblPr firstRow="1" bandRow="1">
                <a:tableStyleId>{5940675A-B579-460E-94D1-54222C63F5DA}</a:tableStyleId>
              </a:tblPr>
              <a:tblGrid>
                <a:gridCol w="2417797"/>
                <a:gridCol w="6152637"/>
              </a:tblGrid>
              <a:tr h="370840">
                <a:tc>
                  <a:txBody>
                    <a:bodyPr/>
                    <a:lstStyle/>
                    <a:p>
                      <a:endParaRPr lang="en-US" dirty="0"/>
                    </a:p>
                  </a:txBody>
                  <a:tcPr/>
                </a:tc>
                <a:tc>
                  <a:txBody>
                    <a:bodyPr/>
                    <a:lstStyle/>
                    <a:p>
                      <a:r>
                        <a:rPr lang="en-US" dirty="0" smtClean="0"/>
                        <a:t>Dose</a:t>
                      </a:r>
                    </a:p>
                  </a:txBody>
                  <a:tcPr/>
                </a:tc>
              </a:tr>
              <a:tr h="370840">
                <a:tc>
                  <a:txBody>
                    <a:bodyPr/>
                    <a:lstStyle/>
                    <a:p>
                      <a:r>
                        <a:rPr lang="en-US" dirty="0" smtClean="0"/>
                        <a:t>Vitamin</a:t>
                      </a:r>
                      <a:r>
                        <a:rPr lang="en-US" baseline="0" dirty="0" smtClean="0"/>
                        <a:t> D</a:t>
                      </a:r>
                      <a:endParaRPr lang="en-US" dirty="0"/>
                    </a:p>
                  </a:txBody>
                  <a:tcPr/>
                </a:tc>
                <a:tc>
                  <a:txBody>
                    <a:bodyPr/>
                    <a:lstStyle/>
                    <a:p>
                      <a:r>
                        <a:rPr lang="en-US" dirty="0" smtClean="0">
                          <a:solidFill>
                            <a:srgbClr val="FF0000"/>
                          </a:solidFill>
                        </a:rPr>
                        <a:t>1000 IU daily</a:t>
                      </a:r>
                    </a:p>
                    <a:p>
                      <a:r>
                        <a:rPr lang="en-US" dirty="0" smtClean="0"/>
                        <a:t>  100 IU</a:t>
                      </a:r>
                      <a:r>
                        <a:rPr lang="en-US" baseline="0" dirty="0" smtClean="0"/>
                        <a:t> </a:t>
                      </a:r>
                      <a:r>
                        <a:rPr lang="en-US" baseline="0" dirty="0" smtClean="0">
                          <a:sym typeface="Wingdings"/>
                        </a:rPr>
                        <a:t> increase 1 ng/mL (after 3 months)</a:t>
                      </a:r>
                    </a:p>
                    <a:p>
                      <a:r>
                        <a:rPr lang="en-US" dirty="0" smtClean="0"/>
                        <a:t>                      normal 30 – 76 ng/mL</a:t>
                      </a:r>
                      <a:endParaRPr lang="en-US" dirty="0"/>
                    </a:p>
                  </a:txBody>
                  <a:tcPr/>
                </a:tc>
              </a:tr>
              <a:tr h="370840">
                <a:tc>
                  <a:txBody>
                    <a:bodyPr/>
                    <a:lstStyle/>
                    <a:p>
                      <a:r>
                        <a:rPr lang="en-US" dirty="0" smtClean="0"/>
                        <a:t>Vitamin D2</a:t>
                      </a:r>
                    </a:p>
                    <a:p>
                      <a:r>
                        <a:rPr lang="en-US" dirty="0" smtClean="0"/>
                        <a:t>   Ergocalciferol</a:t>
                      </a:r>
                      <a:endParaRPr lang="en-US" dirty="0"/>
                    </a:p>
                  </a:txBody>
                  <a:tcPr/>
                </a:tc>
                <a:tc>
                  <a:txBody>
                    <a:bodyPr/>
                    <a:lstStyle/>
                    <a:p>
                      <a:r>
                        <a:rPr lang="en-US" dirty="0" err="1" smtClean="0">
                          <a:solidFill>
                            <a:srgbClr val="FF0000"/>
                          </a:solidFill>
                        </a:rPr>
                        <a:t>Vit</a:t>
                      </a:r>
                      <a:r>
                        <a:rPr lang="en-US" dirty="0" smtClean="0">
                          <a:solidFill>
                            <a:srgbClr val="FF0000"/>
                          </a:solidFill>
                        </a:rPr>
                        <a:t> D deficiency:    50,000 IU PO weekly x8 weeks</a:t>
                      </a:r>
                    </a:p>
                    <a:p>
                      <a:r>
                        <a:rPr lang="en-US" dirty="0" smtClean="0">
                          <a:solidFill>
                            <a:srgbClr val="FF0000"/>
                          </a:solidFill>
                        </a:rPr>
                        <a:t>Maintenance         50,000 IU PO q2-4 weeks</a:t>
                      </a:r>
                      <a:endParaRPr lang="en-US" dirty="0">
                        <a:solidFill>
                          <a:srgbClr val="FF0000"/>
                        </a:solidFill>
                      </a:endParaRPr>
                    </a:p>
                  </a:txBody>
                  <a:tcPr/>
                </a:tc>
              </a:tr>
              <a:tr h="370840">
                <a:tc>
                  <a:txBody>
                    <a:bodyPr/>
                    <a:lstStyle/>
                    <a:p>
                      <a:r>
                        <a:rPr lang="en-US" dirty="0" smtClean="0"/>
                        <a:t>Vitamin D3</a:t>
                      </a:r>
                    </a:p>
                    <a:p>
                      <a:r>
                        <a:rPr lang="en-US" dirty="0" smtClean="0"/>
                        <a:t>  </a:t>
                      </a:r>
                      <a:r>
                        <a:rPr lang="en-US" baseline="0" dirty="0" smtClean="0"/>
                        <a:t>  Cholecalciferol</a:t>
                      </a:r>
                      <a:endParaRPr lang="en-US" dirty="0"/>
                    </a:p>
                  </a:txBody>
                  <a:tcPr/>
                </a:tc>
                <a:tc>
                  <a:txBody>
                    <a:bodyPr/>
                    <a:lstStyle/>
                    <a:p>
                      <a:r>
                        <a:rPr lang="en-US" dirty="0" smtClean="0">
                          <a:solidFill>
                            <a:srgbClr val="FF0000"/>
                          </a:solidFill>
                        </a:rPr>
                        <a:t>800 – 1000 IU PO daily</a:t>
                      </a:r>
                      <a:endParaRPr lang="en-US" dirty="0">
                        <a:solidFill>
                          <a:srgbClr val="FF0000"/>
                        </a:solidFill>
                      </a:endParaRPr>
                    </a:p>
                  </a:txBody>
                  <a:tcPr/>
                </a:tc>
              </a:tr>
            </a:tbl>
          </a:graphicData>
        </a:graphic>
      </p:graphicFrame>
      <p:sp>
        <p:nvSpPr>
          <p:cNvPr id="15" name="TextBox 14"/>
          <p:cNvSpPr txBox="1"/>
          <p:nvPr/>
        </p:nvSpPr>
        <p:spPr>
          <a:xfrm>
            <a:off x="390240" y="602431"/>
            <a:ext cx="3946062" cy="369332"/>
          </a:xfrm>
          <a:prstGeom prst="rect">
            <a:avLst/>
          </a:prstGeom>
          <a:noFill/>
        </p:spPr>
        <p:txBody>
          <a:bodyPr wrap="none" rtlCol="0">
            <a:spAutoFit/>
          </a:bodyPr>
          <a:lstStyle/>
          <a:p>
            <a:r>
              <a:rPr lang="en-US" dirty="0" smtClean="0"/>
              <a:t>Dose for age &gt; 50 y/o (male and female)</a:t>
            </a:r>
            <a:endParaRPr lang="en-US" dirty="0"/>
          </a:p>
        </p:txBody>
      </p:sp>
      <p:sp>
        <p:nvSpPr>
          <p:cNvPr id="18" name="Rectangle 17"/>
          <p:cNvSpPr/>
          <p:nvPr/>
        </p:nvSpPr>
        <p:spPr>
          <a:xfrm>
            <a:off x="2600182" y="4028527"/>
            <a:ext cx="4572000" cy="2031325"/>
          </a:xfrm>
          <a:prstGeom prst="rect">
            <a:avLst/>
          </a:prstGeom>
        </p:spPr>
        <p:txBody>
          <a:bodyPr>
            <a:spAutoFit/>
          </a:bodyPr>
          <a:lstStyle/>
          <a:p>
            <a:r>
              <a:rPr lang="en-US" dirty="0"/>
              <a:t>Role:</a:t>
            </a:r>
          </a:p>
          <a:p>
            <a:pPr marL="342900" indent="-342900">
              <a:buAutoNum type="arabicPeriod"/>
            </a:pPr>
            <a:r>
              <a:rPr lang="en-US" dirty="0"/>
              <a:t>Increase Ca absorption</a:t>
            </a:r>
          </a:p>
          <a:p>
            <a:pPr marL="342900" indent="-342900">
              <a:buAutoNum type="arabicPeriod"/>
            </a:pPr>
            <a:endParaRPr lang="en-US" dirty="0"/>
          </a:p>
          <a:p>
            <a:r>
              <a:rPr lang="en-US" dirty="0"/>
              <a:t>People who cannot convert </a:t>
            </a:r>
            <a:r>
              <a:rPr lang="en-US" dirty="0" err="1"/>
              <a:t>Vit</a:t>
            </a:r>
            <a:r>
              <a:rPr lang="en-US" dirty="0"/>
              <a:t> D well</a:t>
            </a:r>
          </a:p>
          <a:p>
            <a:pPr marL="342900" indent="-342900">
              <a:buAutoNum type="arabicPeriod"/>
            </a:pPr>
            <a:r>
              <a:rPr lang="en-US" dirty="0"/>
              <a:t>Dark skin</a:t>
            </a:r>
          </a:p>
          <a:p>
            <a:pPr marL="342900" indent="-342900">
              <a:buAutoNum type="arabicPeriod"/>
            </a:pPr>
            <a:r>
              <a:rPr lang="en-US" dirty="0"/>
              <a:t>Elderly</a:t>
            </a:r>
          </a:p>
          <a:p>
            <a:pPr marL="342900" indent="-342900">
              <a:buAutoNum type="arabicPeriod"/>
            </a:pPr>
            <a:r>
              <a:rPr lang="en-US" dirty="0"/>
              <a:t>Obese</a:t>
            </a:r>
          </a:p>
        </p:txBody>
      </p:sp>
      <p:sp>
        <p:nvSpPr>
          <p:cNvPr id="19" name="Oval 18"/>
          <p:cNvSpPr/>
          <p:nvPr/>
        </p:nvSpPr>
        <p:spPr>
          <a:xfrm>
            <a:off x="7040488" y="4586098"/>
            <a:ext cx="1145049" cy="1026390"/>
          </a:xfrm>
          <a:prstGeom prst="ellipse">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145454" y="5415715"/>
            <a:ext cx="162036" cy="464578"/>
          </a:xfrm>
          <a:prstGeom prst="ellipse">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7870193" y="5415715"/>
            <a:ext cx="162036" cy="464578"/>
          </a:xfrm>
          <a:prstGeom prst="ellipse">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798296" y="4809182"/>
            <a:ext cx="426693" cy="140453"/>
          </a:xfrm>
          <a:prstGeom prst="ellipse">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7972190" y="4879409"/>
            <a:ext cx="426693" cy="140453"/>
          </a:xfrm>
          <a:prstGeom prst="ellipse">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375739" y="4282617"/>
            <a:ext cx="494454" cy="369312"/>
          </a:xfrm>
          <a:prstGeom prst="ellipse">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4E93AA76-27F8-5242-80FF-47617C8CEB9D}" type="slidenum">
              <a:rPr lang="en-US" smtClean="0"/>
              <a:t>19</a:t>
            </a:fld>
            <a:endParaRPr lang="en-US"/>
          </a:p>
        </p:txBody>
      </p:sp>
    </p:spTree>
    <p:extLst>
      <p:ext uri="{BB962C8B-B14F-4D97-AF65-F5344CB8AC3E}">
        <p14:creationId xmlns:p14="http://schemas.microsoft.com/office/powerpoint/2010/main" val="33916278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3037" y="29541"/>
            <a:ext cx="3160090" cy="1200329"/>
          </a:xfrm>
          <a:prstGeom prst="rect">
            <a:avLst/>
          </a:prstGeom>
          <a:noFill/>
        </p:spPr>
        <p:txBody>
          <a:bodyPr wrap="none" rtlCol="0">
            <a:spAutoFit/>
          </a:bodyPr>
          <a:lstStyle/>
          <a:p>
            <a:r>
              <a:rPr lang="en-US" sz="1200" dirty="0" smtClean="0"/>
              <a:t>Women &gt; 65</a:t>
            </a:r>
          </a:p>
          <a:p>
            <a:r>
              <a:rPr lang="en-US" sz="1200" dirty="0" smtClean="0"/>
              <a:t>Women w/ risk factors</a:t>
            </a:r>
          </a:p>
          <a:p>
            <a:r>
              <a:rPr lang="en-US" sz="1200" dirty="0"/>
              <a:t>	</a:t>
            </a:r>
            <a:r>
              <a:rPr lang="en-US" sz="1200" dirty="0" smtClean="0"/>
              <a:t>- </a:t>
            </a:r>
            <a:r>
              <a:rPr lang="en-US" sz="1200" dirty="0" smtClean="0">
                <a:sym typeface="Wingdings"/>
              </a:rPr>
              <a:t>Weight </a:t>
            </a:r>
            <a:r>
              <a:rPr lang="en-US" sz="1200" dirty="0">
                <a:sym typeface="Wingdings"/>
              </a:rPr>
              <a:t>&lt; 58 kg (&lt;130 lb)</a:t>
            </a:r>
          </a:p>
          <a:p>
            <a:r>
              <a:rPr lang="en-US" sz="1200" dirty="0" smtClean="0">
                <a:sym typeface="Wingdings"/>
              </a:rPr>
              <a:t>	- Lifestyle</a:t>
            </a:r>
            <a:r>
              <a:rPr lang="en-US" sz="1200" dirty="0">
                <a:sym typeface="Wingdings"/>
              </a:rPr>
              <a:t>: cigs, alcohol</a:t>
            </a:r>
          </a:p>
          <a:p>
            <a:r>
              <a:rPr lang="en-US" sz="1200" dirty="0" smtClean="0">
                <a:sym typeface="Wingdings"/>
              </a:rPr>
              <a:t>	- Nutrition</a:t>
            </a:r>
            <a:r>
              <a:rPr lang="en-US" sz="1200" dirty="0">
                <a:sym typeface="Wingdings"/>
              </a:rPr>
              <a:t>: vitamin D</a:t>
            </a:r>
          </a:p>
          <a:p>
            <a:r>
              <a:rPr lang="en-US" sz="1200" dirty="0" smtClean="0">
                <a:sym typeface="Wingdings"/>
              </a:rPr>
              <a:t>	- Medical</a:t>
            </a:r>
            <a:r>
              <a:rPr lang="en-US" sz="1200" dirty="0">
                <a:sym typeface="Wingdings"/>
              </a:rPr>
              <a:t>: thyroid, RA, IBD, </a:t>
            </a:r>
            <a:r>
              <a:rPr lang="en-US" sz="1200" dirty="0" smtClean="0">
                <a:sym typeface="Wingdings"/>
              </a:rPr>
              <a:t>liver</a:t>
            </a:r>
            <a:r>
              <a:rPr lang="en-US" sz="1200" dirty="0">
                <a:sym typeface="Wingdings"/>
              </a:rPr>
              <a:t>, </a:t>
            </a:r>
            <a:r>
              <a:rPr lang="en-US" sz="1200" dirty="0" smtClean="0">
                <a:sym typeface="Wingdings"/>
              </a:rPr>
              <a:t>kidney</a:t>
            </a:r>
            <a:r>
              <a:rPr lang="en-US" sz="1200" dirty="0">
                <a:sym typeface="Wingdings"/>
              </a:rPr>
              <a:t>, </a:t>
            </a:r>
            <a:endParaRPr lang="en-US" sz="1200" dirty="0"/>
          </a:p>
        </p:txBody>
      </p:sp>
      <p:sp>
        <p:nvSpPr>
          <p:cNvPr id="6" name="TextBox 5"/>
          <p:cNvSpPr txBox="1"/>
          <p:nvPr/>
        </p:nvSpPr>
        <p:spPr>
          <a:xfrm>
            <a:off x="93949" y="1728285"/>
            <a:ext cx="9033242" cy="584776"/>
          </a:xfrm>
          <a:prstGeom prst="rect">
            <a:avLst/>
          </a:prstGeom>
          <a:noFill/>
        </p:spPr>
        <p:txBody>
          <a:bodyPr wrap="none" rtlCol="0">
            <a:spAutoFit/>
          </a:bodyPr>
          <a:lstStyle/>
          <a:p>
            <a:r>
              <a:rPr lang="en-US" sz="1200" dirty="0" smtClean="0">
                <a:sym typeface="Wingdings"/>
              </a:rPr>
              <a:t>    	</a:t>
            </a:r>
            <a:r>
              <a:rPr lang="en-US" sz="1400" dirty="0" smtClean="0">
                <a:sym typeface="Wingdings"/>
              </a:rPr>
              <a:t>	Osteo			 	 	              Osteopenia		</a:t>
            </a:r>
            <a:r>
              <a:rPr lang="en-US" sz="1400" dirty="0">
                <a:sym typeface="Wingdings"/>
              </a:rPr>
              <a:t> </a:t>
            </a:r>
            <a:r>
              <a:rPr lang="en-US" sz="1400" dirty="0" smtClean="0">
                <a:sym typeface="Wingdings"/>
              </a:rPr>
              <a:t>   			                  normal</a:t>
            </a:r>
          </a:p>
          <a:p>
            <a:r>
              <a:rPr lang="en-US" dirty="0" smtClean="0">
                <a:sym typeface="Wingdings"/>
              </a:rPr>
              <a:t>&lt;-</a:t>
            </a:r>
            <a:r>
              <a:rPr lang="en-US" dirty="0">
                <a:sym typeface="Wingdings"/>
              </a:rPr>
              <a:t>------------------------------ </a:t>
            </a:r>
            <a:r>
              <a:rPr lang="en-US" dirty="0" smtClean="0">
                <a:sym typeface="Wingdings"/>
              </a:rPr>
              <a:t>-2.5   ---------------------------------------------   -1   </a:t>
            </a:r>
            <a:r>
              <a:rPr lang="en-US" dirty="0">
                <a:sym typeface="Wingdings"/>
              </a:rPr>
              <a:t>------------------------------ </a:t>
            </a:r>
            <a:r>
              <a:rPr lang="en-US" dirty="0" smtClean="0">
                <a:sym typeface="Wingdings"/>
              </a:rPr>
              <a:t>&gt; </a:t>
            </a:r>
            <a:endParaRPr lang="en-US" dirty="0"/>
          </a:p>
        </p:txBody>
      </p:sp>
      <p:cxnSp>
        <p:nvCxnSpPr>
          <p:cNvPr id="8" name="Straight Arrow Connector 7"/>
          <p:cNvCxnSpPr/>
          <p:nvPr/>
        </p:nvCxnSpPr>
        <p:spPr>
          <a:xfrm>
            <a:off x="4203110" y="1229870"/>
            <a:ext cx="0" cy="559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293100" y="1272322"/>
            <a:ext cx="839956" cy="307777"/>
          </a:xfrm>
          <a:prstGeom prst="rect">
            <a:avLst/>
          </a:prstGeom>
          <a:noFill/>
        </p:spPr>
        <p:txBody>
          <a:bodyPr wrap="none" rtlCol="0">
            <a:spAutoFit/>
          </a:bodyPr>
          <a:lstStyle/>
          <a:p>
            <a:r>
              <a:rPr lang="en-US" sz="1400" dirty="0" smtClean="0"/>
              <a:t>DXA Test</a:t>
            </a:r>
            <a:endParaRPr lang="en-US" sz="1400" dirty="0"/>
          </a:p>
        </p:txBody>
      </p:sp>
      <p:sp>
        <p:nvSpPr>
          <p:cNvPr id="11" name="TextBox 10"/>
          <p:cNvSpPr txBox="1"/>
          <p:nvPr/>
        </p:nvSpPr>
        <p:spPr>
          <a:xfrm>
            <a:off x="518234" y="819710"/>
            <a:ext cx="1685077" cy="307777"/>
          </a:xfrm>
          <a:prstGeom prst="rect">
            <a:avLst/>
          </a:prstGeom>
          <a:noFill/>
        </p:spPr>
        <p:txBody>
          <a:bodyPr wrap="none" rtlCol="0">
            <a:spAutoFit/>
          </a:bodyPr>
          <a:lstStyle/>
          <a:p>
            <a:r>
              <a:rPr lang="en-US" sz="1400" dirty="0" smtClean="0"/>
              <a:t>Low trauma fracture</a:t>
            </a:r>
            <a:endParaRPr lang="en-US" sz="1400" dirty="0"/>
          </a:p>
        </p:txBody>
      </p:sp>
      <p:cxnSp>
        <p:nvCxnSpPr>
          <p:cNvPr id="12" name="Straight Arrow Connector 11"/>
          <p:cNvCxnSpPr/>
          <p:nvPr/>
        </p:nvCxnSpPr>
        <p:spPr>
          <a:xfrm flipH="1">
            <a:off x="1389736" y="1127487"/>
            <a:ext cx="1122" cy="589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7027" y="3653848"/>
            <a:ext cx="2227668" cy="1754327"/>
          </a:xfrm>
          <a:prstGeom prst="rect">
            <a:avLst/>
          </a:prstGeom>
          <a:noFill/>
        </p:spPr>
        <p:txBody>
          <a:bodyPr wrap="none" rtlCol="0">
            <a:spAutoFit/>
          </a:bodyPr>
          <a:lstStyle/>
          <a:p>
            <a:pPr algn="ctr"/>
            <a:r>
              <a:rPr lang="en-US" sz="1200" dirty="0" smtClean="0"/>
              <a:t>Treat: </a:t>
            </a:r>
          </a:p>
          <a:p>
            <a:pPr algn="ctr"/>
            <a:r>
              <a:rPr lang="en-US" sz="1200" dirty="0" smtClean="0"/>
              <a:t>If </a:t>
            </a:r>
            <a:r>
              <a:rPr lang="en-US" sz="1200" dirty="0" err="1" smtClean="0"/>
              <a:t>CrCl</a:t>
            </a:r>
            <a:r>
              <a:rPr lang="en-US" sz="1200" dirty="0" smtClean="0"/>
              <a:t> &gt; 30 then Bisphosphonate</a:t>
            </a:r>
          </a:p>
          <a:p>
            <a:pPr algn="ctr"/>
            <a:r>
              <a:rPr lang="en-US" sz="1200" dirty="0" smtClean="0"/>
              <a:t>(Alendronate 70 mg)</a:t>
            </a:r>
          </a:p>
          <a:p>
            <a:pPr algn="ctr"/>
            <a:r>
              <a:rPr lang="en-US" sz="1200" dirty="0" smtClean="0"/>
              <a:t>else</a:t>
            </a:r>
          </a:p>
          <a:p>
            <a:pPr algn="ctr"/>
            <a:r>
              <a:rPr lang="en-US" sz="1200" dirty="0" smtClean="0"/>
              <a:t>Denosumab (RANKL)</a:t>
            </a:r>
          </a:p>
          <a:p>
            <a:pPr algn="ctr"/>
            <a:r>
              <a:rPr lang="en-US" sz="1200" dirty="0"/>
              <a:t>+</a:t>
            </a:r>
          </a:p>
          <a:p>
            <a:pPr algn="ctr"/>
            <a:r>
              <a:rPr lang="en-US" sz="1200" dirty="0"/>
              <a:t>Calcium Citrate 600 mg BID</a:t>
            </a:r>
          </a:p>
          <a:p>
            <a:pPr algn="ctr"/>
            <a:r>
              <a:rPr lang="en-US" sz="1200" dirty="0"/>
              <a:t>Cholecalciferol: 800 IU daily</a:t>
            </a:r>
          </a:p>
          <a:p>
            <a:pPr algn="ctr"/>
            <a:endParaRPr lang="en-US" sz="1200" dirty="0" smtClean="0"/>
          </a:p>
        </p:txBody>
      </p:sp>
      <p:sp>
        <p:nvSpPr>
          <p:cNvPr id="16" name="TextBox 15"/>
          <p:cNvSpPr txBox="1"/>
          <p:nvPr/>
        </p:nvSpPr>
        <p:spPr>
          <a:xfrm>
            <a:off x="788119" y="5497782"/>
            <a:ext cx="1928733" cy="1384995"/>
          </a:xfrm>
          <a:prstGeom prst="rect">
            <a:avLst/>
          </a:prstGeom>
          <a:noFill/>
        </p:spPr>
        <p:txBody>
          <a:bodyPr wrap="none" rtlCol="0">
            <a:spAutoFit/>
          </a:bodyPr>
          <a:lstStyle/>
          <a:p>
            <a:r>
              <a:rPr lang="en-US" sz="1200" dirty="0" smtClean="0"/>
              <a:t>Else</a:t>
            </a:r>
          </a:p>
          <a:p>
            <a:r>
              <a:rPr lang="en-US" sz="1200" dirty="0" smtClean="0"/>
              <a:t>Teriparatide </a:t>
            </a:r>
          </a:p>
          <a:p>
            <a:r>
              <a:rPr lang="en-US" sz="1200" dirty="0" smtClean="0"/>
              <a:t>Raloxifene if breast CA</a:t>
            </a:r>
          </a:p>
          <a:p>
            <a:r>
              <a:rPr lang="en-US" sz="1200" dirty="0" smtClean="0"/>
              <a:t>Calcitonin</a:t>
            </a:r>
          </a:p>
          <a:p>
            <a:pPr algn="ctr"/>
            <a:r>
              <a:rPr lang="en-US" sz="1200" dirty="0"/>
              <a:t>+</a:t>
            </a:r>
          </a:p>
          <a:p>
            <a:pPr algn="ctr"/>
            <a:r>
              <a:rPr lang="en-US" sz="1200" dirty="0"/>
              <a:t>Calcium Citrate 600 mg BID</a:t>
            </a:r>
          </a:p>
          <a:p>
            <a:pPr algn="ctr"/>
            <a:r>
              <a:rPr lang="en-US" sz="1200" dirty="0"/>
              <a:t>Cholecalciferol: 800 IU </a:t>
            </a:r>
            <a:r>
              <a:rPr lang="en-US" sz="1200" dirty="0" smtClean="0"/>
              <a:t>daily</a:t>
            </a:r>
            <a:endParaRPr lang="en-US" sz="1200" dirty="0"/>
          </a:p>
        </p:txBody>
      </p:sp>
      <p:sp>
        <p:nvSpPr>
          <p:cNvPr id="22" name="TextBox 21"/>
          <p:cNvSpPr txBox="1"/>
          <p:nvPr/>
        </p:nvSpPr>
        <p:spPr>
          <a:xfrm>
            <a:off x="3083713" y="2705808"/>
            <a:ext cx="1031051" cy="646331"/>
          </a:xfrm>
          <a:prstGeom prst="rect">
            <a:avLst/>
          </a:prstGeom>
          <a:noFill/>
        </p:spPr>
        <p:txBody>
          <a:bodyPr wrap="none" rtlCol="0">
            <a:spAutoFit/>
          </a:bodyPr>
          <a:lstStyle/>
          <a:p>
            <a:pPr algn="ctr"/>
            <a:r>
              <a:rPr lang="en-US" sz="1200" dirty="0" smtClean="0"/>
              <a:t>If Osteopenia </a:t>
            </a:r>
          </a:p>
          <a:p>
            <a:pPr algn="ctr"/>
            <a:r>
              <a:rPr lang="en-US" sz="1200" dirty="0" smtClean="0"/>
              <a:t>+</a:t>
            </a:r>
          </a:p>
          <a:p>
            <a:pPr algn="ctr"/>
            <a:r>
              <a:rPr lang="en-US" sz="1200" dirty="0" smtClean="0"/>
              <a:t>Risk factors</a:t>
            </a:r>
            <a:endParaRPr lang="en-US" sz="1200" dirty="0"/>
          </a:p>
        </p:txBody>
      </p:sp>
      <p:sp>
        <p:nvSpPr>
          <p:cNvPr id="24" name="TextBox 23"/>
          <p:cNvSpPr txBox="1"/>
          <p:nvPr/>
        </p:nvSpPr>
        <p:spPr>
          <a:xfrm>
            <a:off x="2485410" y="3653847"/>
            <a:ext cx="2227668" cy="1569660"/>
          </a:xfrm>
          <a:prstGeom prst="rect">
            <a:avLst/>
          </a:prstGeom>
          <a:noFill/>
        </p:spPr>
        <p:txBody>
          <a:bodyPr wrap="none" rtlCol="0">
            <a:spAutoFit/>
          </a:bodyPr>
          <a:lstStyle/>
          <a:p>
            <a:pPr algn="ctr"/>
            <a:r>
              <a:rPr lang="en-US" sz="1200" dirty="0" smtClean="0"/>
              <a:t>Treat: </a:t>
            </a:r>
          </a:p>
          <a:p>
            <a:pPr algn="ctr"/>
            <a:r>
              <a:rPr lang="en-US" sz="1200" dirty="0"/>
              <a:t>If </a:t>
            </a:r>
            <a:r>
              <a:rPr lang="en-US" sz="1200" dirty="0" err="1"/>
              <a:t>CrCl</a:t>
            </a:r>
            <a:r>
              <a:rPr lang="en-US" sz="1200" dirty="0"/>
              <a:t> &gt; 30 then </a:t>
            </a:r>
            <a:r>
              <a:rPr lang="en-US" sz="1200" dirty="0" smtClean="0"/>
              <a:t>Bisphosphonate</a:t>
            </a:r>
          </a:p>
          <a:p>
            <a:pPr algn="ctr"/>
            <a:r>
              <a:rPr lang="en-US" sz="1200" dirty="0" smtClean="0"/>
              <a:t>(Alendronate 70 mg)</a:t>
            </a:r>
          </a:p>
          <a:p>
            <a:pPr algn="ctr"/>
            <a:r>
              <a:rPr lang="en-US" sz="1200" dirty="0" smtClean="0"/>
              <a:t>Or</a:t>
            </a:r>
          </a:p>
          <a:p>
            <a:pPr algn="ctr"/>
            <a:r>
              <a:rPr lang="en-US" sz="1200" dirty="0" smtClean="0"/>
              <a:t>Denosumab (RANKL)</a:t>
            </a:r>
          </a:p>
          <a:p>
            <a:pPr algn="ctr"/>
            <a:r>
              <a:rPr lang="en-US" sz="1200" dirty="0" smtClean="0"/>
              <a:t>+</a:t>
            </a:r>
          </a:p>
          <a:p>
            <a:pPr algn="ctr"/>
            <a:r>
              <a:rPr lang="en-US" sz="1200" dirty="0" smtClean="0"/>
              <a:t>Calcium Citrate 600 mg BID</a:t>
            </a:r>
          </a:p>
          <a:p>
            <a:pPr algn="ctr"/>
            <a:r>
              <a:rPr lang="en-US" sz="1200" dirty="0" smtClean="0"/>
              <a:t>Cholecalciferol: 800 IU daily</a:t>
            </a:r>
          </a:p>
        </p:txBody>
      </p:sp>
      <p:sp>
        <p:nvSpPr>
          <p:cNvPr id="25" name="TextBox 24"/>
          <p:cNvSpPr txBox="1"/>
          <p:nvPr/>
        </p:nvSpPr>
        <p:spPr>
          <a:xfrm>
            <a:off x="2996505" y="5524567"/>
            <a:ext cx="1928733" cy="1384995"/>
          </a:xfrm>
          <a:prstGeom prst="rect">
            <a:avLst/>
          </a:prstGeom>
          <a:noFill/>
        </p:spPr>
        <p:txBody>
          <a:bodyPr wrap="none" rtlCol="0">
            <a:spAutoFit/>
          </a:bodyPr>
          <a:lstStyle/>
          <a:p>
            <a:r>
              <a:rPr lang="en-US" sz="1200" dirty="0" smtClean="0"/>
              <a:t>Else</a:t>
            </a:r>
          </a:p>
          <a:p>
            <a:r>
              <a:rPr lang="en-US" sz="1200" dirty="0" smtClean="0"/>
              <a:t>Teriparatide</a:t>
            </a:r>
          </a:p>
          <a:p>
            <a:r>
              <a:rPr lang="en-US" sz="1200" dirty="0" smtClean="0"/>
              <a:t>Raloxifene: if breast CA</a:t>
            </a:r>
          </a:p>
          <a:p>
            <a:r>
              <a:rPr lang="en-US" sz="1200" dirty="0" smtClean="0"/>
              <a:t>Calcitonin</a:t>
            </a:r>
          </a:p>
          <a:p>
            <a:pPr algn="ctr"/>
            <a:r>
              <a:rPr lang="en-US" sz="1200" dirty="0"/>
              <a:t>+</a:t>
            </a:r>
          </a:p>
          <a:p>
            <a:pPr algn="ctr"/>
            <a:r>
              <a:rPr lang="en-US" sz="1200" dirty="0"/>
              <a:t>Calcium Citrate 600 mg BID</a:t>
            </a:r>
          </a:p>
          <a:p>
            <a:pPr algn="ctr"/>
            <a:r>
              <a:rPr lang="en-US" sz="1200" dirty="0"/>
              <a:t>Cholecalciferol: 800 IU </a:t>
            </a:r>
            <a:r>
              <a:rPr lang="en-US" sz="1200" dirty="0" smtClean="0"/>
              <a:t>daily</a:t>
            </a:r>
            <a:endParaRPr lang="en-US" sz="1200" dirty="0"/>
          </a:p>
        </p:txBody>
      </p:sp>
      <p:cxnSp>
        <p:nvCxnSpPr>
          <p:cNvPr id="26" name="Straight Arrow Connector 25"/>
          <p:cNvCxnSpPr/>
          <p:nvPr/>
        </p:nvCxnSpPr>
        <p:spPr>
          <a:xfrm flipH="1">
            <a:off x="3599239" y="5276212"/>
            <a:ext cx="5" cy="263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2" idx="2"/>
            <a:endCxn id="24" idx="0"/>
          </p:cNvCxnSpPr>
          <p:nvPr/>
        </p:nvCxnSpPr>
        <p:spPr>
          <a:xfrm>
            <a:off x="3599239" y="3352139"/>
            <a:ext cx="5" cy="3017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6" idx="2"/>
            <a:endCxn id="22" idx="0"/>
          </p:cNvCxnSpPr>
          <p:nvPr/>
        </p:nvCxnSpPr>
        <p:spPr>
          <a:xfrm flipH="1">
            <a:off x="3599239" y="2313061"/>
            <a:ext cx="1011331" cy="392747"/>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950554" y="2699185"/>
            <a:ext cx="1127983" cy="276999"/>
          </a:xfrm>
          <a:prstGeom prst="rect">
            <a:avLst/>
          </a:prstGeom>
          <a:noFill/>
        </p:spPr>
        <p:txBody>
          <a:bodyPr wrap="none" rtlCol="0">
            <a:spAutoFit/>
          </a:bodyPr>
          <a:lstStyle/>
          <a:p>
            <a:r>
              <a:rPr lang="en-US" sz="1200" dirty="0" smtClean="0"/>
              <a:t>If no risk factor</a:t>
            </a:r>
            <a:endParaRPr lang="en-US" sz="1200" dirty="0"/>
          </a:p>
        </p:txBody>
      </p:sp>
      <p:cxnSp>
        <p:nvCxnSpPr>
          <p:cNvPr id="34" name="Straight Connector 33"/>
          <p:cNvCxnSpPr>
            <a:stCxn id="6" idx="2"/>
            <a:endCxn id="32" idx="0"/>
          </p:cNvCxnSpPr>
          <p:nvPr/>
        </p:nvCxnSpPr>
        <p:spPr>
          <a:xfrm>
            <a:off x="4610570" y="2313061"/>
            <a:ext cx="903976" cy="386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2"/>
            <a:endCxn id="37" idx="0"/>
          </p:cNvCxnSpPr>
          <p:nvPr/>
        </p:nvCxnSpPr>
        <p:spPr>
          <a:xfrm>
            <a:off x="5514546" y="2976184"/>
            <a:ext cx="0" cy="73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075964" y="3707512"/>
            <a:ext cx="877163" cy="461665"/>
          </a:xfrm>
          <a:prstGeom prst="rect">
            <a:avLst/>
          </a:prstGeom>
          <a:noFill/>
        </p:spPr>
        <p:txBody>
          <a:bodyPr wrap="none" rtlCol="0">
            <a:spAutoFit/>
          </a:bodyPr>
          <a:lstStyle/>
          <a:p>
            <a:pPr algn="ctr"/>
            <a:r>
              <a:rPr lang="en-US" sz="1200" dirty="0" smtClean="0"/>
              <a:t>DXA</a:t>
            </a:r>
          </a:p>
          <a:p>
            <a:pPr algn="ctr"/>
            <a:r>
              <a:rPr lang="en-US" sz="1200" dirty="0"/>
              <a:t>q</a:t>
            </a:r>
            <a:r>
              <a:rPr lang="en-US" sz="1200" dirty="0" smtClean="0"/>
              <a:t> 2-5 years</a:t>
            </a:r>
            <a:endParaRPr lang="en-US" sz="1200" dirty="0"/>
          </a:p>
        </p:txBody>
      </p:sp>
      <p:cxnSp>
        <p:nvCxnSpPr>
          <p:cNvPr id="39" name="Straight Arrow Connector 38"/>
          <p:cNvCxnSpPr>
            <a:endCxn id="15" idx="0"/>
          </p:cNvCxnSpPr>
          <p:nvPr/>
        </p:nvCxnSpPr>
        <p:spPr>
          <a:xfrm>
            <a:off x="1390858" y="2313061"/>
            <a:ext cx="3" cy="1340787"/>
          </a:xfrm>
          <a:prstGeom prst="straightConnector1">
            <a:avLst/>
          </a:prstGeom>
          <a:ln>
            <a:solidFill>
              <a:schemeClr val="accent1">
                <a:alpha val="58000"/>
              </a:schemeClr>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7177891" y="3731671"/>
            <a:ext cx="877163" cy="461665"/>
          </a:xfrm>
          <a:prstGeom prst="rect">
            <a:avLst/>
          </a:prstGeom>
          <a:noFill/>
        </p:spPr>
        <p:txBody>
          <a:bodyPr wrap="none" rtlCol="0">
            <a:spAutoFit/>
          </a:bodyPr>
          <a:lstStyle/>
          <a:p>
            <a:pPr algn="ctr"/>
            <a:r>
              <a:rPr lang="en-US" sz="1200" dirty="0" smtClean="0"/>
              <a:t>DXA</a:t>
            </a:r>
          </a:p>
          <a:p>
            <a:pPr algn="ctr"/>
            <a:r>
              <a:rPr lang="en-US" sz="1200" dirty="0"/>
              <a:t>q</a:t>
            </a:r>
            <a:r>
              <a:rPr lang="en-US" sz="1200" dirty="0" smtClean="0"/>
              <a:t> 2-5 years</a:t>
            </a:r>
            <a:endParaRPr lang="en-US" sz="1200" dirty="0"/>
          </a:p>
        </p:txBody>
      </p:sp>
      <p:cxnSp>
        <p:nvCxnSpPr>
          <p:cNvPr id="46" name="Straight Arrow Connector 45"/>
          <p:cNvCxnSpPr>
            <a:endCxn id="45" idx="0"/>
          </p:cNvCxnSpPr>
          <p:nvPr/>
        </p:nvCxnSpPr>
        <p:spPr>
          <a:xfrm>
            <a:off x="7616473" y="2421661"/>
            <a:ext cx="0" cy="1310010"/>
          </a:xfrm>
          <a:prstGeom prst="straightConnector1">
            <a:avLst/>
          </a:prstGeom>
          <a:ln>
            <a:solidFill>
              <a:schemeClr val="accent1">
                <a:alpha val="58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389736" y="5264090"/>
            <a:ext cx="0" cy="2881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a:xfrm>
            <a:off x="6553200" y="5487433"/>
            <a:ext cx="2133600" cy="365125"/>
          </a:xfrm>
        </p:spPr>
        <p:txBody>
          <a:bodyPr/>
          <a:lstStyle/>
          <a:p>
            <a:fld id="{4E93AA76-27F8-5242-80FF-47617C8CEB9D}" type="slidenum">
              <a:rPr lang="en-US" smtClean="0"/>
              <a:t>2</a:t>
            </a:fld>
            <a:endParaRPr lang="en-US" dirty="0"/>
          </a:p>
        </p:txBody>
      </p:sp>
      <p:pic>
        <p:nvPicPr>
          <p:cNvPr id="3" name="Picture 2"/>
          <p:cNvPicPr>
            <a:picLocks noChangeAspect="1"/>
          </p:cNvPicPr>
          <p:nvPr/>
        </p:nvPicPr>
        <p:blipFill>
          <a:blip r:embed="rId3"/>
          <a:stretch>
            <a:fillRect/>
          </a:stretch>
        </p:blipFill>
        <p:spPr>
          <a:xfrm>
            <a:off x="5134054" y="4521200"/>
            <a:ext cx="2921000" cy="2184400"/>
          </a:xfrm>
          <a:prstGeom prst="rect">
            <a:avLst/>
          </a:prstGeom>
        </p:spPr>
      </p:pic>
    </p:spTree>
    <p:extLst>
      <p:ext uri="{BB962C8B-B14F-4D97-AF65-F5344CB8AC3E}">
        <p14:creationId xmlns:p14="http://schemas.microsoft.com/office/powerpoint/2010/main" val="312185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740" y="17889"/>
            <a:ext cx="8602962" cy="2308324"/>
          </a:xfrm>
          <a:prstGeom prst="rect">
            <a:avLst/>
          </a:prstGeom>
          <a:noFill/>
        </p:spPr>
        <p:txBody>
          <a:bodyPr wrap="square" rtlCol="0">
            <a:spAutoFit/>
          </a:bodyPr>
          <a:lstStyle/>
          <a:p>
            <a:r>
              <a:rPr lang="en-US" dirty="0" smtClean="0"/>
              <a:t>Bisphosphonates</a:t>
            </a:r>
          </a:p>
          <a:p>
            <a:endParaRPr lang="en-US" dirty="0"/>
          </a:p>
          <a:p>
            <a:r>
              <a:rPr lang="en-US" dirty="0" smtClean="0"/>
              <a:t>Treat: First Line treatment for Osteoporosis </a:t>
            </a:r>
          </a:p>
          <a:p>
            <a:r>
              <a:rPr lang="en-US" dirty="0"/>
              <a:t>	</a:t>
            </a:r>
            <a:r>
              <a:rPr lang="en-US" dirty="0" smtClean="0"/>
              <a:t>1. b/c it decreases fractures and increase BMD the most</a:t>
            </a:r>
          </a:p>
          <a:p>
            <a:r>
              <a:rPr lang="en-US" dirty="0"/>
              <a:t>	</a:t>
            </a:r>
            <a:r>
              <a:rPr lang="en-US" dirty="0" smtClean="0"/>
              <a:t>2. b/c its cheap</a:t>
            </a:r>
          </a:p>
          <a:p>
            <a:r>
              <a:rPr lang="en-US" dirty="0"/>
              <a:t>	</a:t>
            </a:r>
            <a:r>
              <a:rPr lang="en-US" dirty="0" smtClean="0"/>
              <a:t>3. b/c it has a long half life (months)</a:t>
            </a:r>
          </a:p>
          <a:p>
            <a:r>
              <a:rPr lang="en-US" dirty="0" smtClean="0"/>
              <a:t>MOA: mimics pyrophosphate: endogenous bone resorption inhibitor</a:t>
            </a:r>
          </a:p>
          <a:p>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305347920"/>
              </p:ext>
            </p:extLst>
          </p:nvPr>
        </p:nvGraphicFramePr>
        <p:xfrm>
          <a:off x="196741" y="2470310"/>
          <a:ext cx="8602960" cy="2291080"/>
        </p:xfrm>
        <a:graphic>
          <a:graphicData uri="http://schemas.openxmlformats.org/drawingml/2006/table">
            <a:tbl>
              <a:tblPr firstRow="1" bandRow="1">
                <a:tableStyleId>{5940675A-B579-460E-94D1-54222C63F5DA}</a:tableStyleId>
              </a:tblPr>
              <a:tblGrid>
                <a:gridCol w="1868182"/>
                <a:gridCol w="1130231"/>
                <a:gridCol w="1130231"/>
                <a:gridCol w="1755548"/>
                <a:gridCol w="2718768"/>
              </a:tblGrid>
              <a:tr h="370840">
                <a:tc>
                  <a:txBody>
                    <a:bodyPr/>
                    <a:lstStyle/>
                    <a:p>
                      <a:r>
                        <a:rPr lang="en-US" dirty="0" smtClean="0"/>
                        <a:t>Generic</a:t>
                      </a:r>
                      <a:endParaRPr lang="en-US" dirty="0"/>
                    </a:p>
                  </a:txBody>
                  <a:tcPr/>
                </a:tc>
                <a:tc>
                  <a:txBody>
                    <a:bodyPr/>
                    <a:lstStyle/>
                    <a:p>
                      <a:r>
                        <a:rPr lang="en-US" dirty="0" smtClean="0"/>
                        <a:t>Brand</a:t>
                      </a:r>
                      <a:endParaRPr lang="en-US" dirty="0"/>
                    </a:p>
                  </a:txBody>
                  <a:tcPr/>
                </a:tc>
                <a:tc>
                  <a:txBody>
                    <a:bodyPr/>
                    <a:lstStyle/>
                    <a:p>
                      <a:r>
                        <a:rPr lang="en-US" dirty="0" smtClean="0"/>
                        <a:t>Contra</a:t>
                      </a:r>
                    </a:p>
                  </a:txBody>
                  <a:tcPr/>
                </a:tc>
                <a:tc>
                  <a:txBody>
                    <a:bodyPr/>
                    <a:lstStyle/>
                    <a:p>
                      <a:r>
                        <a:rPr lang="en-US" dirty="0" smtClean="0"/>
                        <a:t>Treat</a:t>
                      </a:r>
                      <a:endParaRPr lang="en-US" dirty="0"/>
                    </a:p>
                  </a:txBody>
                  <a:tcPr/>
                </a:tc>
                <a:tc>
                  <a:txBody>
                    <a:bodyPr/>
                    <a:lstStyle/>
                    <a:p>
                      <a:r>
                        <a:rPr lang="en-US" dirty="0" smtClean="0"/>
                        <a:t>Dose</a:t>
                      </a:r>
                      <a:endParaRPr lang="en-US" dirty="0"/>
                    </a:p>
                  </a:txBody>
                  <a:tcPr/>
                </a:tc>
              </a:tr>
              <a:tr h="370840">
                <a:tc>
                  <a:txBody>
                    <a:bodyPr/>
                    <a:lstStyle/>
                    <a:p>
                      <a:r>
                        <a:rPr lang="en-US" b="1" dirty="0" smtClean="0"/>
                        <a:t>Alendronate</a:t>
                      </a:r>
                      <a:endParaRPr lang="en-US" b="1" dirty="0"/>
                    </a:p>
                  </a:txBody>
                  <a:tcPr/>
                </a:tc>
                <a:tc>
                  <a:txBody>
                    <a:bodyPr/>
                    <a:lstStyle/>
                    <a:p>
                      <a:r>
                        <a:rPr lang="en-US" dirty="0" smtClean="0"/>
                        <a:t>Fosamax</a:t>
                      </a:r>
                      <a:endParaRPr lang="en-US" dirty="0"/>
                    </a:p>
                  </a:txBody>
                  <a:tcPr/>
                </a:tc>
                <a:tc>
                  <a:txBody>
                    <a:bodyPr/>
                    <a:lstStyle/>
                    <a:p>
                      <a:r>
                        <a:rPr lang="en-US" dirty="0" err="1" smtClean="0">
                          <a:solidFill>
                            <a:srgbClr val="FF0000"/>
                          </a:solidFill>
                        </a:rPr>
                        <a:t>CrCl</a:t>
                      </a:r>
                      <a:r>
                        <a:rPr lang="en-US" dirty="0" smtClean="0">
                          <a:solidFill>
                            <a:srgbClr val="FF0000"/>
                          </a:solidFill>
                        </a:rPr>
                        <a:t> &lt; 30</a:t>
                      </a:r>
                      <a:endParaRPr lang="en-US" dirty="0">
                        <a:solidFill>
                          <a:srgbClr val="FF0000"/>
                        </a:solidFill>
                      </a:endParaRPr>
                    </a:p>
                  </a:txBody>
                  <a:tcPr/>
                </a:tc>
                <a:tc>
                  <a:txBody>
                    <a:bodyPr/>
                    <a:lstStyle/>
                    <a:p>
                      <a:r>
                        <a:rPr lang="en-US" dirty="0" smtClean="0"/>
                        <a:t>All fractures</a:t>
                      </a:r>
                    </a:p>
                  </a:txBody>
                  <a:tcPr/>
                </a:tc>
                <a:tc>
                  <a:txBody>
                    <a:bodyPr/>
                    <a:lstStyle/>
                    <a:p>
                      <a:r>
                        <a:rPr lang="en-US" dirty="0" smtClean="0"/>
                        <a:t>Prevent: 35 mg weekly</a:t>
                      </a:r>
                    </a:p>
                    <a:p>
                      <a:r>
                        <a:rPr lang="en-US" dirty="0" smtClean="0"/>
                        <a:t>Treat:</a:t>
                      </a:r>
                      <a:r>
                        <a:rPr lang="en-US" baseline="0" dirty="0" smtClean="0"/>
                        <a:t> 70 mg weekly</a:t>
                      </a:r>
                    </a:p>
                  </a:txBody>
                  <a:tcPr/>
                </a:tc>
              </a:tr>
              <a:tr h="370840">
                <a:tc>
                  <a:txBody>
                    <a:bodyPr/>
                    <a:lstStyle/>
                    <a:p>
                      <a:r>
                        <a:rPr lang="en-US" dirty="0" smtClean="0"/>
                        <a:t>Risedronate</a:t>
                      </a:r>
                      <a:endParaRPr lang="en-US" dirty="0"/>
                    </a:p>
                  </a:txBody>
                  <a:tcPr/>
                </a:tc>
                <a:tc>
                  <a:txBody>
                    <a:bodyPr/>
                    <a:lstStyle/>
                    <a:p>
                      <a:r>
                        <a:rPr lang="en-US" dirty="0" smtClean="0"/>
                        <a:t>Actonel</a:t>
                      </a:r>
                      <a:endParaRPr lang="en-US" dirty="0"/>
                    </a:p>
                  </a:txBody>
                  <a:tcPr/>
                </a:tc>
                <a:tc>
                  <a:txBody>
                    <a:bodyPr/>
                    <a:lstStyle/>
                    <a:p>
                      <a:endParaRPr lang="en-US" dirty="0"/>
                    </a:p>
                  </a:txBody>
                  <a:tcPr/>
                </a:tc>
                <a:tc>
                  <a:txBody>
                    <a:bodyPr/>
                    <a:lstStyle/>
                    <a:p>
                      <a:r>
                        <a:rPr lang="en-US" dirty="0" smtClean="0"/>
                        <a:t>All fractures</a:t>
                      </a:r>
                      <a:endParaRPr lang="en-US" dirty="0"/>
                    </a:p>
                  </a:txBody>
                  <a:tcPr/>
                </a:tc>
                <a:tc>
                  <a:txBody>
                    <a:bodyPr/>
                    <a:lstStyle/>
                    <a:p>
                      <a:r>
                        <a:rPr lang="en-US" dirty="0" smtClean="0"/>
                        <a:t>Prevent: 150 mg weekly</a:t>
                      </a:r>
                    </a:p>
                    <a:p>
                      <a:r>
                        <a:rPr lang="en-US" dirty="0" smtClean="0"/>
                        <a:t>Treat: 150 mg monthly</a:t>
                      </a:r>
                    </a:p>
                  </a:txBody>
                  <a:tcPr/>
                </a:tc>
              </a:tr>
              <a:tr h="370840">
                <a:tc>
                  <a:txBody>
                    <a:bodyPr/>
                    <a:lstStyle/>
                    <a:p>
                      <a:r>
                        <a:rPr lang="en-US" dirty="0" smtClean="0"/>
                        <a:t>I</a:t>
                      </a:r>
                      <a:r>
                        <a:rPr lang="en-US" b="1" dirty="0" smtClean="0"/>
                        <a:t>b</a:t>
                      </a:r>
                      <a:r>
                        <a:rPr lang="en-US" dirty="0" smtClean="0"/>
                        <a:t>andronate</a:t>
                      </a:r>
                      <a:endParaRPr lang="en-US" dirty="0"/>
                    </a:p>
                  </a:txBody>
                  <a:tcPr/>
                </a:tc>
                <a:tc>
                  <a:txBody>
                    <a:bodyPr/>
                    <a:lstStyle/>
                    <a:p>
                      <a:r>
                        <a:rPr lang="en-US" dirty="0" smtClean="0"/>
                        <a:t>Boniva</a:t>
                      </a:r>
                      <a:endParaRPr lang="en-US" dirty="0"/>
                    </a:p>
                  </a:txBody>
                  <a:tcPr/>
                </a:tc>
                <a:tc>
                  <a:txBody>
                    <a:bodyPr/>
                    <a:lstStyle/>
                    <a:p>
                      <a:endParaRPr lang="en-US" dirty="0"/>
                    </a:p>
                  </a:txBody>
                  <a:tcPr/>
                </a:tc>
                <a:tc>
                  <a:txBody>
                    <a:bodyPr/>
                    <a:lstStyle/>
                    <a:p>
                      <a:r>
                        <a:rPr lang="en-US" dirty="0" smtClean="0">
                          <a:solidFill>
                            <a:srgbClr val="FF0000"/>
                          </a:solidFill>
                        </a:rPr>
                        <a:t>Only vertebral</a:t>
                      </a:r>
                      <a:endParaRPr lang="en-US" dirty="0">
                        <a:solidFill>
                          <a:srgbClr val="FF0000"/>
                        </a:solidFill>
                      </a:endParaRPr>
                    </a:p>
                  </a:txBody>
                  <a:tcPr/>
                </a:tc>
                <a:tc>
                  <a:txBody>
                    <a:bodyPr/>
                    <a:lstStyle/>
                    <a:p>
                      <a:r>
                        <a:rPr lang="en-US" dirty="0" smtClean="0"/>
                        <a:t>Prevent: 150 mg monthly</a:t>
                      </a:r>
                    </a:p>
                    <a:p>
                      <a:r>
                        <a:rPr lang="en-US" dirty="0" smtClean="0"/>
                        <a:t>Treat: 150</a:t>
                      </a:r>
                      <a:r>
                        <a:rPr lang="en-US" baseline="0" dirty="0" smtClean="0"/>
                        <a:t> mg monthly</a:t>
                      </a:r>
                      <a:endParaRPr lang="en-US" dirty="0"/>
                    </a:p>
                  </a:txBody>
                  <a:tcPr/>
                </a:tc>
              </a:tr>
            </a:tbl>
          </a:graphicData>
        </a:graphic>
      </p:graphicFrame>
      <p:sp>
        <p:nvSpPr>
          <p:cNvPr id="3" name="TextBox 2"/>
          <p:cNvSpPr txBox="1"/>
          <p:nvPr/>
        </p:nvSpPr>
        <p:spPr>
          <a:xfrm>
            <a:off x="429253" y="4797167"/>
            <a:ext cx="6177630" cy="1477328"/>
          </a:xfrm>
          <a:prstGeom prst="rect">
            <a:avLst/>
          </a:prstGeom>
          <a:noFill/>
        </p:spPr>
        <p:txBody>
          <a:bodyPr wrap="none" rtlCol="0">
            <a:spAutoFit/>
          </a:bodyPr>
          <a:lstStyle/>
          <a:p>
            <a:r>
              <a:rPr lang="en-US" dirty="0" smtClean="0">
                <a:solidFill>
                  <a:srgbClr val="FF0000"/>
                </a:solidFill>
              </a:rPr>
              <a:t>Directions: </a:t>
            </a:r>
          </a:p>
          <a:p>
            <a:r>
              <a:rPr lang="en-US" dirty="0">
                <a:solidFill>
                  <a:srgbClr val="FF0000"/>
                </a:solidFill>
              </a:rPr>
              <a:t>	</a:t>
            </a:r>
            <a:r>
              <a:rPr lang="en-US" dirty="0" smtClean="0">
                <a:solidFill>
                  <a:srgbClr val="FF0000"/>
                </a:solidFill>
              </a:rPr>
              <a:t>1. take with 6 </a:t>
            </a:r>
            <a:r>
              <a:rPr lang="en-US" dirty="0" err="1" smtClean="0">
                <a:solidFill>
                  <a:srgbClr val="FF0000"/>
                </a:solidFill>
              </a:rPr>
              <a:t>oz</a:t>
            </a:r>
            <a:r>
              <a:rPr lang="en-US" dirty="0" smtClean="0">
                <a:solidFill>
                  <a:srgbClr val="FF0000"/>
                </a:solidFill>
              </a:rPr>
              <a:t> of plain water</a:t>
            </a:r>
          </a:p>
          <a:p>
            <a:r>
              <a:rPr lang="en-US" dirty="0">
                <a:solidFill>
                  <a:srgbClr val="FF0000"/>
                </a:solidFill>
              </a:rPr>
              <a:t>	</a:t>
            </a:r>
            <a:r>
              <a:rPr lang="en-US" dirty="0" smtClean="0">
                <a:solidFill>
                  <a:srgbClr val="FF0000"/>
                </a:solidFill>
              </a:rPr>
              <a:t>2. wait 30 min before eating to increase absorption</a:t>
            </a:r>
          </a:p>
          <a:p>
            <a:r>
              <a:rPr lang="en-US" dirty="0">
                <a:solidFill>
                  <a:srgbClr val="FF0000"/>
                </a:solidFill>
              </a:rPr>
              <a:t>	</a:t>
            </a:r>
            <a:r>
              <a:rPr lang="en-US" dirty="0" smtClean="0">
                <a:solidFill>
                  <a:srgbClr val="FF0000"/>
                </a:solidFill>
              </a:rPr>
              <a:t>3. do not lie down for 30 min to avoid esophageal irritation</a:t>
            </a:r>
          </a:p>
          <a:p>
            <a:endParaRPr lang="en-US" dirty="0">
              <a:solidFill>
                <a:srgbClr val="FF0000"/>
              </a:solidFill>
            </a:endParaRPr>
          </a:p>
        </p:txBody>
      </p:sp>
      <p:sp>
        <p:nvSpPr>
          <p:cNvPr id="5" name="Slide Number Placeholder 4"/>
          <p:cNvSpPr>
            <a:spLocks noGrp="1"/>
          </p:cNvSpPr>
          <p:nvPr>
            <p:ph type="sldNum" sz="quarter" idx="12"/>
          </p:nvPr>
        </p:nvSpPr>
        <p:spPr/>
        <p:txBody>
          <a:bodyPr/>
          <a:lstStyle/>
          <a:p>
            <a:fld id="{4E93AA76-27F8-5242-80FF-47617C8CEB9D}" type="slidenum">
              <a:rPr lang="en-US" smtClean="0"/>
              <a:t>20</a:t>
            </a:fld>
            <a:endParaRPr lang="en-US"/>
          </a:p>
        </p:txBody>
      </p:sp>
      <p:pic>
        <p:nvPicPr>
          <p:cNvPr id="7" name="Picture 6"/>
          <p:cNvPicPr>
            <a:picLocks noChangeAspect="1"/>
          </p:cNvPicPr>
          <p:nvPr/>
        </p:nvPicPr>
        <p:blipFill>
          <a:blip r:embed="rId3"/>
          <a:stretch>
            <a:fillRect/>
          </a:stretch>
        </p:blipFill>
        <p:spPr>
          <a:xfrm>
            <a:off x="7123302" y="418573"/>
            <a:ext cx="1676400" cy="1778000"/>
          </a:xfrm>
          <a:prstGeom prst="rect">
            <a:avLst/>
          </a:prstGeom>
        </p:spPr>
      </p:pic>
    </p:spTree>
    <p:extLst>
      <p:ext uri="{BB962C8B-B14F-4D97-AF65-F5344CB8AC3E}">
        <p14:creationId xmlns:p14="http://schemas.microsoft.com/office/powerpoint/2010/main" val="8702662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278" y="310622"/>
            <a:ext cx="4685898" cy="923330"/>
          </a:xfrm>
          <a:prstGeom prst="rect">
            <a:avLst/>
          </a:prstGeom>
        </p:spPr>
        <p:txBody>
          <a:bodyPr wrap="none">
            <a:spAutoFit/>
          </a:bodyPr>
          <a:lstStyle/>
          <a:p>
            <a:r>
              <a:rPr lang="en-US" dirty="0">
                <a:sym typeface="Wingdings"/>
              </a:rPr>
              <a:t>Bisphosphonate Drug </a:t>
            </a:r>
            <a:r>
              <a:rPr lang="en-US" dirty="0" smtClean="0">
                <a:sym typeface="Wingdings"/>
              </a:rPr>
              <a:t>Holiday</a:t>
            </a:r>
            <a:endParaRPr lang="en-US" dirty="0">
              <a:sym typeface="Wingdings"/>
            </a:endParaRPr>
          </a:p>
          <a:p>
            <a:endParaRPr lang="en-US" dirty="0" smtClean="0">
              <a:sym typeface="Wingdings"/>
            </a:endParaRPr>
          </a:p>
          <a:p>
            <a:r>
              <a:rPr lang="en-US" dirty="0" smtClean="0">
                <a:sym typeface="Wingdings"/>
              </a:rPr>
              <a:t>After 5 years of Bisphosphonate: d/c for 1 year</a:t>
            </a:r>
            <a:endParaRPr lang="en-US" dirty="0">
              <a:sym typeface="Wingdings"/>
            </a:endParaRPr>
          </a:p>
        </p:txBody>
      </p:sp>
      <p:sp>
        <p:nvSpPr>
          <p:cNvPr id="8" name="Rectangle 7"/>
          <p:cNvSpPr/>
          <p:nvPr/>
        </p:nvSpPr>
        <p:spPr>
          <a:xfrm>
            <a:off x="222810" y="1674673"/>
            <a:ext cx="8344380" cy="1477328"/>
          </a:xfrm>
          <a:prstGeom prst="rect">
            <a:avLst/>
          </a:prstGeom>
        </p:spPr>
        <p:txBody>
          <a:bodyPr wrap="square">
            <a:spAutoFit/>
          </a:bodyPr>
          <a:lstStyle/>
          <a:p>
            <a:r>
              <a:rPr lang="en-US" dirty="0">
                <a:hlinkClick r:id="rId2"/>
              </a:rPr>
              <a:t>http://www.internalmedicinenews.com/news/diabetes-endocrinology-metabolism/single-article/consider-bisphosphonate-holiday-after-5-years/</a:t>
            </a:r>
            <a:r>
              <a:rPr lang="en-US" dirty="0" smtClean="0">
                <a:hlinkClick r:id="rId2"/>
              </a:rPr>
              <a:t>d6a3b78bab.html</a:t>
            </a:r>
            <a:r>
              <a:rPr lang="en-US" dirty="0" smtClean="0"/>
              <a:t> :</a:t>
            </a:r>
            <a:endParaRPr lang="en-US" dirty="0"/>
          </a:p>
          <a:p>
            <a:r>
              <a:rPr lang="en-US" dirty="0" smtClean="0"/>
              <a:t>“There </a:t>
            </a:r>
            <a:r>
              <a:rPr lang="en-US" dirty="0"/>
              <a:t>are now more than 70 reports of these atypical transverse fractures of the femoral shaft occurring in patients on bisphosphonates for longer than 5 years. Affected individuals have also had severely suppressed bone turnover </a:t>
            </a:r>
            <a:r>
              <a:rPr lang="en-US" dirty="0" smtClean="0"/>
              <a:t>markers”</a:t>
            </a:r>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21</a:t>
            </a:fld>
            <a:endParaRPr lang="en-US"/>
          </a:p>
        </p:txBody>
      </p:sp>
    </p:spTree>
    <p:extLst>
      <p:ext uri="{BB962C8B-B14F-4D97-AF65-F5344CB8AC3E}">
        <p14:creationId xmlns:p14="http://schemas.microsoft.com/office/powerpoint/2010/main" val="3013566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513" y="232551"/>
            <a:ext cx="6778831" cy="3970318"/>
          </a:xfrm>
          <a:prstGeom prst="rect">
            <a:avLst/>
          </a:prstGeom>
          <a:noFill/>
        </p:spPr>
        <p:txBody>
          <a:bodyPr wrap="none" rtlCol="0">
            <a:spAutoFit/>
          </a:bodyPr>
          <a:lstStyle/>
          <a:p>
            <a:r>
              <a:rPr lang="en-US" dirty="0" smtClean="0"/>
              <a:t>Bisphosphonate Risks</a:t>
            </a:r>
          </a:p>
          <a:p>
            <a:endParaRPr lang="en-US" dirty="0"/>
          </a:p>
          <a:p>
            <a:r>
              <a:rPr lang="en-US" dirty="0" smtClean="0">
                <a:solidFill>
                  <a:srgbClr val="FF0000"/>
                </a:solidFill>
              </a:rPr>
              <a:t>Renal: not recommended in severe renal impairment </a:t>
            </a:r>
            <a:r>
              <a:rPr lang="en-US" dirty="0" err="1" smtClean="0">
                <a:solidFill>
                  <a:srgbClr val="FF0000"/>
                </a:solidFill>
              </a:rPr>
              <a:t>CrCl</a:t>
            </a:r>
            <a:r>
              <a:rPr lang="en-US" dirty="0" smtClean="0">
                <a:solidFill>
                  <a:srgbClr val="FF0000"/>
                </a:solidFill>
              </a:rPr>
              <a:t> &lt; 30 ml/min</a:t>
            </a:r>
          </a:p>
          <a:p>
            <a:endParaRPr lang="en-US" dirty="0"/>
          </a:p>
          <a:p>
            <a:r>
              <a:rPr lang="en-US" dirty="0" smtClean="0"/>
              <a:t>IV: acute phase reaction</a:t>
            </a:r>
          </a:p>
          <a:p>
            <a:r>
              <a:rPr lang="en-US" dirty="0"/>
              <a:t>	</a:t>
            </a:r>
            <a:r>
              <a:rPr lang="en-US" dirty="0" smtClean="0"/>
              <a:t>fever like flu symptoms’</a:t>
            </a:r>
          </a:p>
          <a:p>
            <a:endParaRPr lang="en-US" dirty="0"/>
          </a:p>
          <a:p>
            <a:r>
              <a:rPr lang="en-US" dirty="0" smtClean="0"/>
              <a:t>Joint, Muscle pain</a:t>
            </a:r>
          </a:p>
          <a:p>
            <a:r>
              <a:rPr lang="en-US" dirty="0"/>
              <a:t>	</a:t>
            </a:r>
            <a:r>
              <a:rPr lang="en-US" dirty="0" smtClean="0"/>
              <a:t>if joint or muscle pain </a:t>
            </a:r>
            <a:r>
              <a:rPr lang="en-US" dirty="0" smtClean="0">
                <a:sym typeface="Wingdings"/>
              </a:rPr>
              <a:t> d/c drug</a:t>
            </a:r>
            <a:endParaRPr lang="en-US" dirty="0">
              <a:sym typeface="Wingdings"/>
            </a:endParaRPr>
          </a:p>
          <a:p>
            <a:endParaRPr lang="en-US" dirty="0" smtClean="0">
              <a:sym typeface="Wingdings"/>
            </a:endParaRPr>
          </a:p>
          <a:p>
            <a:r>
              <a:rPr lang="en-US" dirty="0" smtClean="0">
                <a:solidFill>
                  <a:srgbClr val="FF0000"/>
                </a:solidFill>
                <a:sym typeface="Wingdings"/>
              </a:rPr>
              <a:t>Osteonecrosis of Jaw: rare</a:t>
            </a:r>
          </a:p>
          <a:p>
            <a:endParaRPr lang="en-US" dirty="0" smtClean="0">
              <a:sym typeface="Wingdings"/>
            </a:endParaRPr>
          </a:p>
          <a:p>
            <a:endParaRPr lang="en-US" dirty="0" smtClean="0">
              <a:sym typeface="Wingdings"/>
            </a:endParaRPr>
          </a:p>
          <a:p>
            <a:endParaRPr lang="en-US" dirty="0">
              <a:sym typeface="Wingdings"/>
            </a:endParaRPr>
          </a:p>
        </p:txBody>
      </p:sp>
      <p:sp>
        <p:nvSpPr>
          <p:cNvPr id="2" name="Slide Number Placeholder 1"/>
          <p:cNvSpPr>
            <a:spLocks noGrp="1"/>
          </p:cNvSpPr>
          <p:nvPr>
            <p:ph type="sldNum" sz="quarter" idx="12"/>
          </p:nvPr>
        </p:nvSpPr>
        <p:spPr/>
        <p:txBody>
          <a:bodyPr/>
          <a:lstStyle/>
          <a:p>
            <a:fld id="{4E93AA76-27F8-5242-80FF-47617C8CEB9D}" type="slidenum">
              <a:rPr lang="en-US" smtClean="0"/>
              <a:t>22</a:t>
            </a:fld>
            <a:endParaRPr lang="en-US"/>
          </a:p>
        </p:txBody>
      </p:sp>
    </p:spTree>
    <p:extLst>
      <p:ext uri="{BB962C8B-B14F-4D97-AF65-F5344CB8AC3E}">
        <p14:creationId xmlns:p14="http://schemas.microsoft.com/office/powerpoint/2010/main" val="981509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284" y="232550"/>
            <a:ext cx="6807460" cy="1477328"/>
          </a:xfrm>
          <a:prstGeom prst="rect">
            <a:avLst/>
          </a:prstGeom>
          <a:noFill/>
        </p:spPr>
        <p:txBody>
          <a:bodyPr wrap="none" rtlCol="0">
            <a:spAutoFit/>
          </a:bodyPr>
          <a:lstStyle/>
          <a:p>
            <a:r>
              <a:rPr lang="en-US" dirty="0" smtClean="0"/>
              <a:t>Denosum</a:t>
            </a:r>
            <a:r>
              <a:rPr lang="en-US" b="1" dirty="0" smtClean="0"/>
              <a:t>ab</a:t>
            </a:r>
            <a:r>
              <a:rPr lang="en-US" dirty="0" smtClean="0"/>
              <a:t> (Prolia)</a:t>
            </a:r>
          </a:p>
          <a:p>
            <a:endParaRPr lang="en-US" dirty="0" smtClean="0"/>
          </a:p>
          <a:p>
            <a:r>
              <a:rPr lang="en-US" dirty="0" smtClean="0">
                <a:solidFill>
                  <a:srgbClr val="FF0000"/>
                </a:solidFill>
              </a:rPr>
              <a:t>Treat: First line for Osteoporosis </a:t>
            </a:r>
            <a:endParaRPr lang="en-US" dirty="0">
              <a:solidFill>
                <a:srgbClr val="FF0000"/>
              </a:solidFill>
            </a:endParaRPr>
          </a:p>
          <a:p>
            <a:r>
              <a:rPr lang="en-US" dirty="0" smtClean="0"/>
              <a:t>MOA: blocks RANKL. Member of the tumor necrosis factor superfamily</a:t>
            </a:r>
          </a:p>
          <a:p>
            <a:r>
              <a:rPr lang="en-US" dirty="0"/>
              <a:t>	</a:t>
            </a:r>
            <a:r>
              <a:rPr lang="en-US" dirty="0" smtClean="0"/>
              <a:t>prevents osteoclast 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14552356"/>
              </p:ext>
            </p:extLst>
          </p:nvPr>
        </p:nvGraphicFramePr>
        <p:xfrm>
          <a:off x="268284" y="1897871"/>
          <a:ext cx="8191593" cy="1285239"/>
        </p:xfrm>
        <a:graphic>
          <a:graphicData uri="http://schemas.openxmlformats.org/drawingml/2006/table">
            <a:tbl>
              <a:tblPr firstRow="1" bandRow="1">
                <a:tableStyleId>{5940675A-B579-460E-94D1-54222C63F5DA}</a:tableStyleId>
              </a:tblPr>
              <a:tblGrid>
                <a:gridCol w="2730531"/>
                <a:gridCol w="2730531"/>
                <a:gridCol w="2730531"/>
              </a:tblGrid>
              <a:tr h="370840">
                <a:tc>
                  <a:txBody>
                    <a:bodyPr/>
                    <a:lstStyle/>
                    <a:p>
                      <a:r>
                        <a:rPr lang="en-US" dirty="0" smtClean="0"/>
                        <a:t>Generic</a:t>
                      </a:r>
                      <a:endParaRPr lang="en-US" dirty="0"/>
                    </a:p>
                  </a:txBody>
                  <a:tcPr/>
                </a:tc>
                <a:tc>
                  <a:txBody>
                    <a:bodyPr/>
                    <a:lstStyle/>
                    <a:p>
                      <a:r>
                        <a:rPr lang="en-US" dirty="0" smtClean="0"/>
                        <a:t>Brand</a:t>
                      </a:r>
                      <a:endParaRPr lang="en-US" dirty="0"/>
                    </a:p>
                  </a:txBody>
                  <a:tcPr/>
                </a:tc>
                <a:tc>
                  <a:txBody>
                    <a:bodyPr/>
                    <a:lstStyle/>
                    <a:p>
                      <a:r>
                        <a:rPr lang="en-US" dirty="0" smtClean="0"/>
                        <a:t>Dosing</a:t>
                      </a:r>
                      <a:endParaRPr lang="en-US" dirty="0"/>
                    </a:p>
                  </a:txBody>
                  <a:tcPr/>
                </a:tc>
              </a:tr>
              <a:tr h="370840">
                <a:tc>
                  <a:txBody>
                    <a:bodyPr/>
                    <a:lstStyle/>
                    <a:p>
                      <a:r>
                        <a:rPr lang="en-US" dirty="0" smtClean="0"/>
                        <a:t>Denosumab</a:t>
                      </a:r>
                      <a:endParaRPr lang="en-US" dirty="0"/>
                    </a:p>
                  </a:txBody>
                  <a:tcPr/>
                </a:tc>
                <a:tc>
                  <a:txBody>
                    <a:bodyPr/>
                    <a:lstStyle/>
                    <a:p>
                      <a:r>
                        <a:rPr lang="en-US" dirty="0" smtClean="0"/>
                        <a:t>Prolia</a:t>
                      </a:r>
                      <a:endParaRPr lang="en-US" dirty="0"/>
                    </a:p>
                  </a:txBody>
                  <a:tcPr/>
                </a:tc>
                <a:tc>
                  <a:txBody>
                    <a:bodyPr/>
                    <a:lstStyle/>
                    <a:p>
                      <a:r>
                        <a:rPr lang="en-US" dirty="0" smtClean="0"/>
                        <a:t>60 mg SQ q6 months</a:t>
                      </a:r>
                    </a:p>
                    <a:p>
                      <a:r>
                        <a:rPr lang="en-US" dirty="0" smtClean="0"/>
                        <a:t>Administer in upper arm, upper thigh or abs</a:t>
                      </a:r>
                      <a:endParaRPr lang="en-US" dirty="0"/>
                    </a:p>
                  </a:txBody>
                  <a:tcPr/>
                </a:tc>
              </a:tr>
            </a:tbl>
          </a:graphicData>
        </a:graphic>
      </p:graphicFrame>
      <p:sp>
        <p:nvSpPr>
          <p:cNvPr id="6" name="TextBox 5"/>
          <p:cNvSpPr txBox="1"/>
          <p:nvPr/>
        </p:nvSpPr>
        <p:spPr>
          <a:xfrm>
            <a:off x="643881" y="3488255"/>
            <a:ext cx="5780661" cy="2308324"/>
          </a:xfrm>
          <a:prstGeom prst="rect">
            <a:avLst/>
          </a:prstGeom>
          <a:noFill/>
        </p:spPr>
        <p:txBody>
          <a:bodyPr wrap="none" rtlCol="0">
            <a:spAutoFit/>
          </a:bodyPr>
          <a:lstStyle/>
          <a:p>
            <a:r>
              <a:rPr lang="en-US" dirty="0" smtClean="0"/>
              <a:t>Risk evaluation and Mitigation Strategy</a:t>
            </a:r>
          </a:p>
          <a:p>
            <a:pPr marL="342900" indent="-342900">
              <a:buAutoNum type="arabicPeriod"/>
            </a:pPr>
            <a:r>
              <a:rPr lang="en-US" dirty="0" smtClean="0"/>
              <a:t>Risk of serious infection</a:t>
            </a:r>
          </a:p>
          <a:p>
            <a:pPr marL="342900" indent="-342900">
              <a:buAutoNum type="arabicPeriod"/>
            </a:pPr>
            <a:r>
              <a:rPr lang="en-US" dirty="0" smtClean="0"/>
              <a:t>Risk of Dermatologic adverse events</a:t>
            </a:r>
          </a:p>
          <a:p>
            <a:pPr marL="342900" indent="-342900">
              <a:buAutoNum type="arabicPeriod"/>
            </a:pPr>
            <a:r>
              <a:rPr lang="en-US" dirty="0" smtClean="0"/>
              <a:t>Risk of suppression of bone turnover</a:t>
            </a:r>
          </a:p>
          <a:p>
            <a:endParaRPr lang="en-US" dirty="0"/>
          </a:p>
          <a:p>
            <a:r>
              <a:rPr lang="en-US" dirty="0" smtClean="0"/>
              <a:t>ADR: </a:t>
            </a:r>
          </a:p>
          <a:p>
            <a:r>
              <a:rPr lang="en-US" dirty="0" smtClean="0"/>
              <a:t>Hypocalcemia (especially in patients with </a:t>
            </a:r>
            <a:r>
              <a:rPr lang="en-US" dirty="0" err="1" smtClean="0"/>
              <a:t>CrCL</a:t>
            </a:r>
            <a:r>
              <a:rPr lang="en-US" dirty="0" smtClean="0"/>
              <a:t> &lt; 30 ml/min) </a:t>
            </a:r>
            <a:endParaRPr lang="en-US" dirty="0">
              <a:sym typeface="Wingdings"/>
            </a:endParaRPr>
          </a:p>
          <a:p>
            <a:r>
              <a:rPr lang="en-US" dirty="0" smtClean="0">
                <a:sym typeface="Wingdings"/>
              </a:rPr>
              <a:t>	correct calcium before treatment</a:t>
            </a:r>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23</a:t>
            </a:fld>
            <a:endParaRPr lang="en-US"/>
          </a:p>
        </p:txBody>
      </p:sp>
    </p:spTree>
    <p:extLst>
      <p:ext uri="{BB962C8B-B14F-4D97-AF65-F5344CB8AC3E}">
        <p14:creationId xmlns:p14="http://schemas.microsoft.com/office/powerpoint/2010/main" val="4283062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0398" y="107333"/>
            <a:ext cx="7109639" cy="2031325"/>
          </a:xfrm>
          <a:prstGeom prst="rect">
            <a:avLst/>
          </a:prstGeom>
          <a:noFill/>
        </p:spPr>
        <p:txBody>
          <a:bodyPr wrap="none" rtlCol="0">
            <a:spAutoFit/>
          </a:bodyPr>
          <a:lstStyle/>
          <a:p>
            <a:r>
              <a:rPr lang="en-US" u="sng" dirty="0" smtClean="0"/>
              <a:t>Selective Estrogen Receptor Modulators (SERMS)</a:t>
            </a:r>
            <a:endParaRPr lang="en-US" dirty="0"/>
          </a:p>
          <a:p>
            <a:r>
              <a:rPr lang="en-US" dirty="0" smtClean="0"/>
              <a:t>MOA: Agonist/Antagonist in different tissues</a:t>
            </a:r>
          </a:p>
          <a:p>
            <a:r>
              <a:rPr lang="en-US" dirty="0"/>
              <a:t>	</a:t>
            </a:r>
            <a:r>
              <a:rPr lang="en-US" dirty="0" smtClean="0"/>
              <a:t>Agonist in bone </a:t>
            </a:r>
            <a:r>
              <a:rPr lang="en-US" dirty="0" smtClean="0">
                <a:sym typeface="Wingdings"/>
              </a:rPr>
              <a:t> bone formation</a:t>
            </a:r>
          </a:p>
          <a:p>
            <a:r>
              <a:rPr lang="en-US" dirty="0" smtClean="0">
                <a:sym typeface="Wingdings"/>
              </a:rPr>
              <a:t>Treat: Prevention and treatment of postmenopausal osteoporosis</a:t>
            </a:r>
          </a:p>
          <a:p>
            <a:r>
              <a:rPr lang="en-US" dirty="0">
                <a:sym typeface="Wingdings"/>
              </a:rPr>
              <a:t>	</a:t>
            </a:r>
            <a:r>
              <a:rPr lang="en-US" dirty="0" smtClean="0">
                <a:sym typeface="Wingdings"/>
              </a:rPr>
              <a:t>does not treat menopausal symptoms (hot flashes)</a:t>
            </a:r>
          </a:p>
          <a:p>
            <a:r>
              <a:rPr lang="en-US" dirty="0" smtClean="0">
                <a:sym typeface="Wingdings"/>
              </a:rPr>
              <a:t>Pros over Estrogen Therapy: </a:t>
            </a:r>
          </a:p>
          <a:p>
            <a:r>
              <a:rPr lang="en-US" dirty="0">
                <a:sym typeface="Wingdings"/>
              </a:rPr>
              <a:t>	</a:t>
            </a:r>
            <a:r>
              <a:rPr lang="en-US" dirty="0" smtClean="0">
                <a:sym typeface="Wingdings"/>
              </a:rPr>
              <a:t>1. Antagonist at breast tissue  </a:t>
            </a:r>
            <a:r>
              <a:rPr lang="en-US" dirty="0" smtClean="0">
                <a:solidFill>
                  <a:srgbClr val="FF0000"/>
                </a:solidFill>
                <a:sym typeface="Wingdings"/>
              </a:rPr>
              <a:t>good for patients with breast cancer</a:t>
            </a:r>
            <a:endParaRPr lang="en-US" dirty="0" smtClean="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664661227"/>
              </p:ext>
            </p:extLst>
          </p:nvPr>
        </p:nvGraphicFramePr>
        <p:xfrm>
          <a:off x="250398" y="2246698"/>
          <a:ext cx="8059772" cy="1010920"/>
        </p:xfrm>
        <a:graphic>
          <a:graphicData uri="http://schemas.openxmlformats.org/drawingml/2006/table">
            <a:tbl>
              <a:tblPr firstRow="1" bandRow="1">
                <a:tableStyleId>{5940675A-B579-460E-94D1-54222C63F5DA}</a:tableStyleId>
              </a:tblPr>
              <a:tblGrid>
                <a:gridCol w="2014943"/>
                <a:gridCol w="2014943"/>
                <a:gridCol w="2014943"/>
                <a:gridCol w="2014943"/>
              </a:tblGrid>
              <a:tr h="370840">
                <a:tc>
                  <a:txBody>
                    <a:bodyPr/>
                    <a:lstStyle/>
                    <a:p>
                      <a:r>
                        <a:rPr lang="en-US" dirty="0" smtClean="0"/>
                        <a:t>Generic</a:t>
                      </a:r>
                      <a:endParaRPr lang="en-US" dirty="0"/>
                    </a:p>
                  </a:txBody>
                  <a:tcPr/>
                </a:tc>
                <a:tc>
                  <a:txBody>
                    <a:bodyPr/>
                    <a:lstStyle/>
                    <a:p>
                      <a:r>
                        <a:rPr lang="en-US" dirty="0" smtClean="0"/>
                        <a:t>Brand</a:t>
                      </a:r>
                      <a:endParaRPr lang="en-US" dirty="0"/>
                    </a:p>
                  </a:txBody>
                  <a:tcPr/>
                </a:tc>
                <a:tc>
                  <a:txBody>
                    <a:bodyPr/>
                    <a:lstStyle/>
                    <a:p>
                      <a:r>
                        <a:rPr lang="en-US" dirty="0" smtClean="0"/>
                        <a:t>Dose</a:t>
                      </a:r>
                      <a:endParaRPr lang="en-US" dirty="0"/>
                    </a:p>
                  </a:txBody>
                  <a:tcPr/>
                </a:tc>
                <a:tc>
                  <a:txBody>
                    <a:bodyPr/>
                    <a:lstStyle/>
                    <a:p>
                      <a:r>
                        <a:rPr lang="en-US" dirty="0" smtClean="0"/>
                        <a:t>Contraindications</a:t>
                      </a:r>
                      <a:endParaRPr lang="en-US" dirty="0"/>
                    </a:p>
                  </a:txBody>
                  <a:tcPr/>
                </a:tc>
              </a:tr>
              <a:tr h="370840">
                <a:tc>
                  <a:txBody>
                    <a:bodyPr/>
                    <a:lstStyle/>
                    <a:p>
                      <a:r>
                        <a:rPr lang="en-US" dirty="0" smtClean="0"/>
                        <a:t>Raloxifene</a:t>
                      </a:r>
                      <a:endParaRPr lang="en-US" dirty="0"/>
                    </a:p>
                  </a:txBody>
                  <a:tcPr/>
                </a:tc>
                <a:tc>
                  <a:txBody>
                    <a:bodyPr/>
                    <a:lstStyle/>
                    <a:p>
                      <a:r>
                        <a:rPr lang="en-US" dirty="0" smtClean="0"/>
                        <a:t>Evista</a:t>
                      </a:r>
                      <a:endParaRPr lang="en-US" dirty="0"/>
                    </a:p>
                  </a:txBody>
                  <a:tcPr/>
                </a:tc>
                <a:tc>
                  <a:txBody>
                    <a:bodyPr/>
                    <a:lstStyle/>
                    <a:p>
                      <a:r>
                        <a:rPr lang="en-US" dirty="0" smtClean="0"/>
                        <a:t>60 mg PO daily</a:t>
                      </a:r>
                      <a:endParaRPr lang="en-US" dirty="0"/>
                    </a:p>
                  </a:txBody>
                  <a:tcPr/>
                </a:tc>
                <a:tc>
                  <a:txBody>
                    <a:bodyPr/>
                    <a:lstStyle/>
                    <a:p>
                      <a:r>
                        <a:rPr lang="en-US" dirty="0" err="1" smtClean="0"/>
                        <a:t>Hx</a:t>
                      </a:r>
                      <a:r>
                        <a:rPr lang="en-US" dirty="0" smtClean="0"/>
                        <a:t> of DVT,</a:t>
                      </a:r>
                      <a:r>
                        <a:rPr lang="en-US" baseline="0" dirty="0" smtClean="0"/>
                        <a:t> PE</a:t>
                      </a:r>
                    </a:p>
                    <a:p>
                      <a:r>
                        <a:rPr lang="en-US" baseline="0" dirty="0" smtClean="0"/>
                        <a:t>pregnant</a:t>
                      </a:r>
                      <a:endParaRPr lang="en-US" dirty="0"/>
                    </a:p>
                  </a:txBody>
                  <a:tcPr/>
                </a:tc>
              </a:tr>
            </a:tbl>
          </a:graphicData>
        </a:graphic>
      </p:graphicFrame>
      <p:pic>
        <p:nvPicPr>
          <p:cNvPr id="14" name="Picture 13"/>
          <p:cNvPicPr>
            <a:picLocks noChangeAspect="1"/>
          </p:cNvPicPr>
          <p:nvPr/>
        </p:nvPicPr>
        <p:blipFill>
          <a:blip r:embed="rId3"/>
          <a:stretch>
            <a:fillRect/>
          </a:stretch>
        </p:blipFill>
        <p:spPr>
          <a:xfrm rot="2670924">
            <a:off x="6492202" y="-248892"/>
            <a:ext cx="2423011" cy="2202737"/>
          </a:xfrm>
          <a:prstGeom prst="rect">
            <a:avLst/>
          </a:prstGeom>
        </p:spPr>
      </p:pic>
      <p:sp>
        <p:nvSpPr>
          <p:cNvPr id="15" name="TextBox 14"/>
          <p:cNvSpPr txBox="1"/>
          <p:nvPr/>
        </p:nvSpPr>
        <p:spPr>
          <a:xfrm>
            <a:off x="250398" y="3631364"/>
            <a:ext cx="4810782" cy="1754327"/>
          </a:xfrm>
          <a:prstGeom prst="rect">
            <a:avLst/>
          </a:prstGeom>
          <a:noFill/>
        </p:spPr>
        <p:txBody>
          <a:bodyPr wrap="none" rtlCol="0">
            <a:spAutoFit/>
          </a:bodyPr>
          <a:lstStyle/>
          <a:p>
            <a:r>
              <a:rPr lang="en-US" dirty="0" smtClean="0"/>
              <a:t>Adverse Effects</a:t>
            </a:r>
          </a:p>
          <a:p>
            <a:endParaRPr lang="en-US" dirty="0"/>
          </a:p>
          <a:p>
            <a:pPr marL="342900" indent="-342900">
              <a:buAutoNum type="arabicPeriod"/>
            </a:pPr>
            <a:r>
              <a:rPr lang="en-US" dirty="0" smtClean="0"/>
              <a:t>Hot flashes: common in first 6 months of tx</a:t>
            </a:r>
          </a:p>
          <a:p>
            <a:pPr marL="342900" indent="-342900">
              <a:buAutoNum type="arabicPeriod"/>
            </a:pPr>
            <a:r>
              <a:rPr lang="en-US" dirty="0" smtClean="0"/>
              <a:t>Venous thromboembolism</a:t>
            </a:r>
          </a:p>
          <a:p>
            <a:r>
              <a:rPr lang="en-US" dirty="0"/>
              <a:t>	</a:t>
            </a:r>
            <a:r>
              <a:rPr lang="en-US" dirty="0" smtClean="0"/>
              <a:t>d/c 72 hrs prior to prolonged immobilization</a:t>
            </a:r>
          </a:p>
          <a:p>
            <a:r>
              <a:rPr lang="en-US" dirty="0" smtClean="0"/>
              <a:t>3. </a:t>
            </a:r>
            <a:r>
              <a:rPr lang="en-US" dirty="0"/>
              <a:t> </a:t>
            </a:r>
            <a:r>
              <a:rPr lang="en-US" dirty="0" smtClean="0"/>
              <a:t> Peripheral edema</a:t>
            </a:r>
          </a:p>
        </p:txBody>
      </p:sp>
      <p:sp>
        <p:nvSpPr>
          <p:cNvPr id="16" name="Oval 15"/>
          <p:cNvSpPr/>
          <p:nvPr/>
        </p:nvSpPr>
        <p:spPr>
          <a:xfrm rot="21214339">
            <a:off x="6340420" y="5911858"/>
            <a:ext cx="2003184" cy="41143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104308" y="5672610"/>
            <a:ext cx="512059" cy="554543"/>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Lightning Bolt 18"/>
          <p:cNvSpPr/>
          <p:nvPr/>
        </p:nvSpPr>
        <p:spPr>
          <a:xfrm>
            <a:off x="7616066" y="5055458"/>
            <a:ext cx="488242" cy="617152"/>
          </a:xfrm>
          <a:prstGeom prst="lightningBol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rot="21164372">
            <a:off x="5183241" y="6320434"/>
            <a:ext cx="1484503" cy="13099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rot="252383">
            <a:off x="5182763" y="6041888"/>
            <a:ext cx="1484503" cy="13099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010045" y="5251879"/>
            <a:ext cx="339826" cy="8414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rot="2533928">
            <a:off x="4401015" y="6040418"/>
            <a:ext cx="947935" cy="36882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242066" y="5473878"/>
            <a:ext cx="1297125" cy="369332"/>
          </a:xfrm>
          <a:prstGeom prst="rect">
            <a:avLst/>
          </a:prstGeom>
          <a:noFill/>
        </p:spPr>
        <p:txBody>
          <a:bodyPr wrap="none" rtlCol="0">
            <a:spAutoFit/>
          </a:bodyPr>
          <a:lstStyle/>
          <a:p>
            <a:r>
              <a:rPr lang="en-US" dirty="0" smtClean="0"/>
              <a:t>‘relax-</a:t>
            </a:r>
            <a:r>
              <a:rPr lang="en-US" dirty="0" err="1" smtClean="0"/>
              <a:t>ifene</a:t>
            </a:r>
            <a:r>
              <a:rPr lang="en-US" dirty="0" smtClean="0"/>
              <a:t>’</a:t>
            </a:r>
            <a:endParaRPr lang="en-US" dirty="0"/>
          </a:p>
        </p:txBody>
      </p:sp>
      <p:cxnSp>
        <p:nvCxnSpPr>
          <p:cNvPr id="27" name="Straight Connector 26"/>
          <p:cNvCxnSpPr>
            <a:endCxn id="25" idx="3"/>
          </p:cNvCxnSpPr>
          <p:nvPr/>
        </p:nvCxnSpPr>
        <p:spPr>
          <a:xfrm flipH="1" flipV="1">
            <a:off x="7539191" y="5658544"/>
            <a:ext cx="366233" cy="329076"/>
          </a:xfrm>
          <a:prstGeom prst="line">
            <a:avLst/>
          </a:prstGeom>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4E93AA76-27F8-5242-80FF-47617C8CEB9D}" type="slidenum">
              <a:rPr lang="en-US" smtClean="0"/>
              <a:t>24</a:t>
            </a:fld>
            <a:endParaRPr lang="en-US"/>
          </a:p>
        </p:txBody>
      </p:sp>
      <p:sp>
        <p:nvSpPr>
          <p:cNvPr id="3" name="TextBox 2"/>
          <p:cNvSpPr txBox="1"/>
          <p:nvPr/>
        </p:nvSpPr>
        <p:spPr>
          <a:xfrm>
            <a:off x="4374110" y="5987620"/>
            <a:ext cx="687070" cy="307777"/>
          </a:xfrm>
          <a:prstGeom prst="rect">
            <a:avLst/>
          </a:prstGeom>
          <a:noFill/>
        </p:spPr>
        <p:txBody>
          <a:bodyPr wrap="none" rtlCol="0">
            <a:spAutoFit/>
          </a:bodyPr>
          <a:lstStyle/>
          <a:p>
            <a:r>
              <a:rPr lang="en-US" sz="1400" dirty="0" smtClean="0"/>
              <a:t>edema</a:t>
            </a:r>
          </a:p>
        </p:txBody>
      </p:sp>
      <p:sp>
        <p:nvSpPr>
          <p:cNvPr id="4" name="TextBox 3"/>
          <p:cNvSpPr txBox="1"/>
          <p:nvPr/>
        </p:nvSpPr>
        <p:spPr>
          <a:xfrm>
            <a:off x="5647438" y="5933333"/>
            <a:ext cx="420220" cy="307777"/>
          </a:xfrm>
          <a:prstGeom prst="rect">
            <a:avLst/>
          </a:prstGeom>
          <a:noFill/>
        </p:spPr>
        <p:txBody>
          <a:bodyPr wrap="none" rtlCol="0">
            <a:spAutoFit/>
          </a:bodyPr>
          <a:lstStyle/>
          <a:p>
            <a:r>
              <a:rPr lang="en-US" sz="1400" dirty="0" smtClean="0"/>
              <a:t>dvt</a:t>
            </a:r>
          </a:p>
        </p:txBody>
      </p:sp>
      <p:sp>
        <p:nvSpPr>
          <p:cNvPr id="6" name="TextBox 5"/>
          <p:cNvSpPr txBox="1"/>
          <p:nvPr/>
        </p:nvSpPr>
        <p:spPr>
          <a:xfrm>
            <a:off x="7939097" y="5710025"/>
            <a:ext cx="997050" cy="307777"/>
          </a:xfrm>
          <a:prstGeom prst="rect">
            <a:avLst/>
          </a:prstGeom>
          <a:noFill/>
        </p:spPr>
        <p:txBody>
          <a:bodyPr wrap="none" rtlCol="0">
            <a:spAutoFit/>
          </a:bodyPr>
          <a:lstStyle/>
          <a:p>
            <a:r>
              <a:rPr lang="en-US" sz="1400" dirty="0" smtClean="0"/>
              <a:t>Hot flashes</a:t>
            </a:r>
          </a:p>
        </p:txBody>
      </p:sp>
    </p:spTree>
    <p:extLst>
      <p:ext uri="{BB962C8B-B14F-4D97-AF65-F5344CB8AC3E}">
        <p14:creationId xmlns:p14="http://schemas.microsoft.com/office/powerpoint/2010/main" val="2354811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97" y="429324"/>
            <a:ext cx="5920874" cy="1200329"/>
          </a:xfrm>
          <a:prstGeom prst="rect">
            <a:avLst/>
          </a:prstGeom>
          <a:noFill/>
        </p:spPr>
        <p:txBody>
          <a:bodyPr wrap="none" rtlCol="0">
            <a:spAutoFit/>
          </a:bodyPr>
          <a:lstStyle/>
          <a:p>
            <a:r>
              <a:rPr lang="en-US" dirty="0" smtClean="0"/>
              <a:t>Calcitonin (Miacalcin)</a:t>
            </a:r>
          </a:p>
          <a:p>
            <a:r>
              <a:rPr lang="en-US" dirty="0" smtClean="0"/>
              <a:t>MOA: Released from thyroid gland (endogenous hormone)</a:t>
            </a:r>
          </a:p>
          <a:p>
            <a:r>
              <a:rPr lang="en-US" dirty="0"/>
              <a:t>	</a:t>
            </a:r>
            <a:r>
              <a:rPr lang="en-US" dirty="0" smtClean="0"/>
              <a:t>suppress PTH and decrease osteoCLAST bone resorption</a:t>
            </a:r>
          </a:p>
          <a:p>
            <a:r>
              <a:rPr lang="en-US" dirty="0" smtClean="0"/>
              <a:t>Treat: </a:t>
            </a:r>
            <a:r>
              <a:rPr lang="en-US" dirty="0" smtClean="0">
                <a:solidFill>
                  <a:srgbClr val="FF0000"/>
                </a:solidFill>
              </a:rPr>
              <a:t>Women who are at least 5 years past menopause</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65742691"/>
              </p:ext>
            </p:extLst>
          </p:nvPr>
        </p:nvGraphicFramePr>
        <p:xfrm>
          <a:off x="593950" y="1767840"/>
          <a:ext cx="7830156" cy="1163319"/>
        </p:xfrm>
        <a:graphic>
          <a:graphicData uri="http://schemas.openxmlformats.org/drawingml/2006/table">
            <a:tbl>
              <a:tblPr firstRow="1" bandRow="1">
                <a:tableStyleId>{5940675A-B579-460E-94D1-54222C63F5DA}</a:tableStyleId>
              </a:tblPr>
              <a:tblGrid>
                <a:gridCol w="2610052"/>
                <a:gridCol w="2610052"/>
                <a:gridCol w="2610052"/>
              </a:tblGrid>
              <a:tr h="370840">
                <a:tc>
                  <a:txBody>
                    <a:bodyPr/>
                    <a:lstStyle/>
                    <a:p>
                      <a:r>
                        <a:rPr lang="en-US" dirty="0" smtClean="0"/>
                        <a:t>Generic</a:t>
                      </a:r>
                      <a:endParaRPr lang="en-US" dirty="0"/>
                    </a:p>
                  </a:txBody>
                  <a:tcPr/>
                </a:tc>
                <a:tc>
                  <a:txBody>
                    <a:bodyPr/>
                    <a:lstStyle/>
                    <a:p>
                      <a:r>
                        <a:rPr lang="en-US" dirty="0" smtClean="0"/>
                        <a:t>Brand</a:t>
                      </a:r>
                      <a:endParaRPr lang="en-US" dirty="0"/>
                    </a:p>
                  </a:txBody>
                  <a:tcPr/>
                </a:tc>
                <a:tc>
                  <a:txBody>
                    <a:bodyPr/>
                    <a:lstStyle/>
                    <a:p>
                      <a:r>
                        <a:rPr lang="en-US" dirty="0" smtClean="0"/>
                        <a:t>Dose</a:t>
                      </a:r>
                      <a:endParaRPr lang="en-US" dirty="0"/>
                    </a:p>
                  </a:txBody>
                  <a:tcPr/>
                </a:tc>
              </a:tr>
              <a:tr h="370840">
                <a:tc>
                  <a:txBody>
                    <a:bodyPr/>
                    <a:lstStyle/>
                    <a:p>
                      <a:r>
                        <a:rPr lang="en-US" dirty="0" smtClean="0"/>
                        <a:t>Calcitonin</a:t>
                      </a:r>
                    </a:p>
                    <a:p>
                      <a:r>
                        <a:rPr lang="en-US" sz="1400" dirty="0" smtClean="0"/>
                        <a:t>Salmon</a:t>
                      </a:r>
                      <a:r>
                        <a:rPr lang="en-US" sz="1400" baseline="0" dirty="0" smtClean="0"/>
                        <a:t> calcitonin (more potent than human)</a:t>
                      </a:r>
                      <a:endParaRPr lang="en-US" sz="1400" dirty="0"/>
                    </a:p>
                  </a:txBody>
                  <a:tcPr/>
                </a:tc>
                <a:tc>
                  <a:txBody>
                    <a:bodyPr/>
                    <a:lstStyle/>
                    <a:p>
                      <a:r>
                        <a:rPr lang="en-US" dirty="0" smtClean="0"/>
                        <a:t>Miacalcin</a:t>
                      </a:r>
                      <a:endParaRPr lang="en-US" dirty="0"/>
                    </a:p>
                  </a:txBody>
                  <a:tcPr/>
                </a:tc>
                <a:tc>
                  <a:txBody>
                    <a:bodyPr/>
                    <a:lstStyle/>
                    <a:p>
                      <a:endParaRPr lang="en-US" dirty="0"/>
                    </a:p>
                  </a:txBody>
                  <a:tcPr/>
                </a:tc>
              </a:tr>
            </a:tbl>
          </a:graphicData>
        </a:graphic>
      </p:graphicFrame>
      <p:sp>
        <p:nvSpPr>
          <p:cNvPr id="2" name="Slide Number Placeholder 1"/>
          <p:cNvSpPr>
            <a:spLocks noGrp="1"/>
          </p:cNvSpPr>
          <p:nvPr>
            <p:ph type="sldNum" sz="quarter" idx="12"/>
          </p:nvPr>
        </p:nvSpPr>
        <p:spPr/>
        <p:txBody>
          <a:bodyPr/>
          <a:lstStyle/>
          <a:p>
            <a:fld id="{4E93AA76-27F8-5242-80FF-47617C8CEB9D}" type="slidenum">
              <a:rPr lang="en-US" smtClean="0"/>
              <a:t>25</a:t>
            </a:fld>
            <a:endParaRPr lang="en-US"/>
          </a:p>
        </p:txBody>
      </p:sp>
    </p:spTree>
    <p:extLst>
      <p:ext uri="{BB962C8B-B14F-4D97-AF65-F5344CB8AC3E}">
        <p14:creationId xmlns:p14="http://schemas.microsoft.com/office/powerpoint/2010/main" val="1940283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0398" y="391799"/>
            <a:ext cx="8585076" cy="3416320"/>
          </a:xfrm>
          <a:prstGeom prst="rect">
            <a:avLst/>
          </a:prstGeom>
          <a:noFill/>
        </p:spPr>
        <p:txBody>
          <a:bodyPr wrap="square" rtlCol="0">
            <a:spAutoFit/>
          </a:bodyPr>
          <a:lstStyle/>
          <a:p>
            <a:r>
              <a:rPr lang="en-US" u="sng" dirty="0" smtClean="0"/>
              <a:t>Estrogen Therapy</a:t>
            </a:r>
          </a:p>
          <a:p>
            <a:endParaRPr lang="en-US" dirty="0"/>
          </a:p>
          <a:p>
            <a:r>
              <a:rPr lang="en-US" dirty="0" smtClean="0"/>
              <a:t>MOA: anti-resorptive agent</a:t>
            </a:r>
          </a:p>
          <a:p>
            <a:r>
              <a:rPr lang="en-US" dirty="0" smtClean="0"/>
              <a:t>Treatment: </a:t>
            </a:r>
            <a:r>
              <a:rPr lang="en-US" dirty="0" smtClean="0">
                <a:solidFill>
                  <a:srgbClr val="FF0000"/>
                </a:solidFill>
              </a:rPr>
              <a:t>LAST LINE OPTION </a:t>
            </a:r>
            <a:r>
              <a:rPr lang="en-US" dirty="0" smtClean="0"/>
              <a:t>for osteoporosis due to adverse effects</a:t>
            </a:r>
          </a:p>
          <a:p>
            <a:r>
              <a:rPr lang="en-US" dirty="0"/>
              <a:t>	</a:t>
            </a:r>
            <a:r>
              <a:rPr lang="en-US" dirty="0" smtClean="0"/>
              <a:t>used in osteoporosis PREVENTION</a:t>
            </a:r>
          </a:p>
          <a:p>
            <a:r>
              <a:rPr lang="en-US" dirty="0">
                <a:solidFill>
                  <a:srgbClr val="FF0000"/>
                </a:solidFill>
              </a:rPr>
              <a:t>	</a:t>
            </a:r>
            <a:r>
              <a:rPr lang="en-US" dirty="0" smtClean="0">
                <a:solidFill>
                  <a:srgbClr val="FF0000"/>
                </a:solidFill>
              </a:rPr>
              <a:t>used for a short period of time in women with menopausal symptoms</a:t>
            </a:r>
          </a:p>
          <a:p>
            <a:endParaRPr lang="en-US" dirty="0"/>
          </a:p>
          <a:p>
            <a:r>
              <a:rPr lang="en-US" dirty="0" smtClean="0"/>
              <a:t>Adverse Effects: WHI trial (trial was terminated due to adverse effects)</a:t>
            </a:r>
          </a:p>
          <a:p>
            <a:r>
              <a:rPr lang="en-US" dirty="0"/>
              <a:t>	</a:t>
            </a:r>
            <a:r>
              <a:rPr lang="en-US" dirty="0" smtClean="0"/>
              <a:t>1. increase risk of breast Cancer</a:t>
            </a:r>
          </a:p>
          <a:p>
            <a:r>
              <a:rPr lang="en-US" dirty="0"/>
              <a:t>	</a:t>
            </a:r>
            <a:r>
              <a:rPr lang="en-US" dirty="0" smtClean="0"/>
              <a:t>2. MI</a:t>
            </a:r>
          </a:p>
          <a:p>
            <a:r>
              <a:rPr lang="en-US" dirty="0"/>
              <a:t>	</a:t>
            </a:r>
            <a:r>
              <a:rPr lang="en-US" dirty="0" smtClean="0"/>
              <a:t>3. Stroke</a:t>
            </a:r>
          </a:p>
          <a:p>
            <a:r>
              <a:rPr lang="en-US" dirty="0"/>
              <a:t>	</a:t>
            </a:r>
            <a:r>
              <a:rPr lang="en-US" dirty="0" smtClean="0"/>
              <a:t>4. VTE</a:t>
            </a:r>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26</a:t>
            </a:fld>
            <a:endParaRPr lang="en-US"/>
          </a:p>
        </p:txBody>
      </p:sp>
    </p:spTree>
    <p:extLst>
      <p:ext uri="{BB962C8B-B14F-4D97-AF65-F5344CB8AC3E}">
        <p14:creationId xmlns:p14="http://schemas.microsoft.com/office/powerpoint/2010/main" val="113005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8782" y="1213009"/>
            <a:ext cx="4572000" cy="2215991"/>
          </a:xfrm>
          <a:prstGeom prst="rect">
            <a:avLst/>
          </a:prstGeom>
        </p:spPr>
        <p:txBody>
          <a:bodyPr>
            <a:spAutoFit/>
          </a:bodyPr>
          <a:lstStyle/>
          <a:p>
            <a:r>
              <a:rPr lang="en-US" sz="3000" dirty="0">
                <a:solidFill>
                  <a:srgbClr val="C00000"/>
                </a:solidFill>
              </a:rPr>
              <a:t>Constipation</a:t>
            </a:r>
          </a:p>
          <a:p>
            <a:pPr lvl="1"/>
            <a:r>
              <a:rPr lang="en-US" i="1" dirty="0"/>
              <a:t>Prevention:</a:t>
            </a:r>
          </a:p>
          <a:p>
            <a:pPr lvl="2"/>
            <a:r>
              <a:rPr lang="en-US" dirty="0"/>
              <a:t>Docusate (Colace</a:t>
            </a:r>
            <a:r>
              <a:rPr lang="en-US" baseline="30000" dirty="0"/>
              <a:t>®</a:t>
            </a:r>
            <a:r>
              <a:rPr lang="en-US" dirty="0"/>
              <a:t>) 100 mg </a:t>
            </a:r>
            <a:r>
              <a:rPr lang="en-US" dirty="0" err="1"/>
              <a:t>po</a:t>
            </a:r>
            <a:r>
              <a:rPr lang="en-US" dirty="0"/>
              <a:t> BID</a:t>
            </a:r>
          </a:p>
          <a:p>
            <a:pPr lvl="1"/>
            <a:r>
              <a:rPr lang="en-US" i="1" dirty="0"/>
              <a:t>Treatment:</a:t>
            </a:r>
          </a:p>
          <a:p>
            <a:pPr lvl="2"/>
            <a:r>
              <a:rPr lang="en-US" dirty="0"/>
              <a:t>Senna-S 1 tab </a:t>
            </a:r>
            <a:r>
              <a:rPr lang="en-US" dirty="0" err="1"/>
              <a:t>po</a:t>
            </a:r>
            <a:r>
              <a:rPr lang="en-US" dirty="0"/>
              <a:t> BID</a:t>
            </a:r>
          </a:p>
          <a:p>
            <a:pPr lvl="2"/>
            <a:r>
              <a:rPr lang="en-US" dirty="0"/>
              <a:t>Bisacodyl (Dulcolax</a:t>
            </a:r>
            <a:r>
              <a:rPr lang="en-US" baseline="30000" dirty="0"/>
              <a:t>®</a:t>
            </a:r>
            <a:r>
              <a:rPr lang="en-US" dirty="0"/>
              <a:t>) 10 mg </a:t>
            </a:r>
            <a:r>
              <a:rPr lang="en-US" dirty="0" err="1"/>
              <a:t>po</a:t>
            </a:r>
            <a:r>
              <a:rPr lang="en-US" dirty="0"/>
              <a:t> daily at bedtime</a:t>
            </a:r>
          </a:p>
        </p:txBody>
      </p:sp>
    </p:spTree>
    <p:extLst>
      <p:ext uri="{BB962C8B-B14F-4D97-AF65-F5344CB8AC3E}">
        <p14:creationId xmlns:p14="http://schemas.microsoft.com/office/powerpoint/2010/main" val="1763398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32495" y="83735"/>
            <a:ext cx="2044149" cy="738664"/>
          </a:xfrm>
          <a:prstGeom prst="rect">
            <a:avLst/>
          </a:prstGeom>
          <a:noFill/>
        </p:spPr>
        <p:txBody>
          <a:bodyPr wrap="none" rtlCol="0">
            <a:spAutoFit/>
          </a:bodyPr>
          <a:lstStyle/>
          <a:p>
            <a:pPr algn="ctr"/>
            <a:r>
              <a:rPr lang="en-US" sz="1400" dirty="0" smtClean="0"/>
              <a:t>If Osteo = True</a:t>
            </a:r>
          </a:p>
          <a:p>
            <a:pPr algn="ctr"/>
            <a:r>
              <a:rPr lang="en-US" sz="1400" dirty="0" smtClean="0"/>
              <a:t>Or</a:t>
            </a:r>
          </a:p>
          <a:p>
            <a:pPr algn="ctr"/>
            <a:r>
              <a:rPr lang="en-US" sz="1400" dirty="0" smtClean="0"/>
              <a:t>If osteopenia + risk = true</a:t>
            </a:r>
            <a:endParaRPr lang="en-US" sz="1400" dirty="0"/>
          </a:p>
        </p:txBody>
      </p:sp>
      <p:sp>
        <p:nvSpPr>
          <p:cNvPr id="6" name="TextBox 5"/>
          <p:cNvSpPr txBox="1"/>
          <p:nvPr/>
        </p:nvSpPr>
        <p:spPr>
          <a:xfrm>
            <a:off x="511520" y="2595951"/>
            <a:ext cx="1009411" cy="307777"/>
          </a:xfrm>
          <a:prstGeom prst="rect">
            <a:avLst/>
          </a:prstGeom>
          <a:noFill/>
        </p:spPr>
        <p:txBody>
          <a:bodyPr wrap="none" rtlCol="0">
            <a:spAutoFit/>
          </a:bodyPr>
          <a:lstStyle/>
          <a:p>
            <a:r>
              <a:rPr lang="en-US" sz="1400" dirty="0" smtClean="0"/>
              <a:t>1. </a:t>
            </a:r>
            <a:r>
              <a:rPr lang="en-US" sz="1400" dirty="0" err="1" smtClean="0"/>
              <a:t>CrCl</a:t>
            </a:r>
            <a:r>
              <a:rPr lang="en-US" sz="1400" dirty="0" smtClean="0"/>
              <a:t> &gt; 30</a:t>
            </a:r>
            <a:endParaRPr lang="en-US" sz="1400" dirty="0"/>
          </a:p>
        </p:txBody>
      </p:sp>
      <p:sp>
        <p:nvSpPr>
          <p:cNvPr id="7" name="TextBox 6"/>
          <p:cNvSpPr txBox="1"/>
          <p:nvPr/>
        </p:nvSpPr>
        <p:spPr>
          <a:xfrm>
            <a:off x="311998" y="3730016"/>
            <a:ext cx="1408458" cy="738664"/>
          </a:xfrm>
          <a:prstGeom prst="rect">
            <a:avLst/>
          </a:prstGeom>
          <a:noFill/>
        </p:spPr>
        <p:txBody>
          <a:bodyPr wrap="none" rtlCol="0">
            <a:spAutoFit/>
          </a:bodyPr>
          <a:lstStyle/>
          <a:p>
            <a:pPr algn="ctr"/>
            <a:r>
              <a:rPr lang="en-US" sz="1400" u="sng" dirty="0" smtClean="0"/>
              <a:t>Bisphosphonate</a:t>
            </a:r>
            <a:r>
              <a:rPr lang="en-US" sz="1400" dirty="0" smtClean="0"/>
              <a:t>:</a:t>
            </a:r>
          </a:p>
          <a:p>
            <a:pPr algn="ctr"/>
            <a:r>
              <a:rPr lang="en-US" sz="1400" dirty="0" smtClean="0"/>
              <a:t>Alendronate </a:t>
            </a:r>
          </a:p>
          <a:p>
            <a:pPr algn="ctr"/>
            <a:r>
              <a:rPr lang="en-US" sz="1400" dirty="0" smtClean="0"/>
              <a:t>70 mg weekly</a:t>
            </a:r>
            <a:endParaRPr lang="en-US" sz="1400" dirty="0"/>
          </a:p>
        </p:txBody>
      </p:sp>
      <p:sp>
        <p:nvSpPr>
          <p:cNvPr id="8" name="TextBox 7"/>
          <p:cNvSpPr txBox="1"/>
          <p:nvPr/>
        </p:nvSpPr>
        <p:spPr>
          <a:xfrm>
            <a:off x="3349139" y="1219549"/>
            <a:ext cx="2210862" cy="738664"/>
          </a:xfrm>
          <a:prstGeom prst="rect">
            <a:avLst/>
          </a:prstGeom>
          <a:noFill/>
        </p:spPr>
        <p:txBody>
          <a:bodyPr wrap="none" rtlCol="0">
            <a:spAutoFit/>
          </a:bodyPr>
          <a:lstStyle/>
          <a:p>
            <a:pPr algn="ctr"/>
            <a:r>
              <a:rPr lang="en-US" sz="1400" dirty="0" smtClean="0"/>
              <a:t>Add</a:t>
            </a:r>
          </a:p>
          <a:p>
            <a:pPr algn="ctr"/>
            <a:r>
              <a:rPr lang="en-US" sz="1400" dirty="0" smtClean="0"/>
              <a:t>Calcium </a:t>
            </a:r>
            <a:r>
              <a:rPr lang="en-US" sz="1400" dirty="0"/>
              <a:t>Citrate 600 mg BID</a:t>
            </a:r>
          </a:p>
          <a:p>
            <a:pPr algn="ctr"/>
            <a:r>
              <a:rPr lang="en-US" sz="1400" dirty="0"/>
              <a:t>Cholecalciferol: 800 IU daily</a:t>
            </a:r>
          </a:p>
        </p:txBody>
      </p:sp>
      <p:cxnSp>
        <p:nvCxnSpPr>
          <p:cNvPr id="10" name="Straight Arrow Connector 9"/>
          <p:cNvCxnSpPr>
            <a:stCxn id="5" idx="2"/>
            <a:endCxn id="8" idx="0"/>
          </p:cNvCxnSpPr>
          <p:nvPr/>
        </p:nvCxnSpPr>
        <p:spPr>
          <a:xfrm>
            <a:off x="4454570" y="822399"/>
            <a:ext cx="0" cy="39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909301" y="2595951"/>
            <a:ext cx="1009411" cy="307777"/>
          </a:xfrm>
          <a:prstGeom prst="rect">
            <a:avLst/>
          </a:prstGeom>
          <a:noFill/>
        </p:spPr>
        <p:txBody>
          <a:bodyPr wrap="none" rtlCol="0">
            <a:spAutoFit/>
          </a:bodyPr>
          <a:lstStyle/>
          <a:p>
            <a:r>
              <a:rPr lang="en-US" sz="1400" dirty="0" smtClean="0"/>
              <a:t>2. </a:t>
            </a:r>
            <a:r>
              <a:rPr lang="en-US" sz="1400" dirty="0" err="1" smtClean="0"/>
              <a:t>CrCl</a:t>
            </a:r>
            <a:r>
              <a:rPr lang="en-US" sz="1400" dirty="0" smtClean="0"/>
              <a:t> &lt; 30</a:t>
            </a:r>
          </a:p>
        </p:txBody>
      </p:sp>
      <p:sp>
        <p:nvSpPr>
          <p:cNvPr id="13" name="TextBox 12"/>
          <p:cNvSpPr txBox="1"/>
          <p:nvPr/>
        </p:nvSpPr>
        <p:spPr>
          <a:xfrm>
            <a:off x="2582971" y="3702103"/>
            <a:ext cx="1662071" cy="738664"/>
          </a:xfrm>
          <a:prstGeom prst="rect">
            <a:avLst/>
          </a:prstGeom>
          <a:noFill/>
        </p:spPr>
        <p:txBody>
          <a:bodyPr wrap="none" rtlCol="0">
            <a:spAutoFit/>
          </a:bodyPr>
          <a:lstStyle/>
          <a:p>
            <a:pPr algn="ctr"/>
            <a:r>
              <a:rPr lang="en-US" sz="1400" u="sng" dirty="0" smtClean="0"/>
              <a:t>RANKL</a:t>
            </a:r>
          </a:p>
          <a:p>
            <a:pPr algn="ctr"/>
            <a:r>
              <a:rPr lang="en-US" sz="1400" dirty="0" smtClean="0"/>
              <a:t>Denosumab </a:t>
            </a:r>
          </a:p>
          <a:p>
            <a:pPr algn="ctr"/>
            <a:r>
              <a:rPr lang="en-US" sz="1400" dirty="0" smtClean="0"/>
              <a:t>60 mg SQ q6months</a:t>
            </a:r>
            <a:endParaRPr lang="en-US" sz="1400" dirty="0"/>
          </a:p>
        </p:txBody>
      </p:sp>
      <p:sp>
        <p:nvSpPr>
          <p:cNvPr id="14" name="TextBox 13"/>
          <p:cNvSpPr txBox="1"/>
          <p:nvPr/>
        </p:nvSpPr>
        <p:spPr>
          <a:xfrm>
            <a:off x="5302892" y="2595951"/>
            <a:ext cx="1782259" cy="738664"/>
          </a:xfrm>
          <a:prstGeom prst="rect">
            <a:avLst/>
          </a:prstGeom>
          <a:noFill/>
        </p:spPr>
        <p:txBody>
          <a:bodyPr wrap="none" rtlCol="0">
            <a:spAutoFit/>
          </a:bodyPr>
          <a:lstStyle/>
          <a:p>
            <a:r>
              <a:rPr lang="en-US" sz="1400" dirty="0" smtClean="0"/>
              <a:t>3. </a:t>
            </a:r>
            <a:r>
              <a:rPr lang="en-US" sz="1400" dirty="0" err="1" smtClean="0"/>
              <a:t>CrCl</a:t>
            </a:r>
            <a:r>
              <a:rPr lang="en-US" sz="1400" dirty="0" smtClean="0"/>
              <a:t> &lt; 30</a:t>
            </a:r>
          </a:p>
          <a:p>
            <a:r>
              <a:rPr lang="en-US" sz="1400" dirty="0" smtClean="0"/>
              <a:t>If orthostatic hypo = F</a:t>
            </a:r>
          </a:p>
          <a:p>
            <a:r>
              <a:rPr lang="en-US" sz="1400" dirty="0" smtClean="0"/>
              <a:t>Hypercalcemia = F</a:t>
            </a:r>
            <a:endParaRPr lang="en-US" sz="1400" dirty="0"/>
          </a:p>
        </p:txBody>
      </p:sp>
      <p:sp>
        <p:nvSpPr>
          <p:cNvPr id="15" name="TextBox 14"/>
          <p:cNvSpPr txBox="1"/>
          <p:nvPr/>
        </p:nvSpPr>
        <p:spPr>
          <a:xfrm>
            <a:off x="5170937" y="3716787"/>
            <a:ext cx="1711251" cy="738664"/>
          </a:xfrm>
          <a:prstGeom prst="rect">
            <a:avLst/>
          </a:prstGeom>
          <a:noFill/>
        </p:spPr>
        <p:txBody>
          <a:bodyPr wrap="none" rtlCol="0">
            <a:spAutoFit/>
          </a:bodyPr>
          <a:lstStyle/>
          <a:p>
            <a:pPr algn="ctr"/>
            <a:r>
              <a:rPr lang="en-US" sz="1400" u="sng" dirty="0" smtClean="0"/>
              <a:t>PTH</a:t>
            </a:r>
          </a:p>
          <a:p>
            <a:pPr algn="ctr"/>
            <a:r>
              <a:rPr lang="en-US" sz="1400" dirty="0" smtClean="0"/>
              <a:t>Teriparatide (Forteo)</a:t>
            </a:r>
          </a:p>
          <a:p>
            <a:pPr algn="ctr"/>
            <a:r>
              <a:rPr lang="en-US" sz="1400" dirty="0" smtClean="0"/>
              <a:t>20 mcg SQ daily</a:t>
            </a:r>
            <a:endParaRPr lang="en-US" sz="1400" dirty="0"/>
          </a:p>
        </p:txBody>
      </p:sp>
      <p:sp>
        <p:nvSpPr>
          <p:cNvPr id="16" name="TextBox 15"/>
          <p:cNvSpPr txBox="1"/>
          <p:nvPr/>
        </p:nvSpPr>
        <p:spPr>
          <a:xfrm>
            <a:off x="7653411" y="2642118"/>
            <a:ext cx="1467068" cy="523220"/>
          </a:xfrm>
          <a:prstGeom prst="rect">
            <a:avLst/>
          </a:prstGeom>
          <a:noFill/>
        </p:spPr>
        <p:txBody>
          <a:bodyPr wrap="none" rtlCol="0">
            <a:spAutoFit/>
          </a:bodyPr>
          <a:lstStyle/>
          <a:p>
            <a:r>
              <a:rPr lang="en-US" sz="1400" dirty="0" smtClean="0"/>
              <a:t>4. If breast CA = T</a:t>
            </a:r>
          </a:p>
          <a:p>
            <a:r>
              <a:rPr lang="en-US" sz="1400" dirty="0" err="1" smtClean="0"/>
              <a:t>Hx</a:t>
            </a:r>
            <a:r>
              <a:rPr lang="en-US" sz="1400" dirty="0" smtClean="0"/>
              <a:t>: DVT, CHD = F</a:t>
            </a:r>
            <a:endParaRPr lang="en-US" sz="1400" dirty="0"/>
          </a:p>
        </p:txBody>
      </p:sp>
      <p:sp>
        <p:nvSpPr>
          <p:cNvPr id="17" name="TextBox 16"/>
          <p:cNvSpPr txBox="1"/>
          <p:nvPr/>
        </p:nvSpPr>
        <p:spPr>
          <a:xfrm>
            <a:off x="7877067" y="3730016"/>
            <a:ext cx="1019755" cy="738664"/>
          </a:xfrm>
          <a:prstGeom prst="rect">
            <a:avLst/>
          </a:prstGeom>
          <a:noFill/>
        </p:spPr>
        <p:txBody>
          <a:bodyPr wrap="none" rtlCol="0">
            <a:spAutoFit/>
          </a:bodyPr>
          <a:lstStyle/>
          <a:p>
            <a:pPr algn="ctr"/>
            <a:r>
              <a:rPr lang="en-US" sz="1400" u="sng" dirty="0" smtClean="0"/>
              <a:t>SERM</a:t>
            </a:r>
          </a:p>
          <a:p>
            <a:pPr algn="ctr"/>
            <a:r>
              <a:rPr lang="en-US" sz="1400" dirty="0" smtClean="0"/>
              <a:t>Raloxifine</a:t>
            </a:r>
          </a:p>
          <a:p>
            <a:pPr algn="ctr"/>
            <a:r>
              <a:rPr lang="en-US" sz="1400" dirty="0" smtClean="0"/>
              <a:t>60 mg daily </a:t>
            </a:r>
            <a:endParaRPr lang="en-US" sz="1400" dirty="0"/>
          </a:p>
        </p:txBody>
      </p:sp>
      <p:sp>
        <p:nvSpPr>
          <p:cNvPr id="18" name="Left Brace 17"/>
          <p:cNvSpPr/>
          <p:nvPr/>
        </p:nvSpPr>
        <p:spPr>
          <a:xfrm rot="5400000">
            <a:off x="4135700" y="-1462850"/>
            <a:ext cx="637739" cy="747987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Arrow Connector 19"/>
          <p:cNvCxnSpPr>
            <a:stCxn id="16" idx="2"/>
            <a:endCxn id="17" idx="0"/>
          </p:cNvCxnSpPr>
          <p:nvPr/>
        </p:nvCxnSpPr>
        <p:spPr>
          <a:xfrm>
            <a:off x="8386945" y="3165338"/>
            <a:ext cx="0" cy="5646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5" idx="0"/>
          </p:cNvCxnSpPr>
          <p:nvPr/>
        </p:nvCxnSpPr>
        <p:spPr>
          <a:xfrm>
            <a:off x="6026562" y="3334615"/>
            <a:ext cx="1" cy="3821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2"/>
            <a:endCxn id="13" idx="0"/>
          </p:cNvCxnSpPr>
          <p:nvPr/>
        </p:nvCxnSpPr>
        <p:spPr>
          <a:xfrm>
            <a:off x="3414007" y="2903728"/>
            <a:ext cx="0" cy="798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2"/>
            <a:endCxn id="7" idx="0"/>
          </p:cNvCxnSpPr>
          <p:nvPr/>
        </p:nvCxnSpPr>
        <p:spPr>
          <a:xfrm>
            <a:off x="1016226" y="2903728"/>
            <a:ext cx="1" cy="8262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51374" y="5010470"/>
            <a:ext cx="1325265" cy="1384995"/>
          </a:xfrm>
          <a:prstGeom prst="rect">
            <a:avLst/>
          </a:prstGeom>
          <a:noFill/>
        </p:spPr>
        <p:txBody>
          <a:bodyPr wrap="none" rtlCol="0">
            <a:spAutoFit/>
          </a:bodyPr>
          <a:lstStyle/>
          <a:p>
            <a:pPr algn="ctr"/>
            <a:r>
              <a:rPr lang="en-US" sz="1400" u="sng" dirty="0" smtClean="0"/>
              <a:t>Monitor</a:t>
            </a:r>
            <a:r>
              <a:rPr lang="en-US" sz="1400" dirty="0" smtClean="0"/>
              <a:t>:</a:t>
            </a:r>
          </a:p>
          <a:p>
            <a:pPr algn="ctr"/>
            <a:r>
              <a:rPr lang="en-US" sz="1400" dirty="0" smtClean="0"/>
              <a:t>DXA </a:t>
            </a:r>
            <a:r>
              <a:rPr lang="en-US" sz="1400" dirty="0" err="1" smtClean="0"/>
              <a:t>qyear</a:t>
            </a:r>
            <a:endParaRPr lang="en-US" sz="1400" dirty="0" smtClean="0"/>
          </a:p>
          <a:p>
            <a:pPr algn="ctr"/>
            <a:r>
              <a:rPr lang="en-US" sz="1400" dirty="0" smtClean="0"/>
              <a:t>Ca (8.5 – 10.5)</a:t>
            </a:r>
          </a:p>
          <a:p>
            <a:pPr algn="ctr"/>
            <a:r>
              <a:rPr lang="en-US" sz="1400" dirty="0" smtClean="0"/>
              <a:t>Skin infection</a:t>
            </a:r>
          </a:p>
          <a:p>
            <a:pPr algn="ctr"/>
            <a:r>
              <a:rPr lang="en-US" sz="1400" dirty="0" smtClean="0">
                <a:solidFill>
                  <a:srgbClr val="FF0000"/>
                </a:solidFill>
              </a:rPr>
              <a:t>Jaw discomfort </a:t>
            </a:r>
          </a:p>
          <a:p>
            <a:pPr algn="ctr"/>
            <a:r>
              <a:rPr lang="en-US" sz="1400" dirty="0" smtClean="0">
                <a:solidFill>
                  <a:srgbClr val="FF0000"/>
                </a:solidFill>
              </a:rPr>
              <a:t>(Osteonecrosis)</a:t>
            </a:r>
          </a:p>
        </p:txBody>
      </p:sp>
      <p:sp>
        <p:nvSpPr>
          <p:cNvPr id="33" name="TextBox 32"/>
          <p:cNvSpPr txBox="1"/>
          <p:nvPr/>
        </p:nvSpPr>
        <p:spPr>
          <a:xfrm>
            <a:off x="0" y="4926729"/>
            <a:ext cx="2609581" cy="1815882"/>
          </a:xfrm>
          <a:prstGeom prst="rect">
            <a:avLst/>
          </a:prstGeom>
          <a:noFill/>
        </p:spPr>
        <p:txBody>
          <a:bodyPr wrap="square" rtlCol="0">
            <a:spAutoFit/>
          </a:bodyPr>
          <a:lstStyle/>
          <a:p>
            <a:r>
              <a:rPr lang="en-US" sz="1400" u="sng" dirty="0" smtClean="0"/>
              <a:t>Monitor</a:t>
            </a:r>
          </a:p>
          <a:p>
            <a:r>
              <a:rPr lang="en-US" sz="1400" dirty="0" smtClean="0"/>
              <a:t>DXA </a:t>
            </a:r>
            <a:r>
              <a:rPr lang="en-US" sz="1400" dirty="0" err="1" smtClean="0"/>
              <a:t>qyear</a:t>
            </a:r>
            <a:endParaRPr lang="en-US" sz="1400" dirty="0" smtClean="0"/>
          </a:p>
          <a:p>
            <a:r>
              <a:rPr lang="en-US" sz="1400" dirty="0" smtClean="0">
                <a:solidFill>
                  <a:srgbClr val="FF0000"/>
                </a:solidFill>
              </a:rPr>
              <a:t>1. take </a:t>
            </a:r>
            <a:r>
              <a:rPr lang="en-US" sz="1400" dirty="0">
                <a:solidFill>
                  <a:srgbClr val="FF0000"/>
                </a:solidFill>
              </a:rPr>
              <a:t>with 6 </a:t>
            </a:r>
            <a:r>
              <a:rPr lang="en-US" sz="1400" dirty="0" err="1">
                <a:solidFill>
                  <a:srgbClr val="FF0000"/>
                </a:solidFill>
              </a:rPr>
              <a:t>oz</a:t>
            </a:r>
            <a:r>
              <a:rPr lang="en-US" sz="1400" dirty="0">
                <a:solidFill>
                  <a:srgbClr val="FF0000"/>
                </a:solidFill>
              </a:rPr>
              <a:t> of plain water</a:t>
            </a:r>
          </a:p>
          <a:p>
            <a:r>
              <a:rPr lang="en-US" sz="1400" dirty="0" smtClean="0">
                <a:solidFill>
                  <a:srgbClr val="FF0000"/>
                </a:solidFill>
              </a:rPr>
              <a:t>2. wait </a:t>
            </a:r>
            <a:r>
              <a:rPr lang="en-US" sz="1400" dirty="0">
                <a:solidFill>
                  <a:srgbClr val="FF0000"/>
                </a:solidFill>
              </a:rPr>
              <a:t>30 min before eating to increase absorption</a:t>
            </a:r>
          </a:p>
          <a:p>
            <a:r>
              <a:rPr lang="en-US" sz="1400" dirty="0" smtClean="0">
                <a:solidFill>
                  <a:srgbClr val="FF0000"/>
                </a:solidFill>
              </a:rPr>
              <a:t>3. do </a:t>
            </a:r>
            <a:r>
              <a:rPr lang="en-US" sz="1400" dirty="0">
                <a:solidFill>
                  <a:srgbClr val="FF0000"/>
                </a:solidFill>
              </a:rPr>
              <a:t>not lie down for 30 min to avoid esophageal irritation</a:t>
            </a:r>
          </a:p>
          <a:p>
            <a:endParaRPr lang="en-US" sz="1400" dirty="0" smtClean="0"/>
          </a:p>
        </p:txBody>
      </p:sp>
      <p:sp>
        <p:nvSpPr>
          <p:cNvPr id="34" name="TextBox 33"/>
          <p:cNvSpPr txBox="1"/>
          <p:nvPr/>
        </p:nvSpPr>
        <p:spPr>
          <a:xfrm>
            <a:off x="5410523" y="5094209"/>
            <a:ext cx="1232078" cy="954107"/>
          </a:xfrm>
          <a:prstGeom prst="rect">
            <a:avLst/>
          </a:prstGeom>
          <a:noFill/>
        </p:spPr>
        <p:txBody>
          <a:bodyPr wrap="none" rtlCol="0">
            <a:spAutoFit/>
          </a:bodyPr>
          <a:lstStyle/>
          <a:p>
            <a:r>
              <a:rPr lang="en-US" sz="1400" u="sng" dirty="0" smtClean="0"/>
              <a:t>Monitor</a:t>
            </a:r>
          </a:p>
          <a:p>
            <a:r>
              <a:rPr lang="en-US" sz="1400" dirty="0" smtClean="0"/>
              <a:t>DXA </a:t>
            </a:r>
            <a:r>
              <a:rPr lang="en-US" sz="1400" dirty="0" err="1" smtClean="0"/>
              <a:t>qyear</a:t>
            </a:r>
            <a:endParaRPr lang="en-US" sz="1400" dirty="0" smtClean="0"/>
          </a:p>
          <a:p>
            <a:r>
              <a:rPr lang="en-US" sz="1400" dirty="0"/>
              <a:t>Ca (8.5 – 10.5</a:t>
            </a:r>
            <a:r>
              <a:rPr lang="en-US" sz="1400" dirty="0" smtClean="0"/>
              <a:t>)</a:t>
            </a:r>
          </a:p>
          <a:p>
            <a:r>
              <a:rPr lang="en-US" sz="1400" dirty="0" smtClean="0"/>
              <a:t>BP</a:t>
            </a:r>
          </a:p>
        </p:txBody>
      </p:sp>
      <p:sp>
        <p:nvSpPr>
          <p:cNvPr id="35" name="TextBox 34"/>
          <p:cNvSpPr txBox="1"/>
          <p:nvPr/>
        </p:nvSpPr>
        <p:spPr>
          <a:xfrm>
            <a:off x="7770906" y="5094209"/>
            <a:ext cx="1232078" cy="954107"/>
          </a:xfrm>
          <a:prstGeom prst="rect">
            <a:avLst/>
          </a:prstGeom>
          <a:noFill/>
        </p:spPr>
        <p:txBody>
          <a:bodyPr wrap="none" rtlCol="0">
            <a:spAutoFit/>
          </a:bodyPr>
          <a:lstStyle/>
          <a:p>
            <a:r>
              <a:rPr lang="en-US" sz="1400" dirty="0" smtClean="0"/>
              <a:t>Monitor</a:t>
            </a:r>
          </a:p>
          <a:p>
            <a:r>
              <a:rPr lang="en-US" sz="1400" dirty="0" smtClean="0"/>
              <a:t>DXA </a:t>
            </a:r>
            <a:r>
              <a:rPr lang="en-US" sz="1400" dirty="0" err="1" smtClean="0"/>
              <a:t>qyear</a:t>
            </a:r>
            <a:endParaRPr lang="en-US" sz="1400" dirty="0" smtClean="0"/>
          </a:p>
          <a:p>
            <a:pPr algn="ctr"/>
            <a:r>
              <a:rPr lang="en-US" sz="1400" dirty="0"/>
              <a:t>Ca (8.5 – 10.5)</a:t>
            </a:r>
          </a:p>
          <a:p>
            <a:endParaRPr lang="en-US" sz="1400" dirty="0" smtClean="0"/>
          </a:p>
        </p:txBody>
      </p:sp>
      <p:cxnSp>
        <p:nvCxnSpPr>
          <p:cNvPr id="37" name="Straight Arrow Connector 36"/>
          <p:cNvCxnSpPr>
            <a:stCxn id="15" idx="2"/>
            <a:endCxn id="34" idx="0"/>
          </p:cNvCxnSpPr>
          <p:nvPr/>
        </p:nvCxnSpPr>
        <p:spPr>
          <a:xfrm flipH="1">
            <a:off x="6026562" y="4455451"/>
            <a:ext cx="1" cy="6387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7" idx="2"/>
            <a:endCxn id="35" idx="0"/>
          </p:cNvCxnSpPr>
          <p:nvPr/>
        </p:nvCxnSpPr>
        <p:spPr>
          <a:xfrm>
            <a:off x="8386945" y="4468680"/>
            <a:ext cx="0" cy="6255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3" idx="2"/>
            <a:endCxn id="32" idx="0"/>
          </p:cNvCxnSpPr>
          <p:nvPr/>
        </p:nvCxnSpPr>
        <p:spPr>
          <a:xfrm>
            <a:off x="3414007" y="4440767"/>
            <a:ext cx="0" cy="5697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7" idx="2"/>
          </p:cNvCxnSpPr>
          <p:nvPr/>
        </p:nvCxnSpPr>
        <p:spPr>
          <a:xfrm flipH="1">
            <a:off x="1016226" y="4468680"/>
            <a:ext cx="1" cy="541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9826" y="339881"/>
            <a:ext cx="8477762" cy="3139321"/>
          </a:xfrm>
          <a:prstGeom prst="rect">
            <a:avLst/>
          </a:prstGeom>
          <a:noFill/>
        </p:spPr>
        <p:txBody>
          <a:bodyPr wrap="square" rtlCol="0">
            <a:spAutoFit/>
          </a:bodyPr>
          <a:lstStyle/>
          <a:p>
            <a:r>
              <a:rPr lang="en-US" dirty="0" smtClean="0"/>
              <a:t>Epidemiology</a:t>
            </a:r>
            <a:endParaRPr lang="en-US" dirty="0"/>
          </a:p>
          <a:p>
            <a:r>
              <a:rPr lang="en-US" dirty="0" smtClean="0"/>
              <a:t>10 million people have osteoporosis: 80% are women</a:t>
            </a:r>
          </a:p>
          <a:p>
            <a:endParaRPr lang="en-US" dirty="0"/>
          </a:p>
          <a:p>
            <a:r>
              <a:rPr lang="en-US" dirty="0" smtClean="0"/>
              <a:t>Fractures: </a:t>
            </a:r>
            <a:endParaRPr lang="en-US" dirty="0"/>
          </a:p>
          <a:p>
            <a:pPr marL="342900" indent="-342900">
              <a:buAutoNum type="arabicPeriod"/>
            </a:pPr>
            <a:r>
              <a:rPr lang="en-US" dirty="0" smtClean="0"/>
              <a:t>Hip: 72% are hip fractures</a:t>
            </a:r>
          </a:p>
          <a:p>
            <a:r>
              <a:rPr lang="en-US" dirty="0"/>
              <a:t>	</a:t>
            </a:r>
            <a:r>
              <a:rPr lang="en-US" dirty="0" smtClean="0"/>
              <a:t>hip fractures are indirectly linked to increased </a:t>
            </a:r>
            <a:r>
              <a:rPr lang="en-US" dirty="0" err="1" smtClean="0"/>
              <a:t>mortaility</a:t>
            </a:r>
            <a:endParaRPr lang="en-US" dirty="0"/>
          </a:p>
          <a:p>
            <a:r>
              <a:rPr lang="en-US" dirty="0" smtClean="0"/>
              <a:t>2. Cortical Bone: outside layer of long bone (80% of adult skeleton)</a:t>
            </a:r>
          </a:p>
          <a:p>
            <a:r>
              <a:rPr lang="en-US" dirty="0"/>
              <a:t>	</a:t>
            </a:r>
            <a:r>
              <a:rPr lang="en-US" dirty="0" smtClean="0"/>
              <a:t>function: mechanical strength</a:t>
            </a:r>
          </a:p>
          <a:p>
            <a:r>
              <a:rPr lang="en-US" dirty="0" smtClean="0"/>
              <a:t>3. Trabecular bone: inside of long bone (20% of adult skeleton)</a:t>
            </a:r>
          </a:p>
          <a:p>
            <a:r>
              <a:rPr lang="en-US" dirty="0"/>
              <a:t>	</a:t>
            </a:r>
            <a:r>
              <a:rPr lang="en-US" dirty="0" smtClean="0"/>
              <a:t>function: provide minerals and mechanical support</a:t>
            </a:r>
          </a:p>
          <a:p>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4</a:t>
            </a:fld>
            <a:endParaRPr lang="en-US"/>
          </a:p>
        </p:txBody>
      </p:sp>
    </p:spTree>
    <p:extLst>
      <p:ext uri="{BB962C8B-B14F-4D97-AF65-F5344CB8AC3E}">
        <p14:creationId xmlns:p14="http://schemas.microsoft.com/office/powerpoint/2010/main" val="89967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367" y="-35766"/>
            <a:ext cx="6903833" cy="1754327"/>
          </a:xfrm>
          <a:prstGeom prst="rect">
            <a:avLst/>
          </a:prstGeom>
          <a:noFill/>
        </p:spPr>
        <p:txBody>
          <a:bodyPr wrap="square" rtlCol="0">
            <a:spAutoFit/>
          </a:bodyPr>
          <a:lstStyle/>
          <a:p>
            <a:r>
              <a:rPr lang="en-US" dirty="0" smtClean="0"/>
              <a:t>Screening:</a:t>
            </a:r>
          </a:p>
          <a:p>
            <a:endParaRPr lang="en-US" dirty="0" smtClean="0"/>
          </a:p>
          <a:p>
            <a:r>
              <a:rPr lang="en-US" u="sng" dirty="0" smtClean="0"/>
              <a:t>Who:</a:t>
            </a:r>
            <a:endParaRPr lang="en-US" u="sng" dirty="0"/>
          </a:p>
          <a:p>
            <a:r>
              <a:rPr lang="en-US" dirty="0" smtClean="0">
                <a:solidFill>
                  <a:srgbClr val="FF0000"/>
                </a:solidFill>
              </a:rPr>
              <a:t>All women &gt; 65 y/o</a:t>
            </a:r>
          </a:p>
          <a:p>
            <a:r>
              <a:rPr lang="en-US" dirty="0" smtClean="0">
                <a:solidFill>
                  <a:srgbClr val="FF0000"/>
                </a:solidFill>
              </a:rPr>
              <a:t>All women with risk factors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84696538"/>
              </p:ext>
            </p:extLst>
          </p:nvPr>
        </p:nvGraphicFramePr>
        <p:xfrm>
          <a:off x="411365" y="1557565"/>
          <a:ext cx="8173710" cy="2565399"/>
        </p:xfrm>
        <a:graphic>
          <a:graphicData uri="http://schemas.openxmlformats.org/drawingml/2006/table">
            <a:tbl>
              <a:tblPr firstRow="1" bandRow="1">
                <a:tableStyleId>{5940675A-B579-460E-94D1-54222C63F5DA}</a:tableStyleId>
              </a:tblPr>
              <a:tblGrid>
                <a:gridCol w="2724570"/>
                <a:gridCol w="2724570"/>
                <a:gridCol w="2724570"/>
              </a:tblGrid>
              <a:tr h="370840">
                <a:tc>
                  <a:txBody>
                    <a:bodyPr/>
                    <a:lstStyle/>
                    <a:p>
                      <a:r>
                        <a:rPr lang="en-US" u="sng" dirty="0" smtClean="0"/>
                        <a:t>Scanning</a:t>
                      </a:r>
                      <a:r>
                        <a:rPr lang="en-US" u="sng" baseline="0" dirty="0" smtClean="0"/>
                        <a:t> System</a:t>
                      </a:r>
                      <a:endParaRPr lang="en-US" u="sng" dirty="0"/>
                    </a:p>
                  </a:txBody>
                  <a:tcPr/>
                </a:tc>
                <a:tc>
                  <a:txBody>
                    <a:bodyPr/>
                    <a:lstStyle/>
                    <a:p>
                      <a:r>
                        <a:rPr lang="en-US" dirty="0" smtClean="0"/>
                        <a:t>Use</a:t>
                      </a:r>
                      <a:endParaRPr lang="en-US" dirty="0"/>
                    </a:p>
                  </a:txBody>
                  <a:tcPr/>
                </a:tc>
                <a:tc>
                  <a:txBody>
                    <a:bodyPr/>
                    <a:lstStyle/>
                    <a:p>
                      <a:r>
                        <a:rPr lang="en-US" dirty="0" smtClean="0"/>
                        <a:t>Where</a:t>
                      </a:r>
                      <a:endParaRPr lang="en-US" dirty="0"/>
                    </a:p>
                  </a:txBody>
                  <a:tcPr/>
                </a:tc>
              </a:tr>
              <a:tr h="370840">
                <a:tc>
                  <a:txBody>
                    <a:bodyPr/>
                    <a:lstStyle/>
                    <a:p>
                      <a:r>
                        <a:rPr lang="en-US" dirty="0" smtClean="0"/>
                        <a:t>Centra DXA</a:t>
                      </a:r>
                    </a:p>
                    <a:p>
                      <a:r>
                        <a:rPr lang="en-US" dirty="0" smtClean="0"/>
                        <a:t>Gold standard</a:t>
                      </a:r>
                      <a:endParaRPr lang="en-US" dirty="0"/>
                    </a:p>
                  </a:txBody>
                  <a:tcPr/>
                </a:tc>
                <a:tc>
                  <a:txBody>
                    <a:bodyPr/>
                    <a:lstStyle/>
                    <a:p>
                      <a:r>
                        <a:rPr lang="en-US" dirty="0" smtClean="0"/>
                        <a:t>Diagnosis</a:t>
                      </a:r>
                      <a:r>
                        <a:rPr lang="en-US" baseline="0" dirty="0" smtClean="0"/>
                        <a:t> of osteoporosis</a:t>
                      </a:r>
                    </a:p>
                    <a:p>
                      <a:r>
                        <a:rPr lang="en-US" b="1" baseline="0" dirty="0" smtClean="0"/>
                        <a:t>q1year</a:t>
                      </a:r>
                      <a:endParaRPr lang="en-US" b="1" dirty="0"/>
                    </a:p>
                  </a:txBody>
                  <a:tcPr/>
                </a:tc>
                <a:tc>
                  <a:txBody>
                    <a:bodyPr/>
                    <a:lstStyle/>
                    <a:p>
                      <a:r>
                        <a:rPr lang="en-US" dirty="0" smtClean="0"/>
                        <a:t>1. Lumbar Spine</a:t>
                      </a:r>
                    </a:p>
                    <a:p>
                      <a:r>
                        <a:rPr lang="en-US" dirty="0" smtClean="0"/>
                        <a:t>2. Proximal femur (hip)</a:t>
                      </a:r>
                      <a:endParaRPr lang="en-US" dirty="0"/>
                    </a:p>
                  </a:txBody>
                  <a:tcPr/>
                </a:tc>
              </a:tr>
              <a:tr h="370840">
                <a:tc>
                  <a:txBody>
                    <a:bodyPr/>
                    <a:lstStyle/>
                    <a:p>
                      <a:r>
                        <a:rPr lang="en-US" dirty="0" smtClean="0"/>
                        <a:t>Peripheral DXA</a:t>
                      </a:r>
                      <a:endParaRPr lang="en-US" dirty="0"/>
                    </a:p>
                  </a:txBody>
                  <a:tcPr/>
                </a:tc>
                <a:tc>
                  <a:txBody>
                    <a:bodyPr/>
                    <a:lstStyle/>
                    <a:p>
                      <a:r>
                        <a:rPr lang="en-US" dirty="0" smtClean="0"/>
                        <a:t>Screening tool</a:t>
                      </a:r>
                      <a:endParaRPr lang="en-US" dirty="0"/>
                    </a:p>
                  </a:txBody>
                  <a:tcPr/>
                </a:tc>
                <a:tc>
                  <a:txBody>
                    <a:bodyPr/>
                    <a:lstStyle/>
                    <a:p>
                      <a:pPr marL="342900" indent="-342900">
                        <a:buAutoNum type="arabicPeriod"/>
                      </a:pPr>
                      <a:r>
                        <a:rPr lang="en-US" dirty="0" smtClean="0"/>
                        <a:t>Forearm</a:t>
                      </a:r>
                    </a:p>
                    <a:p>
                      <a:pPr marL="342900" indent="-342900">
                        <a:buAutoNum type="arabicPeriod"/>
                      </a:pPr>
                      <a:r>
                        <a:rPr lang="en-US" dirty="0" smtClean="0"/>
                        <a:t>Heel</a:t>
                      </a:r>
                    </a:p>
                    <a:p>
                      <a:pPr marL="342900" indent="-342900">
                        <a:buAutoNum type="arabicPeriod"/>
                      </a:pPr>
                      <a:r>
                        <a:rPr lang="en-US" dirty="0" smtClean="0"/>
                        <a:t>Finger</a:t>
                      </a:r>
                      <a:endParaRPr lang="en-US" dirty="0"/>
                    </a:p>
                  </a:txBody>
                  <a:tcPr/>
                </a:tc>
              </a:tr>
              <a:tr h="370840">
                <a:tc>
                  <a:txBody>
                    <a:bodyPr/>
                    <a:lstStyle/>
                    <a:p>
                      <a:r>
                        <a:rPr lang="en-US" dirty="0" smtClean="0"/>
                        <a:t>Bone turnover markers</a:t>
                      </a:r>
                      <a:endParaRPr lang="en-US" dirty="0"/>
                    </a:p>
                  </a:txBody>
                  <a:tcPr/>
                </a:tc>
                <a:tc>
                  <a:txBody>
                    <a:bodyPr/>
                    <a:lstStyle/>
                    <a:p>
                      <a:r>
                        <a:rPr lang="en-US" dirty="0" smtClean="0"/>
                        <a:t>Diagnosis</a:t>
                      </a:r>
                      <a:r>
                        <a:rPr lang="en-US" baseline="0" dirty="0" smtClean="0"/>
                        <a:t> of Osteoporosis </a:t>
                      </a:r>
                      <a:r>
                        <a:rPr lang="en-US" b="1" baseline="0" dirty="0" smtClean="0"/>
                        <a:t>q6 months</a:t>
                      </a:r>
                      <a:endParaRPr lang="en-US" b="1" dirty="0"/>
                    </a:p>
                  </a:txBody>
                  <a:tcPr/>
                </a:tc>
                <a:tc>
                  <a:txBody>
                    <a:bodyPr/>
                    <a:lstStyle/>
                    <a:p>
                      <a:pPr marL="342900" indent="-342900">
                        <a:buAutoNum type="arabicPeriod"/>
                      </a:pPr>
                      <a:endParaRPr lang="en-US" dirty="0"/>
                    </a:p>
                  </a:txBody>
                  <a:tcPr/>
                </a:tc>
              </a:tr>
            </a:tbl>
          </a:graphicData>
        </a:graphic>
      </p:graphicFrame>
      <p:sp>
        <p:nvSpPr>
          <p:cNvPr id="6" name="TextBox 5"/>
          <p:cNvSpPr txBox="1"/>
          <p:nvPr/>
        </p:nvSpPr>
        <p:spPr>
          <a:xfrm>
            <a:off x="357658" y="4558280"/>
            <a:ext cx="5580712" cy="1754327"/>
          </a:xfrm>
          <a:prstGeom prst="rect">
            <a:avLst/>
          </a:prstGeom>
          <a:noFill/>
        </p:spPr>
        <p:txBody>
          <a:bodyPr wrap="none" rtlCol="0">
            <a:spAutoFit/>
          </a:bodyPr>
          <a:lstStyle/>
          <a:p>
            <a:r>
              <a:rPr lang="en-US" dirty="0" smtClean="0"/>
              <a:t>Scoring System</a:t>
            </a:r>
          </a:p>
          <a:p>
            <a:pPr marL="342900" indent="-342900">
              <a:buAutoNum type="arabicPeriod"/>
            </a:pPr>
            <a:r>
              <a:rPr lang="en-US" dirty="0" smtClean="0">
                <a:solidFill>
                  <a:srgbClr val="FF0000"/>
                </a:solidFill>
              </a:rPr>
              <a:t>T-Score: </a:t>
            </a:r>
            <a:r>
              <a:rPr lang="en-US" dirty="0" smtClean="0"/>
              <a:t>Compare BMD to </a:t>
            </a:r>
            <a:r>
              <a:rPr lang="en-US" dirty="0" smtClean="0">
                <a:solidFill>
                  <a:srgbClr val="FF0000"/>
                </a:solidFill>
              </a:rPr>
              <a:t>healthy population</a:t>
            </a:r>
          </a:p>
          <a:p>
            <a:pPr marL="342900" indent="-342900">
              <a:buAutoNum type="arabicPeriod"/>
            </a:pPr>
            <a:r>
              <a:rPr lang="en-US" dirty="0" smtClean="0">
                <a:solidFill>
                  <a:srgbClr val="FF0000"/>
                </a:solidFill>
              </a:rPr>
              <a:t>Z-Score: </a:t>
            </a:r>
            <a:r>
              <a:rPr lang="en-US" dirty="0" smtClean="0"/>
              <a:t>Compare BMD to </a:t>
            </a:r>
            <a:r>
              <a:rPr lang="en-US" dirty="0" smtClean="0">
                <a:solidFill>
                  <a:srgbClr val="FF0000"/>
                </a:solidFill>
              </a:rPr>
              <a:t>matched population</a:t>
            </a:r>
          </a:p>
          <a:p>
            <a:r>
              <a:rPr lang="en-US" dirty="0" smtClean="0"/>
              <a:t>Measures number of standard deviations from mean (SD) </a:t>
            </a:r>
            <a:endParaRPr lang="en-US" dirty="0">
              <a:sym typeface="Wingdings"/>
            </a:endParaRPr>
          </a:p>
          <a:p>
            <a:r>
              <a:rPr lang="en-US" dirty="0" smtClean="0">
                <a:sym typeface="Wingdings"/>
              </a:rPr>
              <a:t>	1 SD = 10% decrease in bone mass</a:t>
            </a:r>
          </a:p>
          <a:p>
            <a:r>
              <a:rPr lang="en-US" dirty="0">
                <a:sym typeface="Wingdings"/>
              </a:rPr>
              <a:t>	</a:t>
            </a:r>
            <a:r>
              <a:rPr lang="en-US" dirty="0" smtClean="0">
                <a:sym typeface="Wingdings"/>
              </a:rPr>
              <a:t>1 SD = 2x increase in fracture risk</a:t>
            </a:r>
            <a:endParaRPr lang="en-US" dirty="0"/>
          </a:p>
        </p:txBody>
      </p:sp>
      <p:pic>
        <p:nvPicPr>
          <p:cNvPr id="2" name="Picture 1"/>
          <p:cNvPicPr>
            <a:picLocks noChangeAspect="1"/>
          </p:cNvPicPr>
          <p:nvPr/>
        </p:nvPicPr>
        <p:blipFill>
          <a:blip r:embed="rId2"/>
          <a:stretch>
            <a:fillRect/>
          </a:stretch>
        </p:blipFill>
        <p:spPr>
          <a:xfrm>
            <a:off x="6734120" y="4330700"/>
            <a:ext cx="2099382" cy="2258426"/>
          </a:xfrm>
          <a:prstGeom prst="rect">
            <a:avLst/>
          </a:prstGeom>
        </p:spPr>
      </p:pic>
      <p:sp>
        <p:nvSpPr>
          <p:cNvPr id="3" name="Slide Number Placeholder 2"/>
          <p:cNvSpPr>
            <a:spLocks noGrp="1"/>
          </p:cNvSpPr>
          <p:nvPr>
            <p:ph type="sldNum" sz="quarter" idx="12"/>
          </p:nvPr>
        </p:nvSpPr>
        <p:spPr/>
        <p:txBody>
          <a:bodyPr/>
          <a:lstStyle/>
          <a:p>
            <a:fld id="{4E93AA76-27F8-5242-80FF-47617C8CEB9D}" type="slidenum">
              <a:rPr lang="en-US" smtClean="0"/>
              <a:t>5</a:t>
            </a:fld>
            <a:endParaRPr lang="en-US"/>
          </a:p>
        </p:txBody>
      </p:sp>
    </p:spTree>
    <p:extLst>
      <p:ext uri="{BB962C8B-B14F-4D97-AF65-F5344CB8AC3E}">
        <p14:creationId xmlns:p14="http://schemas.microsoft.com/office/powerpoint/2010/main" val="351301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noChangeAspect="1"/>
          </p:cNvGraphicFramePr>
          <p:nvPr>
            <p:ph/>
            <p:extLst>
              <p:ext uri="{D42A27DB-BD31-4B8C-83A1-F6EECF244321}">
                <p14:modId xmlns:p14="http://schemas.microsoft.com/office/powerpoint/2010/main" val="3839598290"/>
              </p:ext>
            </p:extLst>
          </p:nvPr>
        </p:nvGraphicFramePr>
        <p:xfrm>
          <a:off x="0" y="1"/>
          <a:ext cx="9144000" cy="4758338"/>
        </p:xfrm>
        <a:graphic>
          <a:graphicData uri="http://schemas.openxmlformats.org/presentationml/2006/ole">
            <mc:AlternateContent xmlns:mc="http://schemas.openxmlformats.org/markup-compatibility/2006">
              <mc:Choice xmlns:v="urn:schemas-microsoft-com:vml" Requires="v">
                <p:oleObj spid="_x0000_s1180" name="Photo Editor Photo" r:id="rId3" imgW="4161905" imgH="3123810" progId="">
                  <p:embed/>
                </p:oleObj>
              </mc:Choice>
              <mc:Fallback>
                <p:oleObj name="Photo Editor Photo" r:id="rId3" imgW="4161905" imgH="3123810"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9144000" cy="4758338"/>
                      </a:xfrm>
                      <a:prstGeom prst="rect">
                        <a:avLst/>
                      </a:prstGeom>
                      <a:solidFill>
                        <a:srgbClr val="F2F2F2"/>
                      </a:solidFill>
                    </p:spPr>
                  </p:pic>
                </p:oleObj>
              </mc:Fallback>
            </mc:AlternateContent>
          </a:graphicData>
        </a:graphic>
      </p:graphicFrame>
      <p:sp>
        <p:nvSpPr>
          <p:cNvPr id="6" name="Rectangle 5"/>
          <p:cNvSpPr/>
          <p:nvPr/>
        </p:nvSpPr>
        <p:spPr>
          <a:xfrm>
            <a:off x="6629400" y="3751216"/>
            <a:ext cx="533400" cy="457200"/>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43881" y="5044554"/>
            <a:ext cx="3044423" cy="923330"/>
          </a:xfrm>
          <a:prstGeom prst="rect">
            <a:avLst/>
          </a:prstGeom>
          <a:noFill/>
        </p:spPr>
        <p:txBody>
          <a:bodyPr wrap="none" rtlCol="0">
            <a:spAutoFit/>
          </a:bodyPr>
          <a:lstStyle/>
          <a:p>
            <a:r>
              <a:rPr lang="en-US" dirty="0" smtClean="0"/>
              <a:t>0		   </a:t>
            </a:r>
            <a:r>
              <a:rPr lang="en-US" dirty="0"/>
              <a:t>N</a:t>
            </a:r>
            <a:r>
              <a:rPr lang="en-US" dirty="0" smtClean="0"/>
              <a:t>ormal Bone Mass</a:t>
            </a:r>
          </a:p>
          <a:p>
            <a:r>
              <a:rPr lang="en-US" dirty="0" smtClean="0"/>
              <a:t>-1 to -2.5	   Low bone mass</a:t>
            </a:r>
          </a:p>
          <a:p>
            <a:r>
              <a:rPr lang="en-US" dirty="0" smtClean="0"/>
              <a:t>-2.5  </a:t>
            </a:r>
            <a:r>
              <a:rPr lang="en-US" dirty="0" smtClean="0">
                <a:sym typeface="Wingdings"/>
              </a:rPr>
              <a:t>	   Osteoporosis</a:t>
            </a:r>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6</a:t>
            </a:fld>
            <a:endParaRPr lang="en-US"/>
          </a:p>
        </p:txBody>
      </p:sp>
    </p:spTree>
    <p:extLst>
      <p:ext uri="{BB962C8B-B14F-4D97-AF65-F5344CB8AC3E}">
        <p14:creationId xmlns:p14="http://schemas.microsoft.com/office/powerpoint/2010/main" val="188738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2562" y="1126975"/>
            <a:ext cx="2907204" cy="3416320"/>
          </a:xfrm>
          <a:prstGeom prst="rect">
            <a:avLst/>
          </a:prstGeom>
          <a:noFill/>
        </p:spPr>
        <p:txBody>
          <a:bodyPr wrap="none" rtlCol="0">
            <a:spAutoFit/>
          </a:bodyPr>
          <a:lstStyle/>
          <a:p>
            <a:r>
              <a:rPr lang="en-US" dirty="0" smtClean="0"/>
              <a:t>Risk Factors for Osteoporosis</a:t>
            </a:r>
          </a:p>
          <a:p>
            <a:endParaRPr lang="en-US" dirty="0"/>
          </a:p>
          <a:p>
            <a:pPr marL="342900" indent="-342900">
              <a:buAutoNum type="arabicPeriod"/>
            </a:pPr>
            <a:r>
              <a:rPr lang="en-US" dirty="0" smtClean="0"/>
              <a:t>Age</a:t>
            </a:r>
          </a:p>
          <a:p>
            <a:pPr marL="342900" indent="-342900">
              <a:buAutoNum type="arabicPeriod"/>
            </a:pPr>
            <a:r>
              <a:rPr lang="en-US" dirty="0" smtClean="0"/>
              <a:t>Weight</a:t>
            </a:r>
          </a:p>
          <a:p>
            <a:pPr marL="342900" indent="-342900">
              <a:buAutoNum type="arabicPeriod"/>
            </a:pPr>
            <a:r>
              <a:rPr lang="en-US" dirty="0" smtClean="0"/>
              <a:t>Family </a:t>
            </a:r>
            <a:r>
              <a:rPr lang="en-US" dirty="0" err="1" smtClean="0"/>
              <a:t>Hx</a:t>
            </a:r>
            <a:endParaRPr lang="en-US" dirty="0" smtClean="0"/>
          </a:p>
          <a:p>
            <a:pPr marL="342900" indent="-342900">
              <a:buAutoNum type="arabicPeriod"/>
            </a:pPr>
            <a:r>
              <a:rPr lang="en-US" dirty="0" smtClean="0"/>
              <a:t>Lifestyle</a:t>
            </a:r>
          </a:p>
          <a:p>
            <a:pPr marL="342900" indent="-342900">
              <a:buAutoNum type="arabicPeriod"/>
            </a:pPr>
            <a:r>
              <a:rPr lang="en-US" dirty="0" smtClean="0"/>
              <a:t>Nutrition</a:t>
            </a:r>
          </a:p>
          <a:p>
            <a:pPr marL="342900" indent="-342900">
              <a:buAutoNum type="arabicPeriod"/>
            </a:pPr>
            <a:r>
              <a:rPr lang="en-US" dirty="0" smtClean="0"/>
              <a:t>Medical Condition</a:t>
            </a:r>
          </a:p>
          <a:p>
            <a:endParaRPr lang="en-US" dirty="0" smtClean="0"/>
          </a:p>
          <a:p>
            <a:pPr marL="342900" indent="-342900">
              <a:buFontTx/>
              <a:buAutoNum type="arabicPeriod"/>
            </a:pPr>
            <a:r>
              <a:rPr lang="en-US" dirty="0">
                <a:solidFill>
                  <a:schemeClr val="bg1">
                    <a:lumMod val="50000"/>
                  </a:schemeClr>
                </a:solidFill>
              </a:rPr>
              <a:t>Gender</a:t>
            </a:r>
          </a:p>
          <a:p>
            <a:pPr marL="342900" indent="-342900">
              <a:buAutoNum type="arabicPeriod"/>
            </a:pPr>
            <a:endParaRPr lang="en-US" dirty="0"/>
          </a:p>
          <a:p>
            <a:pPr marL="342900" indent="-342900">
              <a:buAutoNum type="arabicPeriod"/>
            </a:pPr>
            <a:r>
              <a:rPr lang="en-US" dirty="0" smtClean="0">
                <a:solidFill>
                  <a:srgbClr val="A6A6A6"/>
                </a:solidFill>
              </a:rPr>
              <a:t>Drugs</a:t>
            </a:r>
          </a:p>
        </p:txBody>
      </p:sp>
      <p:sp>
        <p:nvSpPr>
          <p:cNvPr id="2" name="Slide Number Placeholder 1"/>
          <p:cNvSpPr>
            <a:spLocks noGrp="1"/>
          </p:cNvSpPr>
          <p:nvPr>
            <p:ph type="sldNum" sz="quarter" idx="12"/>
          </p:nvPr>
        </p:nvSpPr>
        <p:spPr/>
        <p:txBody>
          <a:bodyPr/>
          <a:lstStyle/>
          <a:p>
            <a:fld id="{4E93AA76-27F8-5242-80FF-47617C8CEB9D}" type="slidenum">
              <a:rPr lang="en-US" smtClean="0"/>
              <a:t>7</a:t>
            </a:fld>
            <a:endParaRPr lang="en-US"/>
          </a:p>
        </p:txBody>
      </p:sp>
    </p:spTree>
    <p:extLst>
      <p:ext uri="{BB962C8B-B14F-4D97-AF65-F5344CB8AC3E}">
        <p14:creationId xmlns:p14="http://schemas.microsoft.com/office/powerpoint/2010/main" val="372166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165" y="143112"/>
            <a:ext cx="3018775" cy="4524316"/>
          </a:xfrm>
          <a:prstGeom prst="rect">
            <a:avLst/>
          </a:prstGeom>
          <a:noFill/>
        </p:spPr>
        <p:txBody>
          <a:bodyPr wrap="none" rtlCol="0">
            <a:spAutoFit/>
          </a:bodyPr>
          <a:lstStyle/>
          <a:p>
            <a:r>
              <a:rPr lang="en-US" dirty="0" smtClean="0"/>
              <a:t>Risk Factors for Osteoporosis</a:t>
            </a:r>
          </a:p>
          <a:p>
            <a:endParaRPr lang="en-US" dirty="0" smtClean="0"/>
          </a:p>
          <a:p>
            <a:pPr marL="342900" indent="-342900">
              <a:buAutoNum type="arabicPeriod"/>
            </a:pPr>
            <a:r>
              <a:rPr lang="en-US" dirty="0" smtClean="0"/>
              <a:t>Age &gt; 65 y/o</a:t>
            </a:r>
          </a:p>
          <a:p>
            <a:endParaRPr lang="en-US" dirty="0" smtClean="0"/>
          </a:p>
          <a:p>
            <a:r>
              <a:rPr lang="en-US" dirty="0"/>
              <a:t>2</a:t>
            </a:r>
            <a:r>
              <a:rPr lang="en-US" dirty="0" smtClean="0"/>
              <a:t>. Weight &lt; 58 kg (&lt; 130 lb)</a:t>
            </a:r>
          </a:p>
          <a:p>
            <a:endParaRPr lang="en-US" dirty="0" smtClean="0"/>
          </a:p>
          <a:p>
            <a:r>
              <a:rPr lang="en-US" dirty="0"/>
              <a:t>3</a:t>
            </a:r>
            <a:r>
              <a:rPr lang="en-US" dirty="0" smtClean="0"/>
              <a:t>. Family </a:t>
            </a:r>
            <a:r>
              <a:rPr lang="en-US" dirty="0" err="1" smtClean="0"/>
              <a:t>Hx</a:t>
            </a:r>
            <a:endParaRPr lang="en-US" dirty="0" smtClean="0"/>
          </a:p>
          <a:p>
            <a:endParaRPr lang="en-US" dirty="0" smtClean="0"/>
          </a:p>
          <a:p>
            <a:r>
              <a:rPr lang="en-US" dirty="0"/>
              <a:t>4</a:t>
            </a:r>
            <a:r>
              <a:rPr lang="en-US" dirty="0" smtClean="0"/>
              <a:t>. Lifestyle</a:t>
            </a:r>
          </a:p>
          <a:p>
            <a:pPr marL="742950" lvl="1" indent="-285750">
              <a:buFontTx/>
              <a:buChar char="-"/>
            </a:pPr>
            <a:r>
              <a:rPr lang="en-US" dirty="0" smtClean="0"/>
              <a:t>Cigs</a:t>
            </a:r>
          </a:p>
          <a:p>
            <a:pPr marL="742950" lvl="1" indent="-285750">
              <a:buFontTx/>
              <a:buChar char="-"/>
            </a:pPr>
            <a:r>
              <a:rPr lang="en-US" dirty="0" smtClean="0"/>
              <a:t>Alcohol &gt; 2 drinks/day</a:t>
            </a:r>
          </a:p>
          <a:p>
            <a:pPr marL="742950" lvl="1" indent="-285750">
              <a:buFontTx/>
              <a:buChar char="-"/>
            </a:pPr>
            <a:r>
              <a:rPr lang="en-US" dirty="0" smtClean="0"/>
              <a:t>Low physical activity</a:t>
            </a:r>
          </a:p>
          <a:p>
            <a:pPr lvl="1"/>
            <a:endParaRPr lang="en-US" dirty="0" smtClean="0"/>
          </a:p>
          <a:p>
            <a:pPr lvl="0"/>
            <a:r>
              <a:rPr lang="en-US" dirty="0" smtClean="0">
                <a:solidFill>
                  <a:prstClr val="black"/>
                </a:solidFill>
              </a:rPr>
              <a:t>5. Nutrition</a:t>
            </a:r>
          </a:p>
          <a:p>
            <a:pPr lvl="0"/>
            <a:r>
              <a:rPr lang="en-US" dirty="0">
                <a:solidFill>
                  <a:prstClr val="black"/>
                </a:solidFill>
              </a:rPr>
              <a:t>	</a:t>
            </a:r>
            <a:r>
              <a:rPr lang="en-US" dirty="0" smtClean="0">
                <a:solidFill>
                  <a:prstClr val="black"/>
                </a:solidFill>
              </a:rPr>
              <a:t>- Vitamin D</a:t>
            </a:r>
          </a:p>
          <a:p>
            <a:pPr lvl="0"/>
            <a:r>
              <a:rPr lang="en-US" dirty="0">
                <a:solidFill>
                  <a:prstClr val="black"/>
                </a:solidFill>
              </a:rPr>
              <a:t>	</a:t>
            </a:r>
            <a:r>
              <a:rPr lang="en-US" dirty="0" smtClean="0">
                <a:solidFill>
                  <a:prstClr val="black"/>
                </a:solidFill>
              </a:rPr>
              <a:t>- Caffeine &gt; BID</a:t>
            </a:r>
            <a:endParaRPr lang="en-US" dirty="0">
              <a:solidFill>
                <a:prstClr val="black"/>
              </a:solidFill>
            </a:endParaRPr>
          </a:p>
        </p:txBody>
      </p:sp>
      <p:sp>
        <p:nvSpPr>
          <p:cNvPr id="2" name="TextBox 1"/>
          <p:cNvSpPr txBox="1"/>
          <p:nvPr/>
        </p:nvSpPr>
        <p:spPr>
          <a:xfrm>
            <a:off x="3888785" y="590327"/>
            <a:ext cx="4843843" cy="2308324"/>
          </a:xfrm>
          <a:prstGeom prst="rect">
            <a:avLst/>
          </a:prstGeom>
          <a:noFill/>
        </p:spPr>
        <p:txBody>
          <a:bodyPr wrap="square" rtlCol="0">
            <a:spAutoFit/>
          </a:bodyPr>
          <a:lstStyle/>
          <a:p>
            <a:r>
              <a:rPr lang="en-US" dirty="0" smtClean="0"/>
              <a:t>6. Medical Conditions</a:t>
            </a:r>
          </a:p>
          <a:p>
            <a:r>
              <a:rPr lang="en-US" dirty="0"/>
              <a:t>	</a:t>
            </a:r>
            <a:r>
              <a:rPr lang="en-US" dirty="0" smtClean="0"/>
              <a:t>- </a:t>
            </a:r>
            <a:r>
              <a:rPr lang="en-US" dirty="0" smtClean="0">
                <a:solidFill>
                  <a:srgbClr val="FF0000"/>
                </a:solidFill>
              </a:rPr>
              <a:t>RA</a:t>
            </a:r>
            <a:endParaRPr lang="en-US" dirty="0">
              <a:solidFill>
                <a:srgbClr val="FF0000"/>
              </a:solidFill>
            </a:endParaRPr>
          </a:p>
          <a:p>
            <a:r>
              <a:rPr lang="en-US" dirty="0" smtClean="0"/>
              <a:t>	- </a:t>
            </a:r>
            <a:r>
              <a:rPr lang="en-US" dirty="0" err="1" smtClean="0"/>
              <a:t>Hx</a:t>
            </a:r>
            <a:r>
              <a:rPr lang="en-US" dirty="0" smtClean="0"/>
              <a:t> of fractures as an adult</a:t>
            </a:r>
          </a:p>
          <a:p>
            <a:r>
              <a:rPr lang="en-US" dirty="0"/>
              <a:t>	</a:t>
            </a:r>
            <a:r>
              <a:rPr lang="en-US" dirty="0" smtClean="0"/>
              <a:t>- Inflammatory bowel disease: no input of Ca</a:t>
            </a:r>
          </a:p>
          <a:p>
            <a:r>
              <a:rPr lang="en-US" dirty="0"/>
              <a:t>	</a:t>
            </a:r>
            <a:r>
              <a:rPr lang="en-US" dirty="0" smtClean="0"/>
              <a:t>- Chronic liver disease: no input of Ca</a:t>
            </a:r>
          </a:p>
          <a:p>
            <a:r>
              <a:rPr lang="en-US" dirty="0"/>
              <a:t>	</a:t>
            </a:r>
            <a:r>
              <a:rPr lang="en-US" dirty="0" smtClean="0"/>
              <a:t>- chronic Kidney disease: no Calcitrol</a:t>
            </a:r>
          </a:p>
          <a:p>
            <a:r>
              <a:rPr lang="en-US" dirty="0"/>
              <a:t>	</a:t>
            </a:r>
            <a:r>
              <a:rPr lang="en-US" dirty="0" smtClean="0"/>
              <a:t>- hyperparathyroidism: increase in </a:t>
            </a:r>
            <a:r>
              <a:rPr lang="en-US" dirty="0" err="1" smtClean="0"/>
              <a:t>clasts</a:t>
            </a:r>
            <a:endParaRPr lang="en-US" dirty="0" smtClean="0"/>
          </a:p>
          <a:p>
            <a:endParaRPr lang="en-US" dirty="0" smtClean="0"/>
          </a:p>
        </p:txBody>
      </p:sp>
      <p:sp>
        <p:nvSpPr>
          <p:cNvPr id="3" name="Slide Number Placeholder 2"/>
          <p:cNvSpPr>
            <a:spLocks noGrp="1"/>
          </p:cNvSpPr>
          <p:nvPr>
            <p:ph type="sldNum" sz="quarter" idx="12"/>
          </p:nvPr>
        </p:nvSpPr>
        <p:spPr/>
        <p:txBody>
          <a:bodyPr/>
          <a:lstStyle/>
          <a:p>
            <a:fld id="{4E93AA76-27F8-5242-80FF-47617C8CEB9D}" type="slidenum">
              <a:rPr lang="en-US" smtClean="0"/>
              <a:t>8</a:t>
            </a:fld>
            <a:endParaRPr lang="en-US"/>
          </a:p>
        </p:txBody>
      </p:sp>
    </p:spTree>
    <p:extLst>
      <p:ext uri="{BB962C8B-B14F-4D97-AF65-F5344CB8AC3E}">
        <p14:creationId xmlns:p14="http://schemas.microsoft.com/office/powerpoint/2010/main" val="341639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1895" y="884690"/>
            <a:ext cx="4572000" cy="3693319"/>
          </a:xfrm>
          <a:prstGeom prst="rect">
            <a:avLst/>
          </a:prstGeom>
        </p:spPr>
        <p:txBody>
          <a:bodyPr>
            <a:spAutoFit/>
          </a:bodyPr>
          <a:lstStyle/>
          <a:p>
            <a:r>
              <a:rPr lang="en-US" dirty="0"/>
              <a:t>Risk Factors for Osteoporosis</a:t>
            </a:r>
          </a:p>
          <a:p>
            <a:endParaRPr lang="en-US" dirty="0"/>
          </a:p>
          <a:p>
            <a:pPr marL="342900" indent="-342900">
              <a:buAutoNum type="arabicPeriod"/>
            </a:pPr>
            <a:r>
              <a:rPr lang="en-US" dirty="0">
                <a:solidFill>
                  <a:schemeClr val="bg1">
                    <a:lumMod val="65000"/>
                  </a:schemeClr>
                </a:solidFill>
              </a:rPr>
              <a:t>Age</a:t>
            </a:r>
          </a:p>
          <a:p>
            <a:pPr marL="342900" indent="-342900">
              <a:buAutoNum type="arabicPeriod"/>
            </a:pPr>
            <a:r>
              <a:rPr lang="en-US" dirty="0" smtClean="0">
                <a:solidFill>
                  <a:schemeClr val="bg1">
                    <a:lumMod val="65000"/>
                  </a:schemeClr>
                </a:solidFill>
              </a:rPr>
              <a:t>Weight</a:t>
            </a:r>
            <a:endParaRPr lang="en-US" dirty="0">
              <a:solidFill>
                <a:schemeClr val="bg1">
                  <a:lumMod val="65000"/>
                </a:schemeClr>
              </a:solidFill>
            </a:endParaRPr>
          </a:p>
          <a:p>
            <a:pPr marL="342900" indent="-342900">
              <a:buAutoNum type="arabicPeriod"/>
            </a:pPr>
            <a:r>
              <a:rPr lang="en-US" dirty="0">
                <a:solidFill>
                  <a:schemeClr val="bg1">
                    <a:lumMod val="65000"/>
                  </a:schemeClr>
                </a:solidFill>
              </a:rPr>
              <a:t>Family </a:t>
            </a:r>
            <a:r>
              <a:rPr lang="en-US" dirty="0" err="1">
                <a:solidFill>
                  <a:schemeClr val="bg1">
                    <a:lumMod val="65000"/>
                  </a:schemeClr>
                </a:solidFill>
              </a:rPr>
              <a:t>Hx</a:t>
            </a:r>
            <a:endParaRPr lang="en-US" dirty="0">
              <a:solidFill>
                <a:schemeClr val="bg1">
                  <a:lumMod val="65000"/>
                </a:schemeClr>
              </a:solidFill>
            </a:endParaRPr>
          </a:p>
          <a:p>
            <a:pPr marL="342900" indent="-342900">
              <a:buAutoNum type="arabicPeriod"/>
            </a:pPr>
            <a:r>
              <a:rPr lang="en-US" dirty="0">
                <a:solidFill>
                  <a:schemeClr val="bg1">
                    <a:lumMod val="65000"/>
                  </a:schemeClr>
                </a:solidFill>
              </a:rPr>
              <a:t>Lifestyle</a:t>
            </a:r>
          </a:p>
          <a:p>
            <a:pPr marL="342900" indent="-342900">
              <a:buAutoNum type="arabicPeriod"/>
            </a:pPr>
            <a:r>
              <a:rPr lang="en-US" dirty="0">
                <a:solidFill>
                  <a:schemeClr val="bg1">
                    <a:lumMod val="65000"/>
                  </a:schemeClr>
                </a:solidFill>
              </a:rPr>
              <a:t>Nutrition</a:t>
            </a:r>
          </a:p>
          <a:p>
            <a:pPr marL="342900" indent="-342900">
              <a:buAutoNum type="arabicPeriod"/>
            </a:pPr>
            <a:r>
              <a:rPr lang="en-US" dirty="0">
                <a:solidFill>
                  <a:schemeClr val="bg1">
                    <a:lumMod val="65000"/>
                  </a:schemeClr>
                </a:solidFill>
              </a:rPr>
              <a:t>Medical Condition</a:t>
            </a:r>
          </a:p>
          <a:p>
            <a:pPr marL="342900" indent="-342900">
              <a:buAutoNum type="arabicPeriod"/>
            </a:pPr>
            <a:endParaRPr lang="en-US" dirty="0" smtClean="0"/>
          </a:p>
          <a:p>
            <a:pPr marL="342900" indent="-342900">
              <a:buAutoNum type="arabicPeriod"/>
            </a:pPr>
            <a:r>
              <a:rPr lang="en-US" dirty="0" smtClean="0"/>
              <a:t>Gender</a:t>
            </a:r>
          </a:p>
          <a:p>
            <a:pPr marL="342900" indent="-342900">
              <a:buAutoNum type="arabicPeriod"/>
            </a:pPr>
            <a:endParaRPr lang="en-US" dirty="0"/>
          </a:p>
          <a:p>
            <a:pPr marL="342900" indent="-342900">
              <a:buAutoNum type="arabicPeriod"/>
            </a:pPr>
            <a:r>
              <a:rPr lang="en-US" dirty="0">
                <a:solidFill>
                  <a:srgbClr val="A6A6A6"/>
                </a:solidFill>
              </a:rPr>
              <a:t>Drugs</a:t>
            </a:r>
          </a:p>
          <a:p>
            <a:endParaRPr lang="en-US" dirty="0"/>
          </a:p>
        </p:txBody>
      </p:sp>
      <p:sp>
        <p:nvSpPr>
          <p:cNvPr id="2" name="Slide Number Placeholder 1"/>
          <p:cNvSpPr>
            <a:spLocks noGrp="1"/>
          </p:cNvSpPr>
          <p:nvPr>
            <p:ph type="sldNum" sz="quarter" idx="12"/>
          </p:nvPr>
        </p:nvSpPr>
        <p:spPr/>
        <p:txBody>
          <a:bodyPr/>
          <a:lstStyle/>
          <a:p>
            <a:fld id="{4E93AA76-27F8-5242-80FF-47617C8CEB9D}" type="slidenum">
              <a:rPr lang="en-US" smtClean="0"/>
              <a:t>9</a:t>
            </a:fld>
            <a:endParaRPr lang="en-US"/>
          </a:p>
        </p:txBody>
      </p:sp>
    </p:spTree>
    <p:extLst>
      <p:ext uri="{BB962C8B-B14F-4D97-AF65-F5344CB8AC3E}">
        <p14:creationId xmlns:p14="http://schemas.microsoft.com/office/powerpoint/2010/main" val="105361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3196</TotalTime>
  <Words>1425</Words>
  <Application>Microsoft Macintosh PowerPoint</Application>
  <PresentationFormat>On-screen Show (4:3)</PresentationFormat>
  <Paragraphs>604</Paragraphs>
  <Slides>27</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Photo Editor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TEMPLE UNIVERSITY SCHOOL OF PHARMACY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Do</dc:creator>
  <cp:lastModifiedBy>Leon Do</cp:lastModifiedBy>
  <cp:revision>230</cp:revision>
  <dcterms:created xsi:type="dcterms:W3CDTF">2012-02-10T19:43:40Z</dcterms:created>
  <dcterms:modified xsi:type="dcterms:W3CDTF">2012-02-21T15:54:10Z</dcterms:modified>
</cp:coreProperties>
</file>