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60" r:id="rId3"/>
    <p:sldId id="259" r:id="rId4"/>
    <p:sldId id="262" r:id="rId5"/>
    <p:sldId id="261" r:id="rId6"/>
    <p:sldId id="256" r:id="rId7"/>
    <p:sldId id="258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D8EF08-26BC-D24E-913F-EDA633514CE3}">
          <p14:sldIdLst>
            <p14:sldId id="257"/>
          </p14:sldIdLst>
        </p14:section>
        <p14:section name="Organic" id="{43D6A4FD-6D70-F040-9F14-C7F470BDEFB2}">
          <p14:sldIdLst>
            <p14:sldId id="260"/>
            <p14:sldId id="259"/>
            <p14:sldId id="262"/>
            <p14:sldId id="261"/>
          </p14:sldIdLst>
        </p14:section>
        <p14:section name="ED drugs" id="{1E82D8EB-2375-DC41-B00A-FEA69479199A}">
          <p14:sldIdLst>
            <p14:sldId id="256"/>
            <p14:sldId id="258"/>
          </p14:sldIdLst>
        </p14:section>
        <p14:section name="Q&amp;A" id="{B9F94E04-1D8C-1F4F-B04D-6DE909605165}">
          <p14:sldIdLst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035" autoAdjust="0"/>
  </p:normalViewPr>
  <p:slideViewPr>
    <p:cSldViewPr snapToGrid="0" snapToObjects="1">
      <p:cViewPr varScale="1">
        <p:scale>
          <a:sx n="73" d="100"/>
          <a:sy n="73" d="100"/>
        </p:scale>
        <p:origin x="-21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1A8D-5AC5-9D47-9354-38214845FF8D}" type="datetimeFigureOut">
              <a:rPr lang="en-US" smtClean="0"/>
              <a:t>2/19/12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B8EC5-6F58-E045-93F8-15B80A567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93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B8EC5-6F58-E045-93F8-15B80A567D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96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B8EC5-6F58-E045-93F8-15B80A567D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93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FF18-2FA1-EB41-90EC-1A0EBCC3E9FC}" type="datetimeFigureOut">
              <a:rPr lang="en-US" smtClean="0"/>
              <a:t>2/19/12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0BAD-1DA0-544E-A98E-DCCB4D35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1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FF18-2FA1-EB41-90EC-1A0EBCC3E9FC}" type="datetimeFigureOut">
              <a:rPr lang="en-US" smtClean="0"/>
              <a:t>2/19/12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0BAD-1DA0-544E-A98E-DCCB4D35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4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FF18-2FA1-EB41-90EC-1A0EBCC3E9FC}" type="datetimeFigureOut">
              <a:rPr lang="en-US" smtClean="0"/>
              <a:t>2/19/12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0BAD-1DA0-544E-A98E-DCCB4D35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FF18-2FA1-EB41-90EC-1A0EBCC3E9FC}" type="datetimeFigureOut">
              <a:rPr lang="en-US" smtClean="0"/>
              <a:t>2/19/12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0BAD-1DA0-544E-A98E-DCCB4D35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6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FF18-2FA1-EB41-90EC-1A0EBCC3E9FC}" type="datetimeFigureOut">
              <a:rPr lang="en-US" smtClean="0"/>
              <a:t>2/19/12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0BAD-1DA0-544E-A98E-DCCB4D35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8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FF18-2FA1-EB41-90EC-1A0EBCC3E9FC}" type="datetimeFigureOut">
              <a:rPr lang="en-US" smtClean="0"/>
              <a:t>2/19/12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0BAD-1DA0-544E-A98E-DCCB4D35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7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FF18-2FA1-EB41-90EC-1A0EBCC3E9FC}" type="datetimeFigureOut">
              <a:rPr lang="en-US" smtClean="0"/>
              <a:t>2/19/12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0BAD-1DA0-544E-A98E-DCCB4D35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9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FF18-2FA1-EB41-90EC-1A0EBCC3E9FC}" type="datetimeFigureOut">
              <a:rPr lang="en-US" smtClean="0"/>
              <a:t>2/19/12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0BAD-1DA0-544E-A98E-DCCB4D35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6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FF18-2FA1-EB41-90EC-1A0EBCC3E9FC}" type="datetimeFigureOut">
              <a:rPr lang="en-US" smtClean="0"/>
              <a:t>2/19/12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0BAD-1DA0-544E-A98E-DCCB4D35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5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FF18-2FA1-EB41-90EC-1A0EBCC3E9FC}" type="datetimeFigureOut">
              <a:rPr lang="en-US" smtClean="0"/>
              <a:t>2/19/12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0BAD-1DA0-544E-A98E-DCCB4D35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3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FF18-2FA1-EB41-90EC-1A0EBCC3E9FC}" type="datetimeFigureOut">
              <a:rPr lang="en-US" smtClean="0"/>
              <a:t>2/19/12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0BAD-1DA0-544E-A98E-DCCB4D35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6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9FF18-2FA1-EB41-90EC-1A0EBCC3E9FC}" type="datetimeFigureOut">
              <a:rPr lang="en-US" smtClean="0"/>
              <a:t>2/19/12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70BAD-1DA0-544E-A98E-DCCB4D35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9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730" y="655864"/>
            <a:ext cx="857590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Organic Physical</a:t>
            </a:r>
            <a:r>
              <a:rPr lang="en-US" dirty="0" smtClean="0"/>
              <a:t>						</a:t>
            </a:r>
            <a:r>
              <a:rPr lang="en-US" u="sng" dirty="0" smtClean="0"/>
              <a:t>Abnormal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DM							3 fold risk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Gonads </a:t>
            </a:r>
            <a:r>
              <a:rPr lang="en-US" dirty="0" smtClean="0"/>
              <a:t>				</a:t>
            </a:r>
            <a:r>
              <a:rPr lang="en-US" dirty="0" smtClean="0"/>
              <a:t>	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hypogonadism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 secondary ED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/>
              <a:t>Vasculature</a:t>
            </a:r>
            <a:r>
              <a:rPr lang="en-US" dirty="0" smtClean="0"/>
              <a:t>				</a:t>
            </a:r>
            <a:r>
              <a:rPr lang="en-US" dirty="0" smtClean="0"/>
              <a:t>	</a:t>
            </a:r>
            <a:r>
              <a:rPr lang="en-US" dirty="0" smtClean="0"/>
              <a:t>	impaired blood to Corpus Cavernosum</a:t>
            </a:r>
          </a:p>
          <a:p>
            <a:pPr marL="342900" indent="-342900">
              <a:buAutoNum type="arabicPeriod"/>
            </a:pPr>
            <a:r>
              <a:rPr lang="en-US" dirty="0" smtClean="0"/>
              <a:t>nerve </a:t>
            </a:r>
            <a:r>
              <a:rPr lang="en-US" dirty="0" smtClean="0"/>
              <a:t>conduction to brain	</a:t>
            </a:r>
            <a:r>
              <a:rPr lang="en-US" dirty="0" smtClean="0"/>
              <a:t>	</a:t>
            </a:r>
            <a:r>
              <a:rPr lang="en-US" dirty="0" smtClean="0"/>
              <a:t>	impaired nerve to penis vasculature</a:t>
            </a:r>
          </a:p>
          <a:p>
            <a:pPr marL="342900" indent="-342900">
              <a:buAutoNum type="arabicPeriod"/>
            </a:pPr>
            <a:r>
              <a:rPr lang="en-US" dirty="0" smtClean="0"/>
              <a:t>anatomy</a:t>
            </a:r>
            <a:r>
              <a:rPr lang="en-US" dirty="0" smtClean="0"/>
              <a:t>					</a:t>
            </a:r>
            <a:r>
              <a:rPr lang="en-US" dirty="0" smtClean="0"/>
              <a:t>	</a:t>
            </a:r>
            <a:r>
              <a:rPr lang="en-US" dirty="0" smtClean="0"/>
              <a:t>	Peyronie’s disease </a:t>
            </a:r>
            <a:r>
              <a:rPr lang="en-US" dirty="0" smtClean="0">
                <a:sym typeface="Wingdings"/>
              </a:rPr>
              <a:t> curved penis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Social </a:t>
            </a:r>
            <a:r>
              <a:rPr lang="en-US" dirty="0" smtClean="0"/>
              <a:t>Habits			</a:t>
            </a:r>
            <a:r>
              <a:rPr lang="en-US" dirty="0" smtClean="0"/>
              <a:t>	</a:t>
            </a:r>
            <a:r>
              <a:rPr lang="en-US" dirty="0" smtClean="0"/>
              <a:t>		Smoking = vasoconstriction</a:t>
            </a:r>
          </a:p>
          <a:p>
            <a:r>
              <a:rPr lang="en-US" dirty="0"/>
              <a:t>	</a:t>
            </a:r>
            <a:r>
              <a:rPr lang="en-US" dirty="0" smtClean="0"/>
              <a:t>								Acute Alcohol = sedating</a:t>
            </a:r>
          </a:p>
          <a:p>
            <a:r>
              <a:rPr lang="en-US" dirty="0"/>
              <a:t>	</a:t>
            </a:r>
            <a:r>
              <a:rPr lang="en-US" dirty="0" smtClean="0"/>
              <a:t>								Chronic Alcohol = decrease testosterone </a:t>
            </a:r>
            <a:r>
              <a:rPr lang="en-US" dirty="0" err="1" smtClean="0"/>
              <a:t>lvl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					Obesity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8934" y="191742"/>
            <a:ext cx="2396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How to get an erection: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292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1883" y="169738"/>
            <a:ext cx="5125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ED: inability to maintain erection to satisfy the ladies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831" y="1175386"/>
            <a:ext cx="143215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If Drug ED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BB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Methyldopa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HCTZ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1</a:t>
            </a:r>
            <a:r>
              <a:rPr lang="en-US" baseline="30000" dirty="0" smtClean="0">
                <a:solidFill>
                  <a:schemeClr val="bg1">
                    <a:lumMod val="65000"/>
                  </a:schemeClr>
                </a:solidFill>
              </a:rPr>
              <a:t>st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gen H1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MAO-I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Digoxin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Opiates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Lithium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77490" y="117538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If psychogenic 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3040" y="1175386"/>
            <a:ext cx="2583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Organic ED</a:t>
            </a:r>
          </a:p>
          <a:p>
            <a:pPr algn="ctr"/>
            <a:r>
              <a:rPr lang="en-US" dirty="0" smtClean="0"/>
              <a:t>Vascular/hormone/neuro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2"/>
            <a:endCxn id="7" idx="0"/>
          </p:cNvCxnSpPr>
          <p:nvPr/>
        </p:nvCxnSpPr>
        <p:spPr>
          <a:xfrm>
            <a:off x="4344563" y="539070"/>
            <a:ext cx="0" cy="636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6" idx="0"/>
          </p:cNvCxnSpPr>
          <p:nvPr/>
        </p:nvCxnSpPr>
        <p:spPr>
          <a:xfrm>
            <a:off x="4344563" y="539070"/>
            <a:ext cx="3745998" cy="636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5" idx="0"/>
          </p:cNvCxnSpPr>
          <p:nvPr/>
        </p:nvCxnSpPr>
        <p:spPr>
          <a:xfrm flipH="1">
            <a:off x="806908" y="539070"/>
            <a:ext cx="3537655" cy="636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7582" y="4287015"/>
            <a:ext cx="1498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Then d/c drug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6024" y="3760709"/>
            <a:ext cx="0" cy="526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959482" y="428701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Then change behavior</a:t>
            </a:r>
          </a:p>
        </p:txBody>
      </p:sp>
      <p:cxnSp>
        <p:nvCxnSpPr>
          <p:cNvPr id="23" name="Straight Arrow Connector 22"/>
          <p:cNvCxnSpPr>
            <a:stCxn id="6" idx="2"/>
            <a:endCxn id="21" idx="0"/>
          </p:cNvCxnSpPr>
          <p:nvPr/>
        </p:nvCxnSpPr>
        <p:spPr>
          <a:xfrm>
            <a:off x="8090561" y="1544718"/>
            <a:ext cx="0" cy="2742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44178" y="239400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366FF"/>
                </a:solidFill>
              </a:rPr>
              <a:t>PDE-5 inhibitor</a:t>
            </a:r>
            <a:endParaRPr lang="en-US" b="1" dirty="0">
              <a:solidFill>
                <a:srgbClr val="3366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92781" y="4970694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ntraurethral :</a:t>
            </a:r>
          </a:p>
          <a:p>
            <a:pPr algn="ctr"/>
            <a:r>
              <a:rPr lang="en-US" dirty="0" smtClean="0"/>
              <a:t>Rx: </a:t>
            </a:r>
            <a:r>
              <a:rPr lang="en-US" dirty="0" smtClean="0">
                <a:solidFill>
                  <a:srgbClr val="FF00FF"/>
                </a:solidFill>
              </a:rPr>
              <a:t>Alprostadil</a:t>
            </a:r>
          </a:p>
          <a:p>
            <a:pPr algn="ctr"/>
            <a:r>
              <a:rPr lang="en-US" dirty="0" smtClean="0"/>
              <a:t>125 mcg pellet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05605" y="621734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Penile Implant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7" idx="2"/>
            <a:endCxn id="27" idx="0"/>
          </p:cNvCxnSpPr>
          <p:nvPr/>
        </p:nvCxnSpPr>
        <p:spPr>
          <a:xfrm>
            <a:off x="4344563" y="1821717"/>
            <a:ext cx="16506" cy="5722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587543" y="3406765"/>
            <a:ext cx="35485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Intra cavernosal injection</a:t>
            </a:r>
          </a:p>
          <a:p>
            <a:r>
              <a:rPr lang="en-US" dirty="0" smtClean="0"/>
              <a:t>Rx: </a:t>
            </a:r>
            <a:r>
              <a:rPr lang="en-US" b="1" dirty="0" smtClean="0">
                <a:solidFill>
                  <a:srgbClr val="FF00FF"/>
                </a:solidFill>
              </a:rPr>
              <a:t>Alprostadil</a:t>
            </a:r>
            <a:r>
              <a:rPr lang="en-US" dirty="0" smtClean="0">
                <a:solidFill>
                  <a:srgbClr val="FF00FF"/>
                </a:solidFill>
              </a:rPr>
              <a:t> </a:t>
            </a:r>
            <a:r>
              <a:rPr lang="en-US" dirty="0" smtClean="0"/>
              <a:t>(Caverject) 1.25 mcg</a:t>
            </a:r>
          </a:p>
          <a:p>
            <a:r>
              <a:rPr lang="en-US" dirty="0" smtClean="0"/>
              <a:t>Inject into base of penis</a:t>
            </a:r>
            <a:endParaRPr lang="en-US" dirty="0"/>
          </a:p>
        </p:txBody>
      </p:sp>
      <p:cxnSp>
        <p:nvCxnSpPr>
          <p:cNvPr id="52" name="Straight Connector 51"/>
          <p:cNvCxnSpPr>
            <a:stCxn id="27" idx="2"/>
            <a:endCxn id="44" idx="0"/>
          </p:cNvCxnSpPr>
          <p:nvPr/>
        </p:nvCxnSpPr>
        <p:spPr>
          <a:xfrm>
            <a:off x="4361069" y="2763332"/>
            <a:ext cx="739" cy="6434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4" idx="2"/>
            <a:endCxn id="28" idx="0"/>
          </p:cNvCxnSpPr>
          <p:nvPr/>
        </p:nvCxnSpPr>
        <p:spPr>
          <a:xfrm>
            <a:off x="4361808" y="4330095"/>
            <a:ext cx="15803" cy="640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8" idx="2"/>
            <a:endCxn id="29" idx="0"/>
          </p:cNvCxnSpPr>
          <p:nvPr/>
        </p:nvCxnSpPr>
        <p:spPr>
          <a:xfrm>
            <a:off x="4377611" y="5894024"/>
            <a:ext cx="0" cy="3233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026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868" y="38488"/>
            <a:ext cx="3698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366FF"/>
                </a:solidFill>
              </a:rPr>
              <a:t>PDE-5 inhibitor</a:t>
            </a:r>
            <a:endParaRPr lang="en-US" b="1" dirty="0">
              <a:solidFill>
                <a:srgbClr val="3366FF"/>
              </a:solidFill>
            </a:endParaRPr>
          </a:p>
          <a:p>
            <a:r>
              <a:rPr lang="en-US" dirty="0" smtClean="0"/>
              <a:t>MOA: Next slide</a:t>
            </a:r>
          </a:p>
          <a:p>
            <a:r>
              <a:rPr lang="en-US" dirty="0" smtClean="0"/>
              <a:t>Contraindication: Never with Nitrates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740672"/>
              </p:ext>
            </p:extLst>
          </p:nvPr>
        </p:nvGraphicFramePr>
        <p:xfrm>
          <a:off x="292551" y="1038214"/>
          <a:ext cx="8597250" cy="524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3008"/>
                <a:gridCol w="769616"/>
                <a:gridCol w="1577713"/>
                <a:gridCol w="2558973"/>
                <a:gridCol w="2097940"/>
              </a:tblGrid>
              <a:tr h="31423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Generic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Certain Populations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Adverse </a:t>
                      </a:r>
                      <a:r>
                        <a:rPr lang="en-US" sz="1600" dirty="0" err="1" smtClean="0"/>
                        <a:t>Rxn</a:t>
                      </a:r>
                      <a:endParaRPr lang="en-US" sz="1600" dirty="0"/>
                    </a:p>
                  </a:txBody>
                  <a:tcPr/>
                </a:tc>
              </a:tr>
              <a:tr h="172827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Sildenafil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Viagra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 mg PO </a:t>
                      </a:r>
                    </a:p>
                    <a:p>
                      <a:r>
                        <a:rPr lang="en-US" sz="1600" dirty="0" smtClean="0"/>
                        <a:t>1 hr before SEX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 mg PO if:</a:t>
                      </a:r>
                    </a:p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   1. </a:t>
                      </a:r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ClCr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 &lt; 30 ml/min</a:t>
                      </a:r>
                    </a:p>
                    <a:p>
                      <a:r>
                        <a:rPr lang="en-US" sz="1600" dirty="0" smtClean="0"/>
                        <a:t>   2. Age &gt; 65</a:t>
                      </a:r>
                    </a:p>
                    <a:p>
                      <a:r>
                        <a:rPr lang="en-US" sz="1600" dirty="0" smtClean="0"/>
                        <a:t>   3. Hepatic impairment</a:t>
                      </a:r>
                    </a:p>
                    <a:p>
                      <a:r>
                        <a:rPr lang="en-US" sz="1600" dirty="0" smtClean="0"/>
                        <a:t>   4. Stable on alpha</a:t>
                      </a:r>
                      <a:r>
                        <a:rPr lang="en-US" sz="1600" baseline="0" dirty="0" smtClean="0"/>
                        <a:t> blocker</a:t>
                      </a:r>
                    </a:p>
                    <a:p>
                      <a:r>
                        <a:rPr lang="en-US" sz="1600" baseline="0" dirty="0" smtClean="0"/>
                        <a:t>   5. CYP3A4 inhibitors</a:t>
                      </a:r>
                    </a:p>
                    <a:p>
                      <a:r>
                        <a:rPr lang="en-US" sz="1600" baseline="0" dirty="0" smtClean="0"/>
                        <a:t>        (grapefruit)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-HA/Flushing/dizzy</a:t>
                      </a:r>
                    </a:p>
                    <a:p>
                      <a:r>
                        <a:rPr lang="en-US" sz="1600" dirty="0" smtClean="0"/>
                        <a:t>-Dyspepsia</a:t>
                      </a:r>
                    </a:p>
                    <a:p>
                      <a:r>
                        <a:rPr lang="en-US" sz="1600" dirty="0" smtClean="0"/>
                        <a:t>-Cyanopsia:</a:t>
                      </a:r>
                      <a:r>
                        <a:rPr lang="en-US" sz="1600" baseline="0" dirty="0" smtClean="0"/>
                        <a:t> see blue because there are PDE6 receptors in eyes</a:t>
                      </a:r>
                      <a:endParaRPr lang="en-US" sz="1600" dirty="0"/>
                    </a:p>
                  </a:txBody>
                  <a:tcPr/>
                </a:tc>
              </a:tr>
              <a:tr h="149259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Vardenafil</a:t>
                      </a:r>
                    </a:p>
                    <a:p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Levitra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mg PO</a:t>
                      </a:r>
                    </a:p>
                    <a:p>
                      <a:r>
                        <a:rPr lang="en-US" sz="1600" dirty="0" smtClean="0"/>
                        <a:t>1 hr before</a:t>
                      </a:r>
                    </a:p>
                    <a:p>
                      <a:r>
                        <a:rPr lang="en-US" sz="1600" dirty="0" smtClean="0"/>
                        <a:t>Screwing around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r>
                        <a:rPr lang="en-US" sz="1600" baseline="0" dirty="0" smtClean="0"/>
                        <a:t> mg PO if</a:t>
                      </a:r>
                    </a:p>
                    <a:p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  1. CYP3A4 inhibitor</a:t>
                      </a:r>
                    </a:p>
                    <a:p>
                      <a:r>
                        <a:rPr lang="en-US" sz="1600" baseline="0" dirty="0" smtClean="0"/>
                        <a:t>   2. Age &gt; 65</a:t>
                      </a:r>
                    </a:p>
                    <a:p>
                      <a:r>
                        <a:rPr lang="en-US" sz="1600" baseline="0" dirty="0" smtClean="0"/>
                        <a:t>   3. hepatic disease</a:t>
                      </a:r>
                    </a:p>
                    <a:p>
                      <a:r>
                        <a:rPr lang="en-US" sz="1600" dirty="0" smtClean="0"/>
                        <a:t>   3. stable on alpha blocker</a:t>
                      </a:r>
                    </a:p>
                    <a:p>
                      <a:r>
                        <a:rPr lang="en-US" sz="1600" dirty="0" smtClean="0"/>
                        <a:t>   4. </a:t>
                      </a:r>
                      <a:r>
                        <a:rPr lang="en-US" sz="1600" baseline="0" dirty="0" smtClean="0"/>
                        <a:t> renal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“</a:t>
                      </a:r>
                      <a:r>
                        <a:rPr lang="en-US" sz="1600" baseline="0" dirty="0" smtClean="0"/>
                        <a:t> “</a:t>
                      </a:r>
                      <a:endParaRPr lang="en-US" sz="1600" dirty="0"/>
                    </a:p>
                  </a:txBody>
                  <a:tcPr/>
                </a:tc>
              </a:tr>
              <a:tr h="31423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Tadalafil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srgbClr val="008000"/>
                          </a:solidFill>
                        </a:rPr>
                        <a:t>1. ok in old age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srgbClr val="008000"/>
                          </a:solidFill>
                        </a:rPr>
                        <a:t>2. Long duration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srgbClr val="008000"/>
                          </a:solidFill>
                        </a:rPr>
                        <a:t>3. No cyanopsia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srgbClr val="008000"/>
                          </a:solidFill>
                        </a:rPr>
                        <a:t>4. Take w/ or 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srgbClr val="008000"/>
                          </a:solidFill>
                        </a:rPr>
                        <a:t>w/o food</a:t>
                      </a:r>
                      <a:endParaRPr lang="en-US" sz="1600" b="1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Cialis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mg PO</a:t>
                      </a:r>
                    </a:p>
                    <a:p>
                      <a:r>
                        <a:rPr lang="en-US" sz="1600" dirty="0" smtClean="0"/>
                        <a:t>1 hr before</a:t>
                      </a:r>
                    </a:p>
                    <a:p>
                      <a:r>
                        <a:rPr lang="en-US" sz="1600" dirty="0" smtClean="0"/>
                        <a:t>Heavy petting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 mg PO if</a:t>
                      </a:r>
                    </a:p>
                    <a:p>
                      <a:r>
                        <a:rPr lang="en-US" sz="1600" dirty="0" smtClean="0"/>
                        <a:t>   1. Renal</a:t>
                      </a:r>
                    </a:p>
                    <a:p>
                      <a:r>
                        <a:rPr lang="en-US" sz="1600" dirty="0" smtClean="0"/>
                        <a:t>   2. CYP3A4</a:t>
                      </a:r>
                    </a:p>
                    <a:p>
                      <a:r>
                        <a:rPr lang="en-US" sz="1600" dirty="0" smtClean="0"/>
                        <a:t>   3. alpha blocker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Myalgia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b/c PDE11 in striatal muscle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354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2964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Pathophysiology</a:t>
            </a:r>
          </a:p>
        </p:txBody>
      </p:sp>
      <p:sp>
        <p:nvSpPr>
          <p:cNvPr id="5" name="Rectangle 4"/>
          <p:cNvSpPr/>
          <p:nvPr/>
        </p:nvSpPr>
        <p:spPr>
          <a:xfrm>
            <a:off x="2067061" y="238141"/>
            <a:ext cx="1947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Step 1: stimulation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425796" y="838958"/>
            <a:ext cx="403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Step 2: hypothalamic/limbic involvement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853237" y="1578363"/>
            <a:ext cx="6271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Step 3: Arterial blood flow is increased </a:t>
            </a:r>
            <a:r>
              <a:rPr lang="en-US" dirty="0" smtClean="0">
                <a:sym typeface="Wingdings"/>
              </a:rPr>
              <a:t> engorged with blood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3252215" y="2301389"/>
            <a:ext cx="5660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Step 4</a:t>
            </a:r>
            <a:r>
              <a:rPr lang="en-US" b="1" dirty="0" smtClean="0"/>
              <a:t>: Epithelial cells release NO</a:t>
            </a:r>
          </a:p>
        </p:txBody>
      </p:sp>
      <p:sp>
        <p:nvSpPr>
          <p:cNvPr id="9" name="Rectangle 8"/>
          <p:cNvSpPr/>
          <p:nvPr/>
        </p:nvSpPr>
        <p:spPr>
          <a:xfrm>
            <a:off x="4148036" y="4583535"/>
            <a:ext cx="2214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Step 5: SM </a:t>
            </a:r>
            <a:r>
              <a:rPr lang="en-US" b="1" dirty="0" smtClean="0"/>
              <a:t>relaxation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7241" y="5233752"/>
            <a:ext cx="1509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Step 6: Boner.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93796" y="2951881"/>
            <a:ext cx="276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Wingdings"/>
              </a:rPr>
              <a:t>Step 5: </a:t>
            </a:r>
            <a:r>
              <a:rPr lang="en-US" b="1" dirty="0" smtClean="0">
                <a:sym typeface="Wingdings"/>
              </a:rPr>
              <a:t>NO increases cGMP</a:t>
            </a:r>
            <a:endParaRPr lang="en-US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27086" y="372182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PDE5 decreases cGMP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1" idx="2"/>
          </p:cNvCxnSpPr>
          <p:nvPr/>
        </p:nvCxnSpPr>
        <p:spPr>
          <a:xfrm>
            <a:off x="5078532" y="3321213"/>
            <a:ext cx="19226" cy="1262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128" y="5049086"/>
            <a:ext cx="28228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PDE5 inhibitors block</a:t>
            </a:r>
            <a:r>
              <a:rPr lang="en-US" dirty="0"/>
              <a:t> </a:t>
            </a:r>
            <a:r>
              <a:rPr lang="en-US" dirty="0" smtClean="0"/>
              <a:t>cGMP</a:t>
            </a:r>
          </a:p>
          <a:p>
            <a:r>
              <a:rPr lang="en-US" dirty="0" smtClean="0"/>
              <a:t>Overall: </a:t>
            </a:r>
            <a:r>
              <a:rPr lang="en-US" dirty="0" err="1" smtClean="0"/>
              <a:t>increa</a:t>
            </a:r>
            <a:r>
              <a:rPr lang="en-US" dirty="0" smtClean="0"/>
              <a:t> cGMP (good)</a:t>
            </a:r>
            <a:endParaRPr lang="en-US" dirty="0"/>
          </a:p>
          <a:p>
            <a:r>
              <a:rPr lang="en-US" dirty="0" smtClean="0"/>
              <a:t>   Sildenafil (Viagra)</a:t>
            </a:r>
          </a:p>
          <a:p>
            <a:r>
              <a:rPr lang="en-US" dirty="0" smtClean="0"/>
              <a:t>   Vardenafil (Levitra)</a:t>
            </a:r>
          </a:p>
          <a:p>
            <a:r>
              <a:rPr lang="en-US" dirty="0" smtClean="0"/>
              <a:t>   Tadalafil (Cialis)</a:t>
            </a:r>
          </a:p>
        </p:txBody>
      </p:sp>
      <p:cxnSp>
        <p:nvCxnSpPr>
          <p:cNvPr id="21" name="Straight Connector 20"/>
          <p:cNvCxnSpPr>
            <a:stCxn id="19" idx="0"/>
          </p:cNvCxnSpPr>
          <p:nvPr/>
        </p:nvCxnSpPr>
        <p:spPr>
          <a:xfrm flipV="1">
            <a:off x="1481576" y="4420539"/>
            <a:ext cx="0" cy="6285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3"/>
          </p:cNvCxnSpPr>
          <p:nvPr/>
        </p:nvCxnSpPr>
        <p:spPr>
          <a:xfrm>
            <a:off x="2602068" y="3906486"/>
            <a:ext cx="1975173" cy="192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34961" y="3544832"/>
            <a:ext cx="326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-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18573" y="3900957"/>
            <a:ext cx="326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-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077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6001" y="377011"/>
            <a:ext cx="1234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FF"/>
                </a:solidFill>
              </a:rPr>
              <a:t>Alprostadil</a:t>
            </a:r>
            <a:r>
              <a:rPr lang="en-US" dirty="0" smtClean="0">
                <a:solidFill>
                  <a:srgbClr val="FF00FF"/>
                </a:solidFill>
              </a:rPr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6001" y="765587"/>
            <a:ext cx="660739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Use: when PDE-5 is either contraindicated or is useless</a:t>
            </a:r>
          </a:p>
          <a:p>
            <a:r>
              <a:rPr lang="en-US" dirty="0" smtClean="0"/>
              <a:t>MOA: Prostaglandin E1 analogue </a:t>
            </a:r>
            <a:r>
              <a:rPr lang="en-US" dirty="0" smtClean="0">
                <a:sym typeface="Wingdings"/>
              </a:rPr>
              <a:t> increase cAMP  SM relaxation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Contraindications: </a:t>
            </a:r>
          </a:p>
          <a:p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1. Pregnancy Category C  don’t make babies</a:t>
            </a:r>
          </a:p>
          <a:p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2. No intercourse with pregnant woman</a:t>
            </a:r>
            <a:endParaRPr lang="en-US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883923"/>
              </p:ext>
            </p:extLst>
          </p:nvPr>
        </p:nvGraphicFramePr>
        <p:xfrm>
          <a:off x="375999" y="3012441"/>
          <a:ext cx="8493824" cy="21996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8166"/>
                <a:gridCol w="2039483"/>
                <a:gridCol w="1750876"/>
                <a:gridCol w="290529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 Dose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Onset/Duration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Adverse </a:t>
                      </a:r>
                      <a:r>
                        <a:rPr lang="en-US" dirty="0" err="1" smtClean="0"/>
                        <a:t>Rxn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Intra</a:t>
                      </a:r>
                      <a:r>
                        <a:rPr lang="en-US" dirty="0" smtClean="0"/>
                        <a:t>-Cavernosal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Injection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(IC)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1.25 mcg inject</a:t>
                      </a:r>
                      <a:r>
                        <a:rPr lang="en-US" baseline="0" dirty="0" smtClean="0"/>
                        <a:t> into base of penis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Onset: 5 min</a:t>
                      </a:r>
                    </a:p>
                    <a:p>
                      <a:r>
                        <a:rPr lang="en-US" baseline="0" dirty="0" smtClean="0"/>
                        <a:t>Duration: 1 hr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Priapism</a:t>
                      </a:r>
                      <a:r>
                        <a:rPr lang="en-US" dirty="0" smtClean="0"/>
                        <a:t>: erection for &gt;</a:t>
                      </a:r>
                      <a:r>
                        <a:rPr lang="en-US" baseline="0" dirty="0" smtClean="0"/>
                        <a:t> 4 hrs</a:t>
                      </a:r>
                    </a:p>
                    <a:p>
                      <a:r>
                        <a:rPr lang="en-US" baseline="0" dirty="0" smtClean="0"/>
                        <a:t>Hypotension = HA, dizzy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Transurethral System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 mcg pellet into urethra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Onset:</a:t>
                      </a:r>
                      <a:r>
                        <a:rPr lang="en-US" baseline="0" dirty="0" smtClean="0"/>
                        <a:t> 5 min</a:t>
                      </a:r>
                    </a:p>
                    <a:p>
                      <a:r>
                        <a:rPr lang="en-US" baseline="0" dirty="0" smtClean="0"/>
                        <a:t>Duration: 1 hr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Burning</a:t>
                      </a:r>
                      <a:r>
                        <a:rPr lang="en-US" dirty="0" smtClean="0"/>
                        <a:t> itching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Hypotension = HA, dizzy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3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1883" y="169738"/>
            <a:ext cx="5125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ED: inability to maintain erection to satisfy the ladies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831" y="1175386"/>
            <a:ext cx="143215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If Drug ED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BB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Methyldopa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HCTZ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1</a:t>
            </a:r>
            <a:r>
              <a:rPr lang="en-US" baseline="30000" dirty="0" smtClean="0">
                <a:solidFill>
                  <a:srgbClr val="000000"/>
                </a:solidFill>
              </a:rPr>
              <a:t>st</a:t>
            </a:r>
            <a:r>
              <a:rPr lang="en-US" dirty="0" smtClean="0">
                <a:solidFill>
                  <a:srgbClr val="000000"/>
                </a:solidFill>
              </a:rPr>
              <a:t> gen H1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MAO-I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Digoxin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Opiates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Lithium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77490" y="117538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If psychogenic 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3040" y="1175386"/>
            <a:ext cx="2583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Organic ED</a:t>
            </a:r>
          </a:p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Vascular/hormone/neuro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" name="Straight Connector 10"/>
          <p:cNvCxnSpPr>
            <a:stCxn id="4" idx="2"/>
            <a:endCxn id="7" idx="0"/>
          </p:cNvCxnSpPr>
          <p:nvPr/>
        </p:nvCxnSpPr>
        <p:spPr>
          <a:xfrm>
            <a:off x="4344563" y="539070"/>
            <a:ext cx="0" cy="636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6" idx="0"/>
          </p:cNvCxnSpPr>
          <p:nvPr/>
        </p:nvCxnSpPr>
        <p:spPr>
          <a:xfrm>
            <a:off x="4344563" y="539070"/>
            <a:ext cx="3745998" cy="636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5" idx="0"/>
          </p:cNvCxnSpPr>
          <p:nvPr/>
        </p:nvCxnSpPr>
        <p:spPr>
          <a:xfrm flipH="1">
            <a:off x="806908" y="539070"/>
            <a:ext cx="3537655" cy="636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7582" y="4287015"/>
            <a:ext cx="1498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Then d/c drug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6024" y="3760709"/>
            <a:ext cx="0" cy="526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959482" y="428701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Then change behavior</a:t>
            </a:r>
          </a:p>
        </p:txBody>
      </p:sp>
      <p:cxnSp>
        <p:nvCxnSpPr>
          <p:cNvPr id="23" name="Straight Arrow Connector 22"/>
          <p:cNvCxnSpPr>
            <a:stCxn id="6" idx="2"/>
            <a:endCxn id="21" idx="0"/>
          </p:cNvCxnSpPr>
          <p:nvPr/>
        </p:nvCxnSpPr>
        <p:spPr>
          <a:xfrm>
            <a:off x="8090561" y="1544718"/>
            <a:ext cx="0" cy="2742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44178" y="239400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PDE-5 inhibitor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92781" y="4970694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ntraurethral :</a:t>
            </a:r>
          </a:p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Rx: Alprostadil</a:t>
            </a:r>
          </a:p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125 mcg pellet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05605" y="621734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Penile Implant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1" name="Straight Arrow Connector 30"/>
          <p:cNvCxnSpPr>
            <a:stCxn id="7" idx="2"/>
            <a:endCxn id="27" idx="0"/>
          </p:cNvCxnSpPr>
          <p:nvPr/>
        </p:nvCxnSpPr>
        <p:spPr>
          <a:xfrm>
            <a:off x="4344563" y="1821717"/>
            <a:ext cx="16506" cy="5722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587543" y="3406765"/>
            <a:ext cx="35485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Intra cavernosal injection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Rx: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Alprostadil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(Caverject) 1.25 mcg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Inject into base of penis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2" name="Straight Connector 51"/>
          <p:cNvCxnSpPr>
            <a:stCxn id="27" idx="2"/>
            <a:endCxn id="44" idx="0"/>
          </p:cNvCxnSpPr>
          <p:nvPr/>
        </p:nvCxnSpPr>
        <p:spPr>
          <a:xfrm>
            <a:off x="4361069" y="2763332"/>
            <a:ext cx="739" cy="6434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4" idx="2"/>
            <a:endCxn id="28" idx="0"/>
          </p:cNvCxnSpPr>
          <p:nvPr/>
        </p:nvCxnSpPr>
        <p:spPr>
          <a:xfrm>
            <a:off x="4361808" y="4330095"/>
            <a:ext cx="15803" cy="640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8" idx="2"/>
            <a:endCxn id="29" idx="0"/>
          </p:cNvCxnSpPr>
          <p:nvPr/>
        </p:nvCxnSpPr>
        <p:spPr>
          <a:xfrm>
            <a:off x="4377611" y="5894024"/>
            <a:ext cx="0" cy="3233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597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604" y="213448"/>
            <a:ext cx="205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Drugs that cause ED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595302"/>
              </p:ext>
            </p:extLst>
          </p:nvPr>
        </p:nvGraphicFramePr>
        <p:xfrm>
          <a:off x="170604" y="747521"/>
          <a:ext cx="8549252" cy="543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7313"/>
                <a:gridCol w="2137313"/>
                <a:gridCol w="2137313"/>
                <a:gridCol w="21373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Drug Class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Example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Reason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Alternative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CNS acting Anti</a:t>
                      </a:r>
                      <a:r>
                        <a:rPr lang="en-US" sz="1600" baseline="0" dirty="0" smtClean="0"/>
                        <a:t> HTN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Beta Blockers</a:t>
                      </a:r>
                    </a:p>
                    <a:p>
                      <a:r>
                        <a:rPr lang="en-US" sz="1600" dirty="0" smtClean="0"/>
                        <a:t>CNS acting</a:t>
                      </a:r>
                    </a:p>
                    <a:p>
                      <a:r>
                        <a:rPr lang="en-US" sz="1600" dirty="0" smtClean="0"/>
                        <a:t>   Methyldopa</a:t>
                      </a:r>
                    </a:p>
                    <a:p>
                      <a:r>
                        <a:rPr lang="en-US" sz="1600" dirty="0" smtClean="0"/>
                        <a:t>   Clonidine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Decrease blood flow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ACE-I</a:t>
                      </a:r>
                    </a:p>
                    <a:p>
                      <a:r>
                        <a:rPr lang="en-US" sz="1600" dirty="0" smtClean="0"/>
                        <a:t>ARB</a:t>
                      </a:r>
                    </a:p>
                    <a:p>
                      <a:r>
                        <a:rPr lang="en-US" sz="1600" dirty="0" smtClean="0"/>
                        <a:t>CBB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Thiazide Diuretics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HCTZ</a:t>
                      </a:r>
                    </a:p>
                    <a:p>
                      <a:r>
                        <a:rPr lang="en-US" sz="1600" dirty="0" smtClean="0"/>
                        <a:t>Chlorthalidone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Decrease blood flow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Loop diuretics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Anti-cholinergics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r>
                        <a:rPr lang="en-US" sz="1600" baseline="30000" dirty="0" smtClean="0"/>
                        <a:t>st</a:t>
                      </a:r>
                      <a:r>
                        <a:rPr lang="en-US" sz="1600" dirty="0" smtClean="0"/>
                        <a:t> generation H1</a:t>
                      </a:r>
                    </a:p>
                    <a:p>
                      <a:r>
                        <a:rPr lang="en-US" sz="1600" dirty="0" smtClean="0"/>
                        <a:t>   diphenhydramine</a:t>
                      </a:r>
                    </a:p>
                    <a:p>
                      <a:r>
                        <a:rPr lang="en-US" sz="1600" baseline="0" dirty="0" smtClean="0"/>
                        <a:t>   Haloperidol</a:t>
                      </a:r>
                    </a:p>
                    <a:p>
                      <a:r>
                        <a:rPr lang="en-US" sz="1600" baseline="0" dirty="0" smtClean="0"/>
                        <a:t>TCA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If</a:t>
                      </a:r>
                      <a:r>
                        <a:rPr lang="en-US" sz="1600" baseline="0" dirty="0" smtClean="0"/>
                        <a:t> s</a:t>
                      </a:r>
                      <a:r>
                        <a:rPr lang="en-US" sz="1600" dirty="0" smtClean="0"/>
                        <a:t>ee bear</a:t>
                      </a:r>
                      <a:r>
                        <a:rPr lang="en-US" sz="1600" baseline="0" dirty="0" smtClean="0"/>
                        <a:t> then</a:t>
                      </a:r>
                      <a:r>
                        <a:rPr lang="en-US" sz="1600" dirty="0" smtClean="0"/>
                        <a:t> no time for erection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r>
                        <a:rPr lang="en-US" sz="1600" baseline="30000" dirty="0" smtClean="0"/>
                        <a:t>nd</a:t>
                      </a:r>
                      <a:r>
                        <a:rPr lang="en-US" sz="1600" dirty="0" smtClean="0"/>
                        <a:t> generation H1</a:t>
                      </a:r>
                    </a:p>
                    <a:p>
                      <a:r>
                        <a:rPr lang="en-US" sz="1600" dirty="0" smtClean="0"/>
                        <a:t>   fexofenadine</a:t>
                      </a:r>
                    </a:p>
                    <a:p>
                      <a:r>
                        <a:rPr lang="en-US" sz="1600" dirty="0" smtClean="0"/>
                        <a:t>   cetirizine</a:t>
                      </a:r>
                    </a:p>
                    <a:p>
                      <a:r>
                        <a:rPr lang="en-US" sz="1600" baseline="0" dirty="0" smtClean="0"/>
                        <a:t>   loratadine 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Antidepressants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MAO-I</a:t>
                      </a:r>
                    </a:p>
                    <a:p>
                      <a:r>
                        <a:rPr lang="en-US" sz="1600" dirty="0" smtClean="0"/>
                        <a:t>SSRI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5-HT</a:t>
                      </a:r>
                      <a:r>
                        <a:rPr lang="en-US" sz="1600" baseline="0" dirty="0" smtClean="0"/>
                        <a:t> = social dominance = mating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Atypical agents</a:t>
                      </a:r>
                    </a:p>
                    <a:p>
                      <a:r>
                        <a:rPr lang="en-US" sz="1600" dirty="0" smtClean="0"/>
                        <a:t>   Quetiapine</a:t>
                      </a:r>
                    </a:p>
                    <a:p>
                      <a:r>
                        <a:rPr lang="en-US" sz="1600" dirty="0" smtClean="0"/>
                        <a:t>   Olanzapine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Anti-Androgen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Digoxin</a:t>
                      </a:r>
                    </a:p>
                    <a:p>
                      <a:r>
                        <a:rPr lang="en-US" sz="1600" dirty="0" smtClean="0"/>
                        <a:t>Spironolactone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Decrease clearance of </a:t>
                      </a:r>
                      <a:r>
                        <a:rPr lang="en-US" sz="1600" dirty="0" smtClean="0"/>
                        <a:t>testosterone??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CNS depressants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Opiates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Dopamine agonist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Lithium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Increase prolactin </a:t>
                      </a:r>
                      <a:r>
                        <a:rPr lang="en-US" sz="1600" dirty="0" smtClean="0">
                          <a:sym typeface="Wingdings"/>
                        </a:rPr>
                        <a:t> decrease testosterone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32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047" y="615801"/>
            <a:ext cx="73690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Things people will ask:</a:t>
            </a:r>
          </a:p>
          <a:p>
            <a:endParaRPr lang="en-US" dirty="0" smtClean="0"/>
          </a:p>
          <a:p>
            <a:r>
              <a:rPr lang="en-US" u="sng" dirty="0" smtClean="0"/>
              <a:t>Question 									Answer</a:t>
            </a:r>
            <a:endParaRPr lang="en-US" u="sng" dirty="0"/>
          </a:p>
          <a:p>
            <a:r>
              <a:rPr lang="en-US" dirty="0" smtClean="0"/>
              <a:t>Is Korean red ginseng good for ED?			Na</a:t>
            </a:r>
          </a:p>
          <a:p>
            <a:r>
              <a:rPr lang="en-US" dirty="0" smtClean="0"/>
              <a:t>Will </a:t>
            </a:r>
            <a:r>
              <a:rPr lang="en-US" dirty="0" err="1" smtClean="0"/>
              <a:t>ExtenZe</a:t>
            </a:r>
            <a:r>
              <a:rPr lang="en-US" dirty="0" smtClean="0"/>
              <a:t> extend my dick? 				Nope</a:t>
            </a:r>
          </a:p>
          <a:p>
            <a:r>
              <a:rPr lang="en-US" dirty="0" smtClean="0"/>
              <a:t>What about </a:t>
            </a:r>
            <a:r>
              <a:rPr lang="en-US" dirty="0" err="1" smtClean="0"/>
              <a:t>Enzyte</a:t>
            </a:r>
            <a:r>
              <a:rPr lang="en-US" dirty="0" smtClean="0"/>
              <a:t>? </a:t>
            </a:r>
            <a:r>
              <a:rPr lang="en-US" dirty="0"/>
              <a:t>(</a:t>
            </a:r>
            <a:r>
              <a:rPr lang="en-US" dirty="0" err="1" smtClean="0"/>
              <a:t>ginsieng</a:t>
            </a:r>
            <a:r>
              <a:rPr lang="en-US" dirty="0" smtClean="0"/>
              <a:t>, and </a:t>
            </a:r>
            <a:r>
              <a:rPr lang="en-US" dirty="0" err="1" smtClean="0"/>
              <a:t>ginko</a:t>
            </a:r>
            <a:r>
              <a:rPr lang="en-US" dirty="0" smtClean="0"/>
              <a:t>)		Negative</a:t>
            </a:r>
          </a:p>
          <a:p>
            <a:r>
              <a:rPr lang="en-US" dirty="0" smtClean="0"/>
              <a:t>Will </a:t>
            </a:r>
            <a:r>
              <a:rPr lang="en-US" dirty="0" err="1" smtClean="0"/>
              <a:t>Longitide</a:t>
            </a:r>
            <a:r>
              <a:rPr lang="en-US" dirty="0" smtClean="0"/>
              <a:t> grow my penis by 26%?			</a:t>
            </a:r>
            <a:r>
              <a:rPr lang="en-US" dirty="0" err="1" smtClean="0"/>
              <a:t>Lol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I use a pump, how long do I have to wait?		30 min</a:t>
            </a:r>
          </a:p>
          <a:p>
            <a:endParaRPr lang="en-US" dirty="0"/>
          </a:p>
          <a:p>
            <a:r>
              <a:rPr lang="en-US" dirty="0" smtClean="0"/>
              <a:t>How do I use the surgical implant?				Pump your balls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41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644</Words>
  <Application>Microsoft Macintosh PowerPoint</Application>
  <PresentationFormat>On-screen Show (4:3)</PresentationFormat>
  <Paragraphs>203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TEMPLE UNIVERSITY SCHOOL OF PHARMACY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107</cp:revision>
  <dcterms:created xsi:type="dcterms:W3CDTF">2012-02-16T18:06:32Z</dcterms:created>
  <dcterms:modified xsi:type="dcterms:W3CDTF">2012-02-20T00:37:18Z</dcterms:modified>
</cp:coreProperties>
</file>