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26" autoAdjust="0"/>
  </p:normalViewPr>
  <p:slideViewPr>
    <p:cSldViewPr snapToGrid="0" snapToObjects="1">
      <p:cViewPr varScale="1">
        <p:scale>
          <a:sx n="80" d="100"/>
          <a:sy n="80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AF6AE-1A25-2647-8071-95362752ADCE}" type="datetimeFigureOut">
              <a:rPr lang="en-US" smtClean="0"/>
              <a:t>2/21/12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53D6-2848-194D-987C-C75947C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www.ncbi.nlm.nih.gov</a:t>
            </a:r>
            <a:r>
              <a:rPr lang="en-US" dirty="0" smtClean="0"/>
              <a:t>/books/NBK52272/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53D6-2848-194D-987C-C75947CF01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Doxazosin	Cardura	dock for</a:t>
            </a:r>
            <a:r>
              <a:rPr lang="en-US" baseline="0" dirty="0" smtClean="0"/>
              <a:t> car</a:t>
            </a:r>
          </a:p>
          <a:p>
            <a:r>
              <a:rPr lang="en-US" baseline="0" dirty="0" smtClean="0"/>
              <a:t>Terazosin	Hytrin		teratogen = red hydra</a:t>
            </a:r>
          </a:p>
          <a:p>
            <a:r>
              <a:rPr lang="en-US" baseline="0" dirty="0" smtClean="0"/>
              <a:t>Alfuzosin	UroXatral	</a:t>
            </a:r>
            <a:r>
              <a:rPr lang="en-US" baseline="0" dirty="0" err="1" smtClean="0"/>
              <a:t>alphU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U’re</a:t>
            </a:r>
            <a:r>
              <a:rPr lang="en-US" baseline="0" dirty="0" smtClean="0"/>
              <a:t> ox a trail</a:t>
            </a:r>
          </a:p>
          <a:p>
            <a:r>
              <a:rPr lang="en-US" baseline="0" dirty="0" smtClean="0"/>
              <a:t>Silodosin	Rapaflo	silly </a:t>
            </a:r>
            <a:r>
              <a:rPr lang="en-US" baseline="0" dirty="0" err="1" smtClean="0"/>
              <a:t>raffa</a:t>
            </a:r>
            <a:r>
              <a:rPr lang="en-US" baseline="0" dirty="0" smtClean="0"/>
              <a:t> flow</a:t>
            </a:r>
          </a:p>
          <a:p>
            <a:r>
              <a:rPr lang="en-US" baseline="0" dirty="0" smtClean="0"/>
              <a:t>Tamsulosin	</a:t>
            </a:r>
            <a:r>
              <a:rPr lang="en-US" baseline="0" dirty="0" err="1" smtClean="0"/>
              <a:t>flomax</a:t>
            </a:r>
            <a:r>
              <a:rPr lang="en-US" baseline="0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53D6-2848-194D-987C-C75947CF01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asteride</a:t>
            </a:r>
            <a:r>
              <a:rPr lang="en-US" baseline="0" dirty="0" smtClean="0"/>
              <a:t> the fish</a:t>
            </a:r>
          </a:p>
          <a:p>
            <a:r>
              <a:rPr lang="en-US" baseline="0" dirty="0" smtClean="0"/>
              <a:t>Fin = five</a:t>
            </a:r>
          </a:p>
          <a:p>
            <a:r>
              <a:rPr lang="en-US" baseline="0" dirty="0" err="1" smtClean="0"/>
              <a:t>Duasteride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Ouristeride</a:t>
            </a:r>
            <a:r>
              <a:rPr lang="en-US" baseline="0" smtClean="0"/>
              <a:t> = 0.5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53D6-2848-194D-987C-C75947CF01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3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8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1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0398-B2FB-814B-8DFF-57B0F7C94667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EB81-9854-EE41-9D9A-456DB728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0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43" y="-18144"/>
            <a:ext cx="6458857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Prostate</a:t>
            </a:r>
          </a:p>
          <a:p>
            <a:r>
              <a:rPr lang="en-US" sz="1600" dirty="0" smtClean="0"/>
              <a:t>  Function: Secrete alkaline fluid</a:t>
            </a:r>
          </a:p>
          <a:p>
            <a:r>
              <a:rPr lang="en-US" sz="1600" dirty="0" smtClean="0"/>
              <a:t>  Size: walnut size (15 grams)</a:t>
            </a:r>
          </a:p>
          <a:p>
            <a:endParaRPr lang="en-US" sz="1600" dirty="0" smtClean="0"/>
          </a:p>
          <a:p>
            <a:r>
              <a:rPr lang="en-US" sz="1600" b="1" dirty="0" smtClean="0"/>
              <a:t>Benign Prostatic Hyperplasia</a:t>
            </a:r>
            <a:r>
              <a:rPr lang="en-US" sz="1600" dirty="0" smtClean="0"/>
              <a:t>: a benign tumor of the prostate gland</a:t>
            </a:r>
          </a:p>
          <a:p>
            <a:r>
              <a:rPr lang="en-US" sz="1600" dirty="0" smtClean="0"/>
              <a:t>Benign: a tumor that doesn't metastasize</a:t>
            </a:r>
          </a:p>
          <a:p>
            <a:r>
              <a:rPr lang="en-US" sz="1600" dirty="0" smtClean="0"/>
              <a:t>Prostatic: prostate</a:t>
            </a:r>
          </a:p>
          <a:p>
            <a:r>
              <a:rPr lang="en-US" sz="1600" dirty="0" smtClean="0"/>
              <a:t>Hyperplasia: increase in # cells (not size)</a:t>
            </a:r>
          </a:p>
          <a:p>
            <a:endParaRPr lang="en-US" sz="1600" dirty="0" smtClean="0"/>
          </a:p>
          <a:p>
            <a:r>
              <a:rPr lang="en-US" sz="1600" b="1" dirty="0" smtClean="0"/>
              <a:t>Cause of BPH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1. increase in DHT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Treat: 5-alpha reductase inhibitors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2. excess alpha adrenergic SM tone </a:t>
            </a:r>
            <a:r>
              <a:rPr lang="en-US" sz="1600" dirty="0" smtClean="0">
                <a:sym typeface="Wingdings"/>
              </a:rPr>
              <a:t> contraction of prostate gland</a:t>
            </a:r>
            <a:endParaRPr lang="en-US" sz="1600" dirty="0"/>
          </a:p>
          <a:p>
            <a:r>
              <a:rPr lang="en-US" sz="1600" dirty="0" smtClean="0"/>
              <a:t>		Treat: Alpha blockers</a:t>
            </a:r>
          </a:p>
          <a:p>
            <a:endParaRPr lang="en-US" sz="1600" dirty="0"/>
          </a:p>
          <a:p>
            <a:r>
              <a:rPr lang="en-US" sz="1600" b="1" dirty="0" smtClean="0"/>
              <a:t>Symptoms of BPH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L- Lower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U - Urinary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T - Tract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 – Symptoms</a:t>
            </a:r>
          </a:p>
          <a:p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23673"/>
              </p:ext>
            </p:extLst>
          </p:nvPr>
        </p:nvGraphicFramePr>
        <p:xfrm>
          <a:off x="145143" y="4989286"/>
          <a:ext cx="6749144" cy="177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572"/>
                <a:gridCol w="1594286"/>
                <a:gridCol w="1824572"/>
                <a:gridCol w="2249714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Emptying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Incomplete emptying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Dribbling (droplets)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Dysuria: painful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Hesitancy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urgency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nocturia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Urgency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Urge incontinence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Abdominal Straining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Decrease force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46432"/>
              </p:ext>
            </p:extLst>
          </p:nvPr>
        </p:nvGraphicFramePr>
        <p:xfrm>
          <a:off x="6894287" y="4989285"/>
          <a:ext cx="1941284" cy="182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1284"/>
              </a:tblGrid>
              <a:tr h="3137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Complications</a:t>
                      </a:r>
                      <a:endParaRPr lang="en-US" dirty="0"/>
                    </a:p>
                  </a:txBody>
                  <a:tcPr/>
                </a:tc>
              </a:tr>
              <a:tr h="14642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Renal insufficiency</a:t>
                      </a:r>
                      <a:endParaRPr lang="en-US" sz="1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Acute renal failure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Recurrent UTI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Bladder Stones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97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999" y="254338"/>
            <a:ext cx="8400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Epidemiology</a:t>
            </a:r>
          </a:p>
          <a:p>
            <a:r>
              <a:rPr lang="en-US" dirty="0" smtClean="0"/>
              <a:t>  puberty		1</a:t>
            </a:r>
            <a:r>
              <a:rPr lang="en-US" baseline="30000" dirty="0" smtClean="0"/>
              <a:t>st</a:t>
            </a:r>
            <a:r>
              <a:rPr lang="en-US" dirty="0" smtClean="0"/>
              <a:t> prostate growth spurt</a:t>
            </a:r>
          </a:p>
          <a:p>
            <a:r>
              <a:rPr lang="en-US" dirty="0" smtClean="0"/>
              <a:t>  Age 40: 		2</a:t>
            </a:r>
            <a:r>
              <a:rPr lang="en-US" baseline="30000" dirty="0" smtClean="0"/>
              <a:t>nd</a:t>
            </a:r>
            <a:r>
              <a:rPr lang="en-US" dirty="0" smtClean="0"/>
              <a:t> Prostate growth spurt</a:t>
            </a:r>
          </a:p>
          <a:p>
            <a:r>
              <a:rPr lang="en-US" dirty="0" smtClean="0"/>
              <a:t>  Age &gt; 50		Most common benign tumor in men</a:t>
            </a:r>
          </a:p>
          <a:p>
            <a:r>
              <a:rPr lang="en-US" dirty="0" smtClean="0"/>
              <a:t>  Age 60		50% change of BPH</a:t>
            </a:r>
          </a:p>
          <a:p>
            <a:r>
              <a:rPr lang="en-US" dirty="0" smtClean="0"/>
              <a:t>  Age 85		90% change of BPH</a:t>
            </a:r>
          </a:p>
          <a:p>
            <a:endParaRPr lang="en-US" dirty="0"/>
          </a:p>
          <a:p>
            <a:r>
              <a:rPr lang="en-US" b="1" dirty="0" smtClean="0"/>
              <a:t>Diagnosis: (American Urological Association) AUA Score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64712"/>
              </p:ext>
            </p:extLst>
          </p:nvPr>
        </p:nvGraphicFramePr>
        <p:xfrm>
          <a:off x="1796141" y="2617091"/>
          <a:ext cx="7112001" cy="419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Document" r:id="rId3" imgW="6134100" imgH="3619500" progId="Word.Document.12">
                  <p:embed/>
                </p:oleObj>
              </mc:Choice>
              <mc:Fallback>
                <p:oleObj name="Document" r:id="rId3" imgW="6134100" imgH="3619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6141" y="2617091"/>
                        <a:ext cx="7112001" cy="419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439" y="2900901"/>
            <a:ext cx="1658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Mild: &lt; 7</a:t>
            </a:r>
          </a:p>
          <a:p>
            <a:r>
              <a:rPr lang="en-US" dirty="0" smtClean="0"/>
              <a:t>Moderate: 8-19</a:t>
            </a:r>
          </a:p>
          <a:p>
            <a:r>
              <a:rPr lang="en-US" dirty="0" smtClean="0"/>
              <a:t>Severe &gt;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8617" y="359620"/>
            <a:ext cx="57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999" y="1342571"/>
            <a:ext cx="6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3714" y="1367189"/>
            <a:ext cx="112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9953" y="1352957"/>
            <a:ext cx="20313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Severe </a:t>
            </a:r>
          </a:p>
          <a:p>
            <a:pPr algn="ctr"/>
            <a:r>
              <a:rPr lang="en-US" dirty="0" smtClean="0"/>
              <a:t>Or 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omplications: </a:t>
            </a:r>
          </a:p>
          <a:p>
            <a:pPr algn="ctr"/>
            <a:r>
              <a:rPr lang="en-US" dirty="0" smtClean="0"/>
              <a:t>  Renal insufficiency</a:t>
            </a:r>
          </a:p>
          <a:p>
            <a:pPr algn="ctr"/>
            <a:r>
              <a:rPr lang="en-US" dirty="0" smtClean="0"/>
              <a:t>  Recurrent UTI</a:t>
            </a:r>
          </a:p>
          <a:p>
            <a:pPr algn="ctr"/>
            <a:r>
              <a:rPr lang="en-US" dirty="0" smtClean="0"/>
              <a:t>  Bladder Stones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4210" y="352814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Surgery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7286" y="3576099"/>
            <a:ext cx="1868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 </a:t>
            </a:r>
          </a:p>
          <a:p>
            <a:r>
              <a:rPr lang="en-US" b="1" dirty="0" err="1" smtClean="0"/>
              <a:t>Qyear</a:t>
            </a:r>
            <a:endParaRPr lang="en-US" b="1" dirty="0" smtClean="0"/>
          </a:p>
          <a:p>
            <a:r>
              <a:rPr lang="en-US" b="1" dirty="0" smtClean="0"/>
              <a:t>Council: </a:t>
            </a:r>
            <a:r>
              <a:rPr lang="en-US" dirty="0"/>
              <a:t>limiting fluid intake after dinner and avoiding decongestants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47704" y="3576099"/>
            <a:ext cx="2775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Alpha Blocker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5 alpha-Reductase Inhibitor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(Maybe Cialis)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6" idx="0"/>
          </p:cNvCxnSpPr>
          <p:nvPr/>
        </p:nvCxnSpPr>
        <p:spPr>
          <a:xfrm>
            <a:off x="4335264" y="728952"/>
            <a:ext cx="0" cy="638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812624" y="728952"/>
            <a:ext cx="3522640" cy="613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</p:cNvCxnSpPr>
          <p:nvPr/>
        </p:nvCxnSpPr>
        <p:spPr>
          <a:xfrm>
            <a:off x="4335264" y="728952"/>
            <a:ext cx="3247305" cy="613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</p:cNvCxnSpPr>
          <p:nvPr/>
        </p:nvCxnSpPr>
        <p:spPr>
          <a:xfrm>
            <a:off x="812624" y="1711903"/>
            <a:ext cx="0" cy="1816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>
          <a:xfrm>
            <a:off x="4335264" y="1736521"/>
            <a:ext cx="0" cy="183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8" idx="0"/>
          </p:cNvCxnSpPr>
          <p:nvPr/>
        </p:nvCxnSpPr>
        <p:spPr>
          <a:xfrm>
            <a:off x="7905616" y="3107284"/>
            <a:ext cx="0" cy="420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6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-36288"/>
            <a:ext cx="7678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Alpha 1 Adrenergic Blockers</a:t>
            </a:r>
            <a:endParaRPr lang="en-US" sz="1600" u="sng" dirty="0"/>
          </a:p>
          <a:p>
            <a:r>
              <a:rPr lang="en-US" sz="1600" b="1" dirty="0" smtClean="0"/>
              <a:t>MOA: </a:t>
            </a:r>
            <a:r>
              <a:rPr lang="en-US" sz="1600" dirty="0" smtClean="0"/>
              <a:t>Block Alpha 1 Receptors </a:t>
            </a:r>
            <a:r>
              <a:rPr lang="en-US" sz="1600" dirty="0" smtClean="0">
                <a:sym typeface="Wingdings"/>
              </a:rPr>
              <a:t> SM relaxation in prostatic Capsule, bladder and Urethra</a:t>
            </a:r>
            <a:endParaRPr lang="en-US" sz="1600" dirty="0">
              <a:sym typeface="Wingdings"/>
            </a:endParaRPr>
          </a:p>
          <a:p>
            <a:r>
              <a:rPr lang="en-US" sz="1600" b="1" dirty="0" smtClean="0">
                <a:sym typeface="Wingdings"/>
              </a:rPr>
              <a:t>Pros</a:t>
            </a:r>
          </a:p>
          <a:p>
            <a:r>
              <a:rPr lang="en-US" sz="1600" dirty="0">
                <a:sym typeface="Wingdings"/>
              </a:rPr>
              <a:t> </a:t>
            </a:r>
            <a:r>
              <a:rPr lang="en-US" sz="1600" dirty="0" smtClean="0">
                <a:sym typeface="Wingdings"/>
              </a:rPr>
              <a:t> Improve AUA score by 30 – 40% &amp; help with BP</a:t>
            </a:r>
          </a:p>
          <a:p>
            <a:r>
              <a:rPr lang="en-US" sz="1600" b="1" dirty="0" smtClean="0">
                <a:sym typeface="Wingdings"/>
              </a:rPr>
              <a:t>Cons:</a:t>
            </a:r>
          </a:p>
          <a:p>
            <a:r>
              <a:rPr lang="en-US" sz="1600" dirty="0">
                <a:sym typeface="Wingdings"/>
              </a:rPr>
              <a:t> </a:t>
            </a:r>
            <a:r>
              <a:rPr lang="en-US" sz="1600" dirty="0" smtClean="0">
                <a:sym typeface="Wingdings"/>
              </a:rPr>
              <a:t> No effect on PSA (prostate specific antigen)  no decrease in prostate size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91338"/>
              </p:ext>
            </p:extLst>
          </p:nvPr>
        </p:nvGraphicFramePr>
        <p:xfrm>
          <a:off x="199572" y="2014462"/>
          <a:ext cx="8835571" cy="4638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988"/>
                <a:gridCol w="1382309"/>
                <a:gridCol w="1607273"/>
                <a:gridCol w="1325465"/>
                <a:gridCol w="1643827"/>
                <a:gridCol w="1475709"/>
              </a:tblGrid>
              <a:tr h="47351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Doxazosin</a:t>
                      </a:r>
                    </a:p>
                    <a:p>
                      <a:pPr algn="ctr"/>
                      <a:r>
                        <a:rPr lang="en-US" sz="1600" dirty="0" smtClean="0"/>
                        <a:t>(Cardura)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Terazosin</a:t>
                      </a:r>
                    </a:p>
                    <a:p>
                      <a:pPr algn="ctr"/>
                      <a:r>
                        <a:rPr lang="en-US" sz="1600" dirty="0" smtClean="0"/>
                        <a:t>(Hytrin)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Alfuzosin</a:t>
                      </a:r>
                    </a:p>
                    <a:p>
                      <a:pPr algn="ctr"/>
                      <a:r>
                        <a:rPr lang="en-US" sz="1600" dirty="0" smtClean="0"/>
                        <a:t>(UroXatral)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Silodosin</a:t>
                      </a:r>
                    </a:p>
                    <a:p>
                      <a:pPr algn="ctr"/>
                      <a:r>
                        <a:rPr lang="en-US" sz="1600" dirty="0" smtClean="0"/>
                        <a:t>(Rapaflo)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Tamsulosin</a:t>
                      </a:r>
                    </a:p>
                    <a:p>
                      <a:pPr algn="ctr"/>
                      <a:r>
                        <a:rPr lang="en-US" sz="1600" b="1" dirty="0" smtClean="0"/>
                        <a:t>(Flomax)</a:t>
                      </a:r>
                      <a:endParaRPr lang="en-US" sz="1600" b="1" dirty="0"/>
                    </a:p>
                  </a:txBody>
                  <a:tcPr/>
                </a:tc>
              </a:tr>
              <a:tr h="4735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BPH</a:t>
                      </a:r>
                    </a:p>
                    <a:p>
                      <a:r>
                        <a:rPr lang="en-US" sz="1600" dirty="0" smtClean="0"/>
                        <a:t>HTN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BPH</a:t>
                      </a:r>
                    </a:p>
                    <a:p>
                      <a:r>
                        <a:rPr lang="en-US" sz="1600" dirty="0" smtClean="0"/>
                        <a:t>HTN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BPH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BPH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BPH</a:t>
                      </a:r>
                      <a:endParaRPr lang="en-US" sz="1600" dirty="0"/>
                    </a:p>
                  </a:txBody>
                  <a:tcPr/>
                </a:tc>
              </a:tr>
              <a:tr h="4735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mg </a:t>
                      </a:r>
                      <a:r>
                        <a:rPr lang="en-US" sz="1600" dirty="0" err="1" smtClean="0"/>
                        <a:t>qHS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Max</a:t>
                      </a:r>
                      <a:r>
                        <a:rPr lang="en-US" sz="1600" baseline="0" dirty="0" smtClean="0"/>
                        <a:t> 8 mg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mg </a:t>
                      </a:r>
                      <a:r>
                        <a:rPr lang="en-US" sz="1600" dirty="0" err="1" smtClean="0"/>
                        <a:t>qHS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Max 10 mg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mg </a:t>
                      </a:r>
                      <a:r>
                        <a:rPr lang="en-US" sz="1600" dirty="0" smtClean="0"/>
                        <a:t>daily</a:t>
                      </a:r>
                    </a:p>
                    <a:p>
                      <a:r>
                        <a:rPr lang="en-US" sz="1600" smtClean="0">
                          <a:solidFill>
                            <a:srgbClr val="008000"/>
                          </a:solidFill>
                        </a:rPr>
                        <a:t>Can w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 food</a:t>
                      </a:r>
                      <a:endParaRPr lang="en-US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mg daily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 mg daily</a:t>
                      </a:r>
                    </a:p>
                    <a:p>
                      <a:r>
                        <a:rPr lang="en-US" sz="1600" dirty="0" smtClean="0"/>
                        <a:t>Empty</a:t>
                      </a:r>
                      <a:r>
                        <a:rPr lang="en-US" sz="1600" baseline="0" dirty="0" smtClean="0"/>
                        <a:t> stomach</a:t>
                      </a:r>
                      <a:endParaRPr lang="en-US" sz="1600" dirty="0"/>
                    </a:p>
                  </a:txBody>
                  <a:tcPr/>
                </a:tc>
              </a:tr>
              <a:tr h="47351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CrCl</a:t>
                      </a:r>
                      <a:r>
                        <a:rPr lang="en-US" sz="1600" dirty="0" smtClean="0"/>
                        <a:t> (ml/min)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No renal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No renal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Caution if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CrCl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&lt;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CrCl</a:t>
                      </a:r>
                      <a:r>
                        <a:rPr lang="en-US" sz="1600" dirty="0" smtClean="0"/>
                        <a:t> 30</a:t>
                      </a:r>
                      <a:r>
                        <a:rPr lang="en-US" sz="1600" baseline="0" dirty="0" smtClean="0"/>
                        <a:t> – 50</a:t>
                      </a:r>
                    </a:p>
                    <a:p>
                      <a:r>
                        <a:rPr lang="en-US" sz="1600" baseline="0" dirty="0" smtClean="0"/>
                        <a:t>4 mg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none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2741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CrCl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&lt; 30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11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HA, dizzy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Nasal</a:t>
                      </a:r>
                      <a:r>
                        <a:rPr lang="en-US" sz="1600" baseline="0" dirty="0" smtClean="0"/>
                        <a:t> congestion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Fatigue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Nasal congestion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Decrease libido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28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D-D: lower BP</a:t>
                      </a:r>
                    </a:p>
                    <a:p>
                      <a:r>
                        <a:rPr lang="en-US" sz="1600" dirty="0" smtClean="0"/>
                        <a:t>CYP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hepatic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CYP3A4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P-</a:t>
                      </a:r>
                      <a:r>
                        <a:rPr lang="en-US" sz="1600" dirty="0" err="1" smtClean="0"/>
                        <a:t>gp</a:t>
                      </a:r>
                      <a:r>
                        <a:rPr lang="en-US" sz="1600" dirty="0" smtClean="0"/>
                        <a:t> inhibitor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CYP3A4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Cimetidine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CYP3A4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6728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Syncope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Syncope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Lowest ejaculatory dysfunction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Abnormal ejaculation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Little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 dizzy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dizzy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39864"/>
              </p:ext>
            </p:extLst>
          </p:nvPr>
        </p:nvGraphicFramePr>
        <p:xfrm>
          <a:off x="1651000" y="1597176"/>
          <a:ext cx="29028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2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Non-Selective</a:t>
                      </a:r>
                      <a:r>
                        <a:rPr lang="en-US" baseline="0" dirty="0" smtClean="0"/>
                        <a:t> blockers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3377"/>
              </p:ext>
            </p:extLst>
          </p:nvPr>
        </p:nvGraphicFramePr>
        <p:xfrm>
          <a:off x="4572001" y="1597176"/>
          <a:ext cx="44631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Selective</a:t>
                      </a:r>
                      <a:r>
                        <a:rPr lang="en-US" baseline="0" dirty="0" smtClean="0"/>
                        <a:t> blockers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475" y="400201"/>
            <a:ext cx="2832100" cy="287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3270401"/>
            <a:ext cx="203200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44775" y="3270401"/>
            <a:ext cx="2501900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14624" y="1066800"/>
            <a:ext cx="2540000" cy="157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0119" y="1968016"/>
            <a:ext cx="1511300" cy="9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7544" y="417286"/>
            <a:ext cx="128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Testosterone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000492" y="3193143"/>
            <a:ext cx="53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DHT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44345" y="4683925"/>
            <a:ext cx="18864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DHT-2 Receptor</a:t>
            </a:r>
          </a:p>
          <a:p>
            <a:pPr algn="ctr"/>
            <a:r>
              <a:rPr lang="en-US" sz="1600" dirty="0" smtClean="0"/>
              <a:t>Prostate Cell growth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88506" y="4680688"/>
            <a:ext cx="15105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DHT-1 Receptor</a:t>
            </a:r>
          </a:p>
          <a:p>
            <a:pPr algn="ctr"/>
            <a:r>
              <a:rPr lang="en-US" sz="1600" dirty="0" smtClean="0"/>
              <a:t>Hair loss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221" y="2672959"/>
            <a:ext cx="1412845" cy="1040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085" y="314250"/>
            <a:ext cx="1388116" cy="89533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7269857" y="755840"/>
            <a:ext cx="0" cy="243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 flipH="1">
            <a:off x="6343781" y="3531697"/>
            <a:ext cx="926076" cy="1148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6" idx="0"/>
          </p:cNvCxnSpPr>
          <p:nvPr/>
        </p:nvCxnSpPr>
        <p:spPr>
          <a:xfrm>
            <a:off x="7269857" y="3531697"/>
            <a:ext cx="817715" cy="1152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21252" y="194128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 alpha   reductase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9571" y="36285"/>
            <a:ext cx="5188858" cy="674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5-Alpha Reductase Inhibitors</a:t>
            </a:r>
            <a:endParaRPr lang="en-US" sz="1600" dirty="0"/>
          </a:p>
          <a:p>
            <a:r>
              <a:rPr lang="en-US" sz="1600" dirty="0" smtClean="0"/>
              <a:t>MOA: decrease DHT that causes: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1. Prostate Cell Growth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2. Hair Loss</a:t>
            </a:r>
          </a:p>
          <a:p>
            <a:endParaRPr lang="en-US" sz="1600" dirty="0" smtClean="0"/>
          </a:p>
          <a:p>
            <a:r>
              <a:rPr lang="en-US" sz="1600" dirty="0" smtClean="0"/>
              <a:t>Drug: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Finasteride	5 mg PO daily</a:t>
            </a:r>
          </a:p>
          <a:p>
            <a:r>
              <a:rPr lang="en-US" sz="1600" dirty="0" smtClean="0"/>
              <a:t>   Dutasteride	0.5 mg PO daily</a:t>
            </a:r>
          </a:p>
          <a:p>
            <a:endParaRPr lang="en-US" sz="1600" dirty="0"/>
          </a:p>
          <a:p>
            <a:r>
              <a:rPr lang="en-US" sz="1600" dirty="0" smtClean="0"/>
              <a:t>Pros: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No renal/hepatic dose adjustments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Reduce Prostate Size by 25%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Combo: Finasteride + Doxazosin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smtClean="0"/>
              <a:t>Cons: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Slow onset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Size/symptoms return to baseline if d/c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smtClean="0"/>
              <a:t>Monitor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q6 months: if prostate does not decrease by 50% then check for prostate cancer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AUA symptom score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Adverse effects</a:t>
            </a:r>
          </a:p>
          <a:p>
            <a:pPr lvl="1"/>
            <a:r>
              <a:rPr lang="en-US" sz="1600" dirty="0" smtClean="0"/>
              <a:t>GI</a:t>
            </a:r>
          </a:p>
          <a:p>
            <a:pPr lvl="1"/>
            <a:r>
              <a:rPr lang="en-US" sz="1600" dirty="0" smtClean="0"/>
              <a:t>HA/dizzy</a:t>
            </a:r>
          </a:p>
          <a:p>
            <a:pPr lvl="1"/>
            <a:r>
              <a:rPr lang="en-US" sz="1600" dirty="0" smtClean="0"/>
              <a:t>Abdominal</a:t>
            </a:r>
          </a:p>
          <a:p>
            <a:pPr lvl="1"/>
            <a:r>
              <a:rPr lang="en-US" sz="1600" dirty="0" smtClean="0"/>
              <a:t>Sexual dysfunction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553857" y="1818175"/>
            <a:ext cx="11653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Finasteride</a:t>
            </a:r>
          </a:p>
          <a:p>
            <a:r>
              <a:rPr lang="en-US" sz="1600" dirty="0" smtClean="0"/>
              <a:t>Dutasteride</a:t>
            </a:r>
            <a:endParaRPr lang="en-US" sz="1600" dirty="0"/>
          </a:p>
        </p:txBody>
      </p:sp>
      <p:cxnSp>
        <p:nvCxnSpPr>
          <p:cNvPr id="27" name="Straight Connector 26"/>
          <p:cNvCxnSpPr>
            <a:stCxn id="25" idx="3"/>
            <a:endCxn id="22" idx="1"/>
          </p:cNvCxnSpPr>
          <p:nvPr/>
        </p:nvCxnSpPr>
        <p:spPr>
          <a:xfrm>
            <a:off x="5719160" y="2110563"/>
            <a:ext cx="8020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8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428" y="36286"/>
            <a:ext cx="718457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Drugs to avoid if patient has BPH</a:t>
            </a:r>
          </a:p>
          <a:p>
            <a:endParaRPr lang="en-US" dirty="0"/>
          </a:p>
          <a:p>
            <a:r>
              <a:rPr lang="en-US" u="sng" dirty="0" smtClean="0"/>
              <a:t>Drug									Reason					</a:t>
            </a:r>
          </a:p>
          <a:p>
            <a:pPr marL="342900" indent="-342900">
              <a:buAutoNum type="arabicPeriod"/>
            </a:pPr>
            <a:r>
              <a:rPr lang="en-US" dirty="0" smtClean="0"/>
              <a:t>Testosterone replacement 			increase DHT</a:t>
            </a:r>
          </a:p>
          <a:p>
            <a:pPr marL="342900" indent="-342900">
              <a:buAutoNum type="arabicPeriod"/>
            </a:pPr>
            <a:r>
              <a:rPr lang="en-US" dirty="0" smtClean="0"/>
              <a:t>Alpha agonist</a:t>
            </a:r>
            <a:r>
              <a:rPr lang="en-US" dirty="0"/>
              <a:t> </a:t>
            </a:r>
            <a:r>
              <a:rPr lang="en-US" dirty="0" smtClean="0"/>
              <a:t>(decongestants)			opposite of alpha 1 antagonist</a:t>
            </a:r>
          </a:p>
          <a:p>
            <a:pPr marL="342900" indent="-342900">
              <a:buAutoNum type="arabicPeriod"/>
            </a:pPr>
            <a:r>
              <a:rPr lang="en-US" dirty="0" smtClean="0"/>
              <a:t>Anti-cholinergics (TCA, H1)			run from bear = no pee</a:t>
            </a:r>
          </a:p>
          <a:p>
            <a:pPr marL="342900" indent="-342900">
              <a:buAutoNum type="arabicPeriod"/>
            </a:pPr>
            <a:r>
              <a:rPr lang="en-US" dirty="0" smtClean="0"/>
              <a:t>Diuretics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Herbal Therapy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3325586"/>
            <a:ext cx="1596571" cy="93798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79661"/>
              </p:ext>
            </p:extLst>
          </p:nvPr>
        </p:nvGraphicFramePr>
        <p:xfrm>
          <a:off x="181428" y="2898609"/>
          <a:ext cx="8363856" cy="3798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7952"/>
                <a:gridCol w="2787952"/>
                <a:gridCol w="2787952"/>
              </a:tblGrid>
              <a:tr h="318978">
                <a:tc>
                  <a:txBody>
                    <a:bodyPr/>
                    <a:lstStyle/>
                    <a:p>
                      <a:r>
                        <a:rPr lang="en-US" dirty="0" smtClean="0"/>
                        <a:t>Insufficient Evidence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Possibly effective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Likely effective</a:t>
                      </a:r>
                      <a:endParaRPr lang="en-US" dirty="0"/>
                    </a:p>
                  </a:txBody>
                  <a:tcPr/>
                </a:tc>
              </a:tr>
              <a:tr h="1022478"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African wild</a:t>
                      </a:r>
                      <a:r>
                        <a:rPr lang="en-US" baseline="0" dirty="0" smtClean="0"/>
                        <a:t> potato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Beta-sitosterol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1022478">
                <a:tc>
                  <a:txBody>
                    <a:bodyPr/>
                    <a:lstStyle/>
                    <a:p>
                      <a:r>
                        <a:rPr lang="en-US" dirty="0" smtClean="0"/>
                        <a:t>Prickly</a:t>
                      </a:r>
                      <a:r>
                        <a:rPr lang="en-US" baseline="0" dirty="0" smtClean="0"/>
                        <a:t> pear cactus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Pumpkin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Pygeum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022478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r>
                        <a:rPr lang="en-US" baseline="0" dirty="0" smtClean="0"/>
                        <a:t> clover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Rye grass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Saw palmetto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18978">
                <a:tc>
                  <a:txBody>
                    <a:bodyPr/>
                    <a:lstStyle/>
                    <a:p>
                      <a:r>
                        <a:rPr lang="en-US" dirty="0" smtClean="0"/>
                        <a:t>Stinging nettle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36" y="4318000"/>
            <a:ext cx="981528" cy="981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657" y="5386614"/>
            <a:ext cx="1182914" cy="8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430</Words>
  <Application>Microsoft Macintosh PowerPoint</Application>
  <PresentationFormat>On-screen Show (4:3)</PresentationFormat>
  <Paragraphs>207</Paragraphs>
  <Slides>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133</cp:revision>
  <dcterms:created xsi:type="dcterms:W3CDTF">2012-02-17T18:39:16Z</dcterms:created>
  <dcterms:modified xsi:type="dcterms:W3CDTF">2012-02-21T12:29:49Z</dcterms:modified>
</cp:coreProperties>
</file>