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BBC5EADF-C653-314D-9B30-D2D90F65F075}">
          <p14:sldIdLst>
            <p14:sldId id="256"/>
            <p14:sldId id="268"/>
            <p14:sldId id="257"/>
            <p14:sldId id="258"/>
          </p14:sldIdLst>
        </p14:section>
        <p14:section name="Symptoms" id="{F5C8D997-5087-8349-9D70-883988E9D60F}">
          <p14:sldIdLst>
            <p14:sldId id="259"/>
            <p14:sldId id="260"/>
          </p14:sldIdLst>
        </p14:section>
        <p14:section name="Estrogen" id="{1759D112-E24B-B348-88FD-07B7443DC349}">
          <p14:sldIdLst>
            <p14:sldId id="261"/>
            <p14:sldId id="262"/>
          </p14:sldIdLst>
        </p14:section>
        <p14:section name="EPT" id="{8D3BF000-0AFC-704F-AF45-EE74022DB7A1}">
          <p14:sldIdLst>
            <p14:sldId id="263"/>
            <p14:sldId id="264"/>
            <p14:sldId id="265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49" autoAdjust="0"/>
  </p:normalViewPr>
  <p:slideViewPr>
    <p:cSldViewPr snapToGrid="0" snapToObjects="1">
      <p:cViewPr varScale="1">
        <p:scale>
          <a:sx n="69" d="100"/>
          <a:sy n="69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92329-E73C-254B-9124-CE85CACE41FD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035-1D02-334C-AA05-7CB066CD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FSH and LH become high menopause b/c hormone</a:t>
            </a:r>
            <a:r>
              <a:rPr lang="en-US" baseline="0" dirty="0" smtClean="0"/>
              <a:t> tries to make increase follicles of ovulation to produce more estrogen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HRT = Hormone Replacement</a:t>
            </a:r>
            <a:r>
              <a:rPr lang="en-US" baseline="0" dirty="0" smtClean="0"/>
              <a:t> Therapy</a:t>
            </a:r>
          </a:p>
          <a:p>
            <a:r>
              <a:rPr lang="en-US" baseline="0" dirty="0" smtClean="0"/>
              <a:t>ET = Estrogen Therapy</a:t>
            </a:r>
          </a:p>
          <a:p>
            <a:r>
              <a:rPr lang="en-US" baseline="0" dirty="0" smtClean="0"/>
              <a:t>EPT = Progestin Therapy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Conjugated estrogen 		</a:t>
            </a:r>
            <a:r>
              <a:rPr lang="en-US" dirty="0" err="1" smtClean="0"/>
              <a:t>premarin</a:t>
            </a:r>
            <a:endParaRPr lang="en-US" dirty="0" smtClean="0"/>
          </a:p>
          <a:p>
            <a:r>
              <a:rPr lang="en-US" dirty="0" smtClean="0"/>
              <a:t>Micronized</a:t>
            </a:r>
            <a:r>
              <a:rPr lang="en-US" baseline="0" dirty="0" smtClean="0"/>
              <a:t> estradiol			</a:t>
            </a:r>
            <a:r>
              <a:rPr lang="en-US" baseline="0" dirty="0" err="1" smtClean="0"/>
              <a:t>estrace</a:t>
            </a:r>
            <a:r>
              <a:rPr lang="en-US" baseline="0" dirty="0" smtClean="0"/>
              <a:t>			micro = </a:t>
            </a:r>
            <a:r>
              <a:rPr lang="en-US" baseline="0" dirty="0" err="1" smtClean="0"/>
              <a:t>es’</a:t>
            </a:r>
            <a:r>
              <a:rPr lang="en-US" baseline="0" dirty="0" smtClean="0"/>
              <a:t> trace</a:t>
            </a:r>
          </a:p>
          <a:p>
            <a:r>
              <a:rPr lang="en-US" baseline="0" dirty="0" smtClean="0"/>
              <a:t>17 beta estradiol			</a:t>
            </a:r>
            <a:r>
              <a:rPr lang="en-US" baseline="0" dirty="0" err="1" smtClean="0"/>
              <a:t>estrace</a:t>
            </a:r>
            <a:endParaRPr lang="en-US" baseline="0" dirty="0" smtClean="0"/>
          </a:p>
          <a:p>
            <a:r>
              <a:rPr lang="en-US" baseline="0" dirty="0" smtClean="0"/>
              <a:t>Estradiol acetate			</a:t>
            </a:r>
            <a:r>
              <a:rPr lang="en-US" baseline="0" dirty="0" err="1" smtClean="0"/>
              <a:t>femtrace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femring</a:t>
            </a:r>
            <a:r>
              <a:rPr lang="en-US" baseline="0" dirty="0" smtClean="0"/>
              <a:t>		estradiol </a:t>
            </a:r>
            <a:r>
              <a:rPr lang="en-US" baseline="0" dirty="0" err="1" smtClean="0"/>
              <a:t>ACEtate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femtrACE</a:t>
            </a:r>
            <a:endParaRPr lang="en-US" baseline="0" dirty="0" smtClean="0"/>
          </a:p>
          <a:p>
            <a:r>
              <a:rPr lang="en-US" baseline="0" dirty="0" smtClean="0"/>
              <a:t>Estropipate				ortho EST			</a:t>
            </a:r>
            <a:r>
              <a:rPr lang="en-US" baseline="0" dirty="0" err="1" smtClean="0"/>
              <a:t>ESTrOpipate</a:t>
            </a:r>
            <a:r>
              <a:rPr lang="en-US" baseline="0" dirty="0" smtClean="0"/>
              <a:t> = Ortho EST</a:t>
            </a:r>
          </a:p>
          <a:p>
            <a:r>
              <a:rPr lang="en-US" baseline="0" dirty="0" smtClean="0"/>
              <a:t>17 beta estradiol			</a:t>
            </a:r>
            <a:r>
              <a:rPr lang="en-US" baseline="0" dirty="0" err="1" smtClean="0"/>
              <a:t>vivelle</a:t>
            </a:r>
            <a:r>
              <a:rPr lang="en-US" baseline="0" dirty="0" smtClean="0"/>
              <a:t>				alive to be 17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FemTrace</a:t>
            </a:r>
            <a:r>
              <a:rPr lang="en-US" baseline="0" dirty="0" smtClean="0"/>
              <a:t> (estrogen)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FemHRT (</a:t>
            </a:r>
            <a:r>
              <a:rPr lang="en-US" baseline="0" dirty="0" err="1" smtClean="0"/>
              <a:t>EE+norenthindrone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Premarin:		Estrogen only	conjugated estradiol</a:t>
            </a:r>
          </a:p>
          <a:p>
            <a:r>
              <a:rPr lang="en-US" dirty="0" smtClean="0"/>
              <a:t>Prem</a:t>
            </a:r>
            <a:r>
              <a:rPr lang="en-US" b="1" dirty="0" smtClean="0"/>
              <a:t>phase</a:t>
            </a:r>
            <a:r>
              <a:rPr lang="en-US" dirty="0" smtClean="0"/>
              <a:t>		continuous </a:t>
            </a:r>
            <a:r>
              <a:rPr lang="en-US" b="1" dirty="0" smtClean="0"/>
              <a:t>cyclic</a:t>
            </a:r>
            <a:r>
              <a:rPr lang="en-US" dirty="0" smtClean="0"/>
              <a:t>	conjugated estradiol </a:t>
            </a:r>
            <a:r>
              <a:rPr lang="en-US" baseline="0" dirty="0" smtClean="0"/>
              <a:t>+ medroxyprogesterone </a:t>
            </a:r>
          </a:p>
          <a:p>
            <a:r>
              <a:rPr lang="en-US" baseline="0" dirty="0" smtClean="0"/>
              <a:t>Prem</a:t>
            </a:r>
            <a:r>
              <a:rPr lang="en-US" b="1" baseline="0" dirty="0" smtClean="0"/>
              <a:t>pro</a:t>
            </a:r>
            <a:r>
              <a:rPr lang="en-US" baseline="0" dirty="0" smtClean="0"/>
              <a:t>		continuous </a:t>
            </a:r>
            <a:r>
              <a:rPr lang="en-US" b="1" baseline="0" dirty="0" smtClean="0"/>
              <a:t>combo</a:t>
            </a:r>
            <a:r>
              <a:rPr lang="en-US" baseline="0" dirty="0" smtClean="0"/>
              <a:t>	conjugated estradiol + medroxyprogesterone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Cyclic. It’s just a phase	conjugated estrogen + medroxyprogesterone</a:t>
            </a:r>
          </a:p>
          <a:p>
            <a:r>
              <a:rPr lang="en-US" dirty="0" smtClean="0"/>
              <a:t>				conjugated = it’s just a phase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medroxy</a:t>
            </a:r>
            <a:r>
              <a:rPr lang="en-US" baseline="0" dirty="0" smtClean="0"/>
              <a:t> = me drop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premPRO</a:t>
            </a:r>
            <a:r>
              <a:rPr lang="en-US" dirty="0" smtClean="0"/>
              <a:t> 	continuous</a:t>
            </a:r>
            <a:r>
              <a:rPr lang="en-US" baseline="0" dirty="0" smtClean="0"/>
              <a:t> </a:t>
            </a:r>
            <a:r>
              <a:rPr lang="en-US" dirty="0" err="1" smtClean="0"/>
              <a:t>conj</a:t>
            </a:r>
            <a:r>
              <a:rPr lang="en-US" baseline="0" dirty="0" smtClean="0"/>
              <a:t> EE + </a:t>
            </a:r>
            <a:r>
              <a:rPr lang="en-US" baseline="0" dirty="0" err="1" smtClean="0"/>
              <a:t>medroxypro</a:t>
            </a:r>
            <a:endParaRPr lang="en-US" baseline="0" dirty="0" smtClean="0"/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Femhrt</a:t>
            </a:r>
            <a:r>
              <a:rPr lang="en-US" dirty="0" smtClean="0"/>
              <a:t>	female</a:t>
            </a:r>
            <a:r>
              <a:rPr lang="en-US" baseline="0" dirty="0" smtClean="0"/>
              <a:t> = EE + Hurt = norethindrone</a:t>
            </a:r>
          </a:p>
          <a:p>
            <a:endParaRPr lang="en-US" dirty="0" smtClean="0"/>
          </a:p>
          <a:p>
            <a:r>
              <a:rPr lang="en-US" dirty="0" smtClean="0"/>
              <a:t>Activella	active at 17?</a:t>
            </a:r>
            <a:r>
              <a:rPr lang="en-US" baseline="0" dirty="0" smtClean="0"/>
              <a:t> Nor…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Angeliq	angel at 17 + </a:t>
            </a:r>
            <a:r>
              <a:rPr lang="en-US" baseline="0" dirty="0" err="1" smtClean="0"/>
              <a:t>Liq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spironoLactone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 6 months</a:t>
            </a:r>
          </a:p>
          <a:p>
            <a:r>
              <a:rPr lang="en-US" dirty="0" smtClean="0"/>
              <a:t>No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0035-1D02-334C-AA05-7CB066CDB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0F05-E996-D547-99F2-8C667C2C4C01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F266-BD88-1040-A592-0A1CFACD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276" y="-3795"/>
            <a:ext cx="87002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Menopause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Menopause: A </a:t>
            </a:r>
            <a:r>
              <a:rPr lang="en-US" dirty="0"/>
              <a:t>time in a woman's life when her periods (menstruation) eventually stop and the body goes through changes that no longer allow her to get </a:t>
            </a:r>
            <a:r>
              <a:rPr lang="en-US" dirty="0" smtClean="0"/>
              <a:t>pregnant</a:t>
            </a:r>
          </a:p>
          <a:p>
            <a:endParaRPr lang="en-US" dirty="0" smtClean="0"/>
          </a:p>
          <a:p>
            <a:r>
              <a:rPr lang="en-US" dirty="0" smtClean="0"/>
              <a:t>Age: 45 – 55</a:t>
            </a:r>
          </a:p>
          <a:p>
            <a:endParaRPr lang="en-US" dirty="0" smtClean="0"/>
          </a:p>
          <a:p>
            <a:r>
              <a:rPr lang="en-US" dirty="0" smtClean="0"/>
              <a:t>Pathophysiology: a woman's ovaries stop making eggs and they </a:t>
            </a:r>
            <a:r>
              <a:rPr lang="en-US" dirty="0" smtClean="0">
                <a:solidFill>
                  <a:srgbClr val="FF0000"/>
                </a:solidFill>
              </a:rPr>
              <a:t>produce less estrogen and progesterone.</a:t>
            </a:r>
            <a:r>
              <a:rPr lang="en-US" dirty="0" smtClean="0"/>
              <a:t> Changes in these hormones cause menopause symptoms. Periods occur less often and eventually stop. Sometimes this happens suddenly. But most of the time, periods slowly stop over time.</a:t>
            </a:r>
          </a:p>
          <a:p>
            <a:endParaRPr lang="en-US" dirty="0"/>
          </a:p>
          <a:p>
            <a:r>
              <a:rPr lang="en-US" dirty="0" smtClean="0"/>
              <a:t>Did you know? Smokers hit menopause 2 years earlier than the average female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24176"/>
              </p:ext>
            </p:extLst>
          </p:nvPr>
        </p:nvGraphicFramePr>
        <p:xfrm>
          <a:off x="111835" y="3958939"/>
          <a:ext cx="364004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829"/>
                <a:gridCol w="1269867"/>
                <a:gridCol w="1308348"/>
              </a:tblGrid>
              <a:tr h="3105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</a:p>
                    <a:p>
                      <a:r>
                        <a:rPr lang="en-US" dirty="0" smtClean="0"/>
                        <a:t>menopause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</a:p>
                    <a:p>
                      <a:r>
                        <a:rPr lang="en-US" dirty="0" smtClean="0"/>
                        <a:t>menopause</a:t>
                      </a:r>
                      <a:endParaRPr lang="en-US" dirty="0"/>
                    </a:p>
                  </a:txBody>
                  <a:tcPr/>
                </a:tc>
              </a:tr>
              <a:tr h="310540">
                <a:tc>
                  <a:txBody>
                    <a:bodyPr/>
                    <a:lstStyle/>
                    <a:p>
                      <a:r>
                        <a:rPr lang="en-US" dirty="0" smtClean="0"/>
                        <a:t>Estradiol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10540">
                <a:tc>
                  <a:txBody>
                    <a:bodyPr/>
                    <a:lstStyle/>
                    <a:p>
                      <a:r>
                        <a:rPr lang="en-US" dirty="0" smtClean="0"/>
                        <a:t>Estrone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10540">
                <a:tc>
                  <a:txBody>
                    <a:bodyPr/>
                    <a:lstStyle/>
                    <a:p>
                      <a:r>
                        <a:rPr lang="en-US" dirty="0" smtClean="0"/>
                        <a:t>FSH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 40 IU/L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0540">
                <a:tc>
                  <a:txBody>
                    <a:bodyPr/>
                    <a:lstStyle/>
                    <a:p>
                      <a:r>
                        <a:rPr lang="en-US" dirty="0" smtClean="0"/>
                        <a:t>LH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Hormone changes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321" y="3650427"/>
            <a:ext cx="5303037" cy="30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51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08" y="115484"/>
            <a:ext cx="240292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EPT = Estrogen + Progestin</a:t>
            </a: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9045"/>
              </p:ext>
            </p:extLst>
          </p:nvPr>
        </p:nvGraphicFramePr>
        <p:xfrm>
          <a:off x="129007" y="1820705"/>
          <a:ext cx="8760057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554"/>
                <a:gridCol w="2082484"/>
                <a:gridCol w="2920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Conjugated Estrogen (CEE)</a:t>
                      </a:r>
                    </a:p>
                    <a:p>
                      <a:pPr algn="ctr"/>
                      <a:r>
                        <a:rPr lang="en-US" sz="1600" dirty="0" smtClean="0"/>
                        <a:t>+</a:t>
                      </a:r>
                    </a:p>
                    <a:p>
                      <a:pPr algn="ctr"/>
                      <a:r>
                        <a:rPr lang="en-US" sz="1600" dirty="0" smtClean="0"/>
                        <a:t>Medroxyprogesterone (MPA)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Premphase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CEE 0.625 mg for 28 days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MPA</a:t>
                      </a:r>
                      <a:r>
                        <a:rPr lang="en-US" sz="1600" baseline="0" dirty="0" smtClean="0"/>
                        <a:t> 5 mg last 14 days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2256" y="76266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Continuous </a:t>
            </a:r>
            <a:r>
              <a:rPr lang="en-US" b="1" dirty="0"/>
              <a:t>Cyclic</a:t>
            </a:r>
          </a:p>
          <a:p>
            <a:r>
              <a:rPr lang="en-US" dirty="0"/>
              <a:t>Estrogen daily</a:t>
            </a:r>
          </a:p>
          <a:p>
            <a:r>
              <a:rPr lang="en-US" dirty="0"/>
              <a:t>Progestin 14d/month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6" y="3645377"/>
            <a:ext cx="2921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65935"/>
              </p:ext>
            </p:extLst>
          </p:nvPr>
        </p:nvGraphicFramePr>
        <p:xfrm>
          <a:off x="129008" y="1553350"/>
          <a:ext cx="8760057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793"/>
                <a:gridCol w="2063245"/>
                <a:gridCol w="2920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Dose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(1/2 of cyclic b/c ½ the days)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Conjugated Estrogen (CEE)</a:t>
                      </a:r>
                    </a:p>
                    <a:p>
                      <a:pPr algn="ctr"/>
                      <a:r>
                        <a:rPr lang="en-US" sz="1600" dirty="0" smtClean="0"/>
                        <a:t>+</a:t>
                      </a:r>
                    </a:p>
                    <a:p>
                      <a:pPr algn="ctr"/>
                      <a:r>
                        <a:rPr lang="en-US" sz="1600" dirty="0" smtClean="0"/>
                        <a:t>Medroxyprogesterone (MPA)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Prempro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Premarin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proges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CEE 0.3 mg PO daily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&amp;</a:t>
                      </a:r>
                    </a:p>
                    <a:p>
                      <a:pPr algn="ctr"/>
                      <a:r>
                        <a:rPr lang="en-US" sz="1600" dirty="0" smtClean="0"/>
                        <a:t>MPA</a:t>
                      </a:r>
                      <a:r>
                        <a:rPr lang="en-US" sz="1600" baseline="0" dirty="0" smtClean="0"/>
                        <a:t> 1.5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Ethinyl Estradiol (E)&amp;</a:t>
                      </a:r>
                    </a:p>
                    <a:p>
                      <a:pPr algn="ctr"/>
                      <a:r>
                        <a:rPr lang="en-US" sz="1600" dirty="0" smtClean="0"/>
                        <a:t>Norethindrone Acetate (P)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Fem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HRT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+ nor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0" dirty="0" smtClean="0"/>
                        <a:t> 2.5 mcg PO daily &amp;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P 0.5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17β-estradiol (E) &amp;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drospirenone (P)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Angeliq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17 + leak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 1 mg PO daily &amp;</a:t>
                      </a:r>
                    </a:p>
                    <a:p>
                      <a:pPr algn="ctr"/>
                      <a:r>
                        <a:rPr lang="en-US" sz="1600" dirty="0" smtClean="0"/>
                        <a:t>P 0.5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17β-estradiol (E) &amp;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Norethindrone acetate (P)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Activella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17? 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 0.5 mg</a:t>
                      </a:r>
                      <a:r>
                        <a:rPr lang="en-US" sz="1600" baseline="0" dirty="0" smtClean="0"/>
                        <a:t> PO daily </a:t>
                      </a:r>
                      <a:r>
                        <a:rPr lang="en-US" sz="1600" dirty="0" smtClean="0"/>
                        <a:t>&amp;</a:t>
                      </a:r>
                    </a:p>
                    <a:p>
                      <a:pPr algn="ctr"/>
                      <a:r>
                        <a:rPr lang="en-US" sz="1600" dirty="0" smtClean="0"/>
                        <a:t>P 0.1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17β-estradiol &amp; norethindrone acetate patch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Patch decreases side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effects such as breast tenderness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Comb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ipatch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17? 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0.05 mg estradiol &amp;</a:t>
                      </a:r>
                    </a:p>
                    <a:p>
                      <a:pPr algn="ctr"/>
                      <a:r>
                        <a:rPr lang="en-US" sz="1600" dirty="0" smtClean="0"/>
                        <a:t>Norethindrone</a:t>
                      </a:r>
                    </a:p>
                    <a:p>
                      <a:pPr algn="ctr"/>
                      <a:r>
                        <a:rPr lang="en-US" sz="1600" dirty="0" smtClean="0"/>
                        <a:t>Twice</a:t>
                      </a:r>
                      <a:r>
                        <a:rPr lang="en-US" sz="1600" baseline="0" dirty="0" smtClean="0"/>
                        <a:t> a week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17β-estradiol &amp; levonorgestrel patch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Patch decreases side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effects such as breast tenderness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CLimara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Pro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0.045 mg estradiol &amp;</a:t>
                      </a:r>
                    </a:p>
                    <a:p>
                      <a:pPr algn="ctr"/>
                      <a:r>
                        <a:rPr lang="en-US" sz="1600" dirty="0" smtClean="0"/>
                        <a:t>Levonorgestrel</a:t>
                      </a:r>
                    </a:p>
                    <a:p>
                      <a:pPr algn="ctr"/>
                      <a:r>
                        <a:rPr lang="en-US" sz="1600" dirty="0" smtClean="0"/>
                        <a:t>Once</a:t>
                      </a:r>
                      <a:r>
                        <a:rPr lang="en-US" sz="1600" baseline="0" dirty="0" smtClean="0"/>
                        <a:t> a week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9491" y="5482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Continuous </a:t>
            </a:r>
            <a:r>
              <a:rPr lang="en-US" b="1" dirty="0"/>
              <a:t>Combined</a:t>
            </a:r>
          </a:p>
          <a:p>
            <a:r>
              <a:rPr lang="en-US" dirty="0"/>
              <a:t>Estrogen daily</a:t>
            </a:r>
          </a:p>
          <a:p>
            <a:r>
              <a:rPr lang="en-US" dirty="0"/>
              <a:t>Progestin daily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08" y="115484"/>
            <a:ext cx="240292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EPT = Estrogen + Progestin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122"/>
            <a:ext cx="1396492" cy="1396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484" y="2689609"/>
            <a:ext cx="3048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1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08" y="115484"/>
            <a:ext cx="240292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EPT = Estrogen + Progestin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008" y="773668"/>
            <a:ext cx="4521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Progestin</a:t>
            </a:r>
            <a:r>
              <a:rPr lang="en-US" sz="1600" dirty="0" smtClean="0"/>
              <a:t> individual agents (combine with Estrogen)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92167"/>
              </p:ext>
            </p:extLst>
          </p:nvPr>
        </p:nvGraphicFramePr>
        <p:xfrm>
          <a:off x="217406" y="1397000"/>
          <a:ext cx="8536977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5659"/>
                <a:gridCol w="2845659"/>
                <a:gridCol w="2845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Medroxyprogesterone</a:t>
                      </a:r>
                      <a:r>
                        <a:rPr lang="en-US" baseline="0" dirty="0" smtClean="0"/>
                        <a:t> (MPA)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vera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Cyclic:</a:t>
                      </a:r>
                      <a:r>
                        <a:rPr lang="en-US" baseline="0" dirty="0" smtClean="0"/>
                        <a:t> 5 mg </a:t>
                      </a:r>
                    </a:p>
                    <a:p>
                      <a:pPr algn="ctr"/>
                      <a:r>
                        <a:rPr lang="en-US" baseline="0" dirty="0" smtClean="0"/>
                        <a:t>Continuous: 2.5 mg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Norethindrone Acetate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Ay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gestin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Cyclic: 5 mg daily</a:t>
                      </a:r>
                    </a:p>
                    <a:p>
                      <a:pPr algn="ctr"/>
                      <a:r>
                        <a:rPr lang="en-US" dirty="0" smtClean="0"/>
                        <a:t>Continuous:</a:t>
                      </a:r>
                      <a:r>
                        <a:rPr lang="en-US" baseline="0" dirty="0" smtClean="0"/>
                        <a:t> 2.5 mg daily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Progesterone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metrium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Cyclic: 200 mg</a:t>
                      </a:r>
                    </a:p>
                    <a:p>
                      <a:pPr algn="ctr"/>
                      <a:r>
                        <a:rPr lang="en-US" dirty="0" smtClean="0"/>
                        <a:t>Continuous:</a:t>
                      </a:r>
                      <a:r>
                        <a:rPr lang="en-US" baseline="0" dirty="0" smtClean="0"/>
                        <a:t> 100 mg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Levonorgestrel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Mirena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Progesterone gel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Pro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chieve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3998"/>
              </p:ext>
            </p:extLst>
          </p:nvPr>
        </p:nvGraphicFramePr>
        <p:xfrm>
          <a:off x="129008" y="2034894"/>
          <a:ext cx="8721576" cy="2108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7192"/>
                <a:gridCol w="2907192"/>
                <a:gridCol w="2907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17β-estradiol (E) +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Norgestimate (P)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Prefest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mg E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/>
                        <a:t>0.09 mg P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Take combined for 3 days</a:t>
                      </a:r>
                    </a:p>
                    <a:p>
                      <a:pPr algn="ctr"/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E for 3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008" y="115484"/>
            <a:ext cx="240292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EPT = Estrogen + Progestin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9491" y="7407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Intermittent-Combined</a:t>
            </a:r>
            <a:endParaRPr lang="en-US" b="1" dirty="0"/>
          </a:p>
          <a:p>
            <a:r>
              <a:rPr lang="en-US" dirty="0"/>
              <a:t>Estrogen daily</a:t>
            </a:r>
          </a:p>
          <a:p>
            <a:r>
              <a:rPr lang="en-US" dirty="0"/>
              <a:t>Progestin </a:t>
            </a:r>
            <a:r>
              <a:rPr lang="en-US" dirty="0" smtClean="0"/>
              <a:t>take 3 days, off 3 days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4521200"/>
            <a:ext cx="2921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69366" y="1772718"/>
            <a:ext cx="8619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59224" y="1156917"/>
            <a:ext cx="1" cy="123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09079" y="1156917"/>
            <a:ext cx="1" cy="123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1878" y="1141621"/>
            <a:ext cx="1174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Menopause</a:t>
            </a:r>
          </a:p>
          <a:p>
            <a:pPr algn="ctr"/>
            <a:r>
              <a:rPr lang="en-US" sz="1600" dirty="0" smtClean="0"/>
              <a:t>Age 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895" y="1156917"/>
            <a:ext cx="14896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Perimenopause</a:t>
            </a:r>
          </a:p>
          <a:p>
            <a:pPr algn="ctr"/>
            <a:r>
              <a:rPr lang="en-US" sz="1600" dirty="0" smtClean="0"/>
              <a:t>Transition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8573" y="1156917"/>
            <a:ext cx="15260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Postmenopause</a:t>
            </a:r>
          </a:p>
          <a:p>
            <a:pPr algn="ctr"/>
            <a:r>
              <a:rPr lang="en-US" sz="1600" dirty="0" smtClean="0"/>
              <a:t>Age 51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0994" y="1888181"/>
            <a:ext cx="167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year w/o period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7577" y="1888181"/>
            <a:ext cx="110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Last period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2496" y="1888181"/>
            <a:ext cx="99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period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3136678" y="817810"/>
            <a:ext cx="768632" cy="45620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8405" y="3483175"/>
            <a:ext cx="5185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 years MAX of HRT</a:t>
            </a:r>
          </a:p>
          <a:p>
            <a:pPr marL="0" lvl="1" algn="ctr"/>
            <a:r>
              <a:rPr lang="en-US" sz="1600" dirty="0" smtClean="0"/>
              <a:t>To decrease risk of Breast </a:t>
            </a:r>
            <a:r>
              <a:rPr lang="en-US" sz="1600" dirty="0" smtClean="0"/>
              <a:t>CA. </a:t>
            </a:r>
          </a:p>
          <a:p>
            <a:pPr marL="0" lvl="1" algn="ctr"/>
            <a:endParaRPr lang="en-US" sz="1600" dirty="0"/>
          </a:p>
          <a:p>
            <a:pPr marL="0" lvl="1" algn="ctr"/>
            <a:r>
              <a:rPr lang="en-US" sz="1600" dirty="0" smtClean="0"/>
              <a:t>It </a:t>
            </a:r>
            <a:r>
              <a:rPr lang="en-US" sz="1600" dirty="0"/>
              <a:t>is recommended to discontinue HRT within 5 years of initiation in order to decrease the risks of adverse effects, particularly breast cancer.</a:t>
            </a:r>
          </a:p>
          <a:p>
            <a:pPr algn="ctr"/>
            <a:endParaRPr lang="en-US" sz="1600" dirty="0" smtClean="0"/>
          </a:p>
          <a:p>
            <a:pPr marL="0" lvl="1" algn="ctr"/>
            <a:r>
              <a:rPr lang="en-US" sz="1600" dirty="0"/>
              <a:t>There is some evidence that HRT may have less cardiovascular risk when started in younger post-menopausal women, specifically before 5 years post-menopause</a:t>
            </a:r>
          </a:p>
          <a:p>
            <a:pPr algn="ctr"/>
            <a:endParaRPr lang="en-US" sz="1600" dirty="0" smtClean="0"/>
          </a:p>
        </p:txBody>
      </p:sp>
      <p:sp>
        <p:nvSpPr>
          <p:cNvPr id="19" name="Left Brace 18"/>
          <p:cNvSpPr/>
          <p:nvPr/>
        </p:nvSpPr>
        <p:spPr>
          <a:xfrm rot="16200000">
            <a:off x="6931904" y="1699182"/>
            <a:ext cx="787647" cy="28573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13142" y="3577686"/>
            <a:ext cx="18133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d/c HRT</a:t>
            </a:r>
          </a:p>
          <a:p>
            <a:pPr algn="ctr"/>
            <a:r>
              <a:rPr lang="en-US" sz="1600" dirty="0" smtClean="0"/>
              <a:t>b/c increase CV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9366" y="89391"/>
            <a:ext cx="597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6963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845" y="167374"/>
            <a:ext cx="48119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Stages of Menopause</a:t>
            </a:r>
          </a:p>
          <a:p>
            <a:endParaRPr lang="en-US" dirty="0"/>
          </a:p>
          <a:p>
            <a:r>
              <a:rPr lang="en-US" dirty="0" smtClean="0"/>
              <a:t>Early Phase of Menopause:</a:t>
            </a:r>
          </a:p>
          <a:p>
            <a:r>
              <a:rPr lang="en-US" dirty="0"/>
              <a:t>	</a:t>
            </a:r>
            <a:r>
              <a:rPr lang="en-US" dirty="0" smtClean="0"/>
              <a:t>Age: 47</a:t>
            </a:r>
          </a:p>
          <a:p>
            <a:r>
              <a:rPr lang="en-US" dirty="0"/>
              <a:t>	</a:t>
            </a:r>
            <a:r>
              <a:rPr lang="en-US" dirty="0" smtClean="0"/>
              <a:t>Menstrual Cycle is irregular (length &gt; 7 days)</a:t>
            </a:r>
          </a:p>
          <a:p>
            <a:r>
              <a:rPr lang="en-US" dirty="0"/>
              <a:t>	</a:t>
            </a:r>
            <a:r>
              <a:rPr lang="en-US" dirty="0" smtClean="0"/>
              <a:t>Symptoms: Abnormal bleeding</a:t>
            </a:r>
          </a:p>
          <a:p>
            <a:endParaRPr lang="en-US" dirty="0"/>
          </a:p>
          <a:p>
            <a:r>
              <a:rPr lang="en-US" dirty="0" smtClean="0"/>
              <a:t>Late Phase of Menopause:</a:t>
            </a:r>
          </a:p>
          <a:p>
            <a:r>
              <a:rPr lang="en-US" dirty="0" smtClean="0"/>
              <a:t>Age: ?</a:t>
            </a:r>
          </a:p>
          <a:p>
            <a:r>
              <a:rPr lang="en-US" dirty="0" smtClean="0"/>
              <a:t>Amenorrhea: Menstrual Cycle is skipped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73166" y="3268488"/>
            <a:ext cx="9139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Late phase Symptoms: </a:t>
            </a:r>
          </a:p>
          <a:p>
            <a:r>
              <a:rPr lang="en-US" dirty="0" smtClean="0"/>
              <a:t>		Menstrual Periods that decrease in frequency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Vasomotor</a:t>
            </a:r>
          </a:p>
          <a:p>
            <a:pPr lvl="2"/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Hot Flashes/flushes: sudden feelings of warmth, which are usually most intense 			      		  over the face, neck and chest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	Night Sweats: As a result of hot flashes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Genitourinary</a:t>
            </a:r>
          </a:p>
          <a:p>
            <a:pPr lvl="2"/>
            <a:r>
              <a:rPr lang="en-US" dirty="0" smtClean="0"/>
              <a:t>	Vaginal Dryness</a:t>
            </a:r>
          </a:p>
          <a:p>
            <a:pPr lvl="2"/>
            <a:r>
              <a:rPr lang="en-US" dirty="0" smtClean="0"/>
              <a:t>	Dyspareunia</a:t>
            </a:r>
          </a:p>
          <a:p>
            <a:pPr lvl="2"/>
            <a:r>
              <a:rPr lang="en-US" dirty="0" smtClean="0"/>
              <a:t>Cognitive</a:t>
            </a:r>
          </a:p>
          <a:p>
            <a:pPr lvl="2"/>
            <a:r>
              <a:rPr lang="en-US" dirty="0" smtClean="0"/>
              <a:t>	Sleep Disturbances</a:t>
            </a:r>
          </a:p>
          <a:p>
            <a:pPr lvl="2"/>
            <a:r>
              <a:rPr lang="en-US" dirty="0" smtClean="0"/>
              <a:t>	mood changes</a:t>
            </a:r>
          </a:p>
        </p:txBody>
      </p:sp>
    </p:spTree>
    <p:extLst>
      <p:ext uri="{BB962C8B-B14F-4D97-AF65-F5344CB8AC3E}">
        <p14:creationId xmlns:p14="http://schemas.microsoft.com/office/powerpoint/2010/main" val="169764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846" y="307900"/>
            <a:ext cx="86197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POSTmenopause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Postmenopause: </a:t>
            </a:r>
            <a:r>
              <a:rPr lang="en-US" dirty="0"/>
              <a:t>all of the time that follows the point when her ovaries become inactive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to know when it happens?</a:t>
            </a:r>
          </a:p>
          <a:p>
            <a:r>
              <a:rPr lang="en-US" dirty="0"/>
              <a:t>	</a:t>
            </a:r>
            <a:r>
              <a:rPr lang="en-US" dirty="0" smtClean="0"/>
              <a:t>12 months after final menstrual period (FMP)</a:t>
            </a:r>
          </a:p>
          <a:p>
            <a:endParaRPr lang="en-US" dirty="0"/>
          </a:p>
          <a:p>
            <a:r>
              <a:rPr lang="en-US" dirty="0" smtClean="0"/>
              <a:t>Age: 51</a:t>
            </a:r>
          </a:p>
          <a:p>
            <a:endParaRPr lang="en-US" dirty="0"/>
          </a:p>
          <a:p>
            <a:r>
              <a:rPr lang="en-US" dirty="0" smtClean="0"/>
              <a:t>Pathophysiology: FSH </a:t>
            </a:r>
            <a:r>
              <a:rPr lang="en-US" dirty="0"/>
              <a:t>levels will </a:t>
            </a:r>
            <a:r>
              <a:rPr lang="en-US" dirty="0" smtClean="0"/>
              <a:t>rise as ovaries </a:t>
            </a:r>
            <a:r>
              <a:rPr lang="en-US" dirty="0"/>
              <a:t>begin to shut </a:t>
            </a:r>
            <a:r>
              <a:rPr lang="en-US" dirty="0" smtClean="0"/>
              <a:t>down, having 0 Estrogen and Progestin; </a:t>
            </a:r>
            <a:r>
              <a:rPr lang="en-US" dirty="0"/>
              <a:t>these levels are easily checked through one blood test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Early state of Menopause</a:t>
            </a:r>
          </a:p>
          <a:p>
            <a:r>
              <a:rPr lang="en-US" dirty="0" smtClean="0"/>
              <a:t>Symptoms: Same as menopausal symptoms</a:t>
            </a:r>
          </a:p>
          <a:p>
            <a:r>
              <a:rPr lang="en-US" dirty="0"/>
              <a:t>	</a:t>
            </a:r>
            <a:r>
              <a:rPr lang="en-US" dirty="0" smtClean="0"/>
              <a:t>Vasomotor: Hot flashes and night sweats</a:t>
            </a:r>
          </a:p>
          <a:p>
            <a:r>
              <a:rPr lang="en-US" dirty="0"/>
              <a:t>	</a:t>
            </a:r>
            <a:r>
              <a:rPr lang="en-US" dirty="0" smtClean="0"/>
              <a:t>genitourinary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4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9082" y="34565"/>
            <a:ext cx="1174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Menopause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83917" y="750501"/>
            <a:ext cx="2364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Lifestyle Change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Stop smoking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Decrease OH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Exercise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Avoid caffeine &amp; spice</a:t>
            </a:r>
            <a:endParaRPr lang="en-US" sz="1600" dirty="0"/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>
          <a:xfrm>
            <a:off x="4266292" y="373119"/>
            <a:ext cx="0" cy="377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578" y="2213027"/>
            <a:ext cx="2198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Vasomotor Symptoms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Hot Flashes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Night Sweats</a:t>
            </a:r>
          </a:p>
          <a:p>
            <a:r>
              <a:rPr lang="en-US" sz="1600" dirty="0" smtClean="0"/>
              <a:t>then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9113" y="4276033"/>
            <a:ext cx="127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Uterus intact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493" y="4345171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w/o Uterus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45597" y="4032924"/>
            <a:ext cx="1038766" cy="254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4" idx="0"/>
          </p:cNvCxnSpPr>
          <p:nvPr/>
        </p:nvCxnSpPr>
        <p:spPr>
          <a:xfrm flipH="1">
            <a:off x="787109" y="4032924"/>
            <a:ext cx="1158488" cy="312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087" y="4988048"/>
            <a:ext cx="920044" cy="58477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HRT</a:t>
            </a:r>
          </a:p>
          <a:p>
            <a:pPr algn="ctr"/>
            <a:r>
              <a:rPr lang="en-US" sz="1600" dirty="0" smtClean="0"/>
              <a:t>Estrogen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9427" y="4984160"/>
            <a:ext cx="971440" cy="10772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HRT</a:t>
            </a:r>
          </a:p>
          <a:p>
            <a:pPr algn="ctr"/>
            <a:r>
              <a:rPr lang="en-US" sz="1600" dirty="0" smtClean="0"/>
              <a:t>Estrogen </a:t>
            </a:r>
          </a:p>
          <a:p>
            <a:pPr algn="ctr"/>
            <a:r>
              <a:rPr lang="en-US" sz="1600" dirty="0" smtClean="0"/>
              <a:t>&amp;</a:t>
            </a:r>
          </a:p>
          <a:p>
            <a:pPr algn="ctr"/>
            <a:r>
              <a:rPr lang="en-US" sz="1600" dirty="0" smtClean="0"/>
              <a:t>Progestin</a:t>
            </a:r>
          </a:p>
        </p:txBody>
      </p:sp>
      <p:cxnSp>
        <p:nvCxnSpPr>
          <p:cNvPr id="22" name="Straight Connector 21"/>
          <p:cNvCxnSpPr>
            <a:stCxn id="14" idx="2"/>
            <a:endCxn id="19" idx="0"/>
          </p:cNvCxnSpPr>
          <p:nvPr/>
        </p:nvCxnSpPr>
        <p:spPr>
          <a:xfrm>
            <a:off x="787109" y="4683725"/>
            <a:ext cx="0" cy="304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2984363" y="4625994"/>
            <a:ext cx="784" cy="358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447" y="6119515"/>
            <a:ext cx="90285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Adding the progestin to the estrogen protects the lining of the uterus (the endometrium) from the harmful effects of estrogen</a:t>
            </a:r>
            <a:endParaRPr lang="en-US" sz="1600" dirty="0" smtClean="0"/>
          </a:p>
        </p:txBody>
      </p:sp>
      <p:cxnSp>
        <p:nvCxnSpPr>
          <p:cNvPr id="3" name="Straight Connector 2"/>
          <p:cNvCxnSpPr>
            <a:stCxn id="6" idx="2"/>
            <a:endCxn id="11" idx="0"/>
          </p:cNvCxnSpPr>
          <p:nvPr/>
        </p:nvCxnSpPr>
        <p:spPr>
          <a:xfrm flipH="1">
            <a:off x="1945597" y="2073940"/>
            <a:ext cx="2320695" cy="139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0998" y="3425755"/>
            <a:ext cx="1749197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Contraindications?</a:t>
            </a:r>
          </a:p>
          <a:p>
            <a:r>
              <a:rPr lang="en-US" sz="1600" dirty="0" smtClean="0"/>
              <a:t>If false then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1945597" y="3098246"/>
            <a:ext cx="0" cy="327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0728" y="2251515"/>
            <a:ext cx="2150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Urogenital Symptoms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1504" y="3421473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Contraindications?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6995" y="4701965"/>
            <a:ext cx="2378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Vaginal Cream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>
          <a:xfrm>
            <a:off x="6486103" y="3760027"/>
            <a:ext cx="0" cy="94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7" idx="0"/>
          </p:cNvCxnSpPr>
          <p:nvPr/>
        </p:nvCxnSpPr>
        <p:spPr>
          <a:xfrm>
            <a:off x="6486103" y="2590069"/>
            <a:ext cx="0" cy="83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2" idx="0"/>
          </p:cNvCxnSpPr>
          <p:nvPr/>
        </p:nvCxnSpPr>
        <p:spPr>
          <a:xfrm>
            <a:off x="4266292" y="2073940"/>
            <a:ext cx="2219811" cy="177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9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286" y="993525"/>
            <a:ext cx="290866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Absolute</a:t>
            </a:r>
          </a:p>
          <a:p>
            <a:r>
              <a:rPr lang="en-US" sz="1600" dirty="0" smtClean="0"/>
              <a:t>1. Pregnancy</a:t>
            </a:r>
          </a:p>
          <a:p>
            <a:r>
              <a:rPr lang="en-US" sz="1600" dirty="0" smtClean="0"/>
              <a:t>CV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History of DVT, PE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3. CAD or stroke</a:t>
            </a:r>
          </a:p>
          <a:p>
            <a:r>
              <a:rPr lang="en-US" sz="1600" dirty="0" smtClean="0"/>
              <a:t>Cancer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4. Breast Cancer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5. Endometrial Cancer</a:t>
            </a:r>
          </a:p>
          <a:p>
            <a:r>
              <a:rPr lang="en-US" sz="1600" dirty="0" smtClean="0"/>
              <a:t>6. Liver disease</a:t>
            </a:r>
          </a:p>
          <a:p>
            <a:r>
              <a:rPr lang="en-US" sz="1600" dirty="0" smtClean="0"/>
              <a:t>7. Undiagnosed Vaginal Bleeding</a:t>
            </a:r>
          </a:p>
          <a:p>
            <a:endParaRPr lang="en-US" sz="1600" dirty="0"/>
          </a:p>
          <a:p>
            <a:r>
              <a:rPr lang="en-US" sz="1600" dirty="0" smtClean="0"/>
              <a:t>Relative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Migraine HA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Seizure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Gallbladder disease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Hypertriglyceridemia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Uterine Leiomyoma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286" y="261549"/>
            <a:ext cx="25314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Contraindications to HRT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84195"/>
              </p:ext>
            </p:extLst>
          </p:nvPr>
        </p:nvGraphicFramePr>
        <p:xfrm>
          <a:off x="4271369" y="1130208"/>
          <a:ext cx="440605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240"/>
                <a:gridCol w="1351905"/>
                <a:gridCol w="135190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Estrogen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Progestin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Osteo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Good?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LDL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Colorectal</a:t>
                      </a:r>
                    </a:p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DVT/PE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Breast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2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32" y="134702"/>
            <a:ext cx="2480166" cy="58477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Estrogen Individual Agents</a:t>
            </a:r>
          </a:p>
          <a:p>
            <a:r>
              <a:rPr lang="en-US" sz="1600" dirty="0" smtClean="0"/>
              <a:t>Use if patient has no uterus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39597"/>
              </p:ext>
            </p:extLst>
          </p:nvPr>
        </p:nvGraphicFramePr>
        <p:xfrm>
          <a:off x="307850" y="833720"/>
          <a:ext cx="6363759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253"/>
                <a:gridCol w="2121253"/>
                <a:gridCol w="21212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Conjugated</a:t>
                      </a:r>
                      <a:r>
                        <a:rPr lang="en-US" sz="1600" baseline="0" dirty="0" smtClean="0"/>
                        <a:t> Equine Estrogens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PO: Premarin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 mg 1T PO daily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0.5 g cream  daily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Synthetic Conjugated Estrogens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 mg 1T</a:t>
                      </a:r>
                      <a:r>
                        <a:rPr lang="en-US" sz="1600" baseline="0" dirty="0" smtClean="0"/>
                        <a:t> PO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Micronized Estradiol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PO: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Es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trace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 mg 1T PO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Estradiol Acetate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PO: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Femtrace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Vag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Femring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 mg 1T PO</a:t>
                      </a:r>
                    </a:p>
                    <a:p>
                      <a:r>
                        <a:rPr lang="en-US" sz="1600" dirty="0" smtClean="0"/>
                        <a:t>0.05 mg q90d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Estropipate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PO: Ortho-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Est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0.625 mg 1T PO</a:t>
                      </a:r>
                    </a:p>
                    <a:p>
                      <a:r>
                        <a:rPr lang="en-US" sz="1600" dirty="0" smtClean="0"/>
                        <a:t>1.25 mg 1T PO</a:t>
                      </a:r>
                    </a:p>
                    <a:p>
                      <a:r>
                        <a:rPr lang="en-US" sz="1600" dirty="0" smtClean="0"/>
                        <a:t>2.5 mg 1T PO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 β Estradiol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Patch: Vivelle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Topical Gel: Estrogel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Topical Emulsion: Estrasorb </a:t>
                      </a:r>
                    </a:p>
                    <a:p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Vag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Cream: Estrace</a:t>
                      </a:r>
                    </a:p>
                    <a:p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Ring: Estring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Patch: 0.014 mg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qd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Gel: 1 packet </a:t>
                      </a:r>
                      <a:r>
                        <a:rPr lang="en-US" sz="1600" baseline="0" dirty="0" err="1" smtClean="0"/>
                        <a:t>qd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Emulsion: 2 </a:t>
                      </a:r>
                      <a:r>
                        <a:rPr lang="en-US" sz="1600" baseline="0" dirty="0" err="1" smtClean="0"/>
                        <a:t>pk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qd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Cream: </a:t>
                      </a:r>
                    </a:p>
                    <a:p>
                      <a:r>
                        <a:rPr lang="en-US" sz="1600" dirty="0" smtClean="0"/>
                        <a:t>   initial:</a:t>
                      </a:r>
                      <a:r>
                        <a:rPr lang="en-US" sz="1600" baseline="0" dirty="0" smtClean="0"/>
                        <a:t> 2 g </a:t>
                      </a:r>
                      <a:r>
                        <a:rPr lang="en-US" sz="1600" baseline="0" dirty="0" err="1" smtClean="0"/>
                        <a:t>qd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 maintain: 1 g 2week</a:t>
                      </a:r>
                    </a:p>
                    <a:p>
                      <a:r>
                        <a:rPr lang="en-US" sz="1600" baseline="0" dirty="0" smtClean="0"/>
                        <a:t>Ring: 2 mg ring q90d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Estradiol Hemihydrate</a:t>
                      </a:r>
                      <a:r>
                        <a:rPr lang="en-US" sz="1600" baseline="0" dirty="0" smtClean="0"/>
                        <a:t> tab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Vag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Vagifem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28138"/>
              </p:ext>
            </p:extLst>
          </p:nvPr>
        </p:nvGraphicFramePr>
        <p:xfrm>
          <a:off x="6671609" y="813110"/>
          <a:ext cx="2275177" cy="594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5177"/>
              </a:tblGrid>
              <a:tr h="37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Route comments</a:t>
                      </a:r>
                      <a:endParaRPr lang="en-US" sz="1600" dirty="0"/>
                    </a:p>
                  </a:txBody>
                  <a:tcPr/>
                </a:tc>
              </a:tr>
              <a:tr h="5567170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PO</a:t>
                      </a:r>
                    </a:p>
                    <a:p>
                      <a:r>
                        <a:rPr lang="en-US" sz="1600" baseline="0" dirty="0" smtClean="0"/>
                        <a:t>  start at 0.3 mg</a:t>
                      </a:r>
                    </a:p>
                    <a:p>
                      <a:r>
                        <a:rPr lang="en-US" sz="1600" baseline="0" dirty="0" smtClean="0"/>
                        <a:t>  avoid in liver disease</a:t>
                      </a:r>
                    </a:p>
                    <a:p>
                      <a:r>
                        <a:rPr lang="en-US" sz="1600" baseline="0" dirty="0" smtClean="0"/>
                        <a:t>  increase DVT/PE</a:t>
                      </a:r>
                    </a:p>
                    <a:p>
                      <a:r>
                        <a:rPr lang="en-US" sz="1600" baseline="0" dirty="0" smtClean="0"/>
                        <a:t>  Breast tenderness</a:t>
                      </a:r>
                    </a:p>
                    <a:p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Decrease LDL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u="sng" baseline="0" dirty="0" smtClean="0"/>
                        <a:t>Transdermal</a:t>
                      </a:r>
                    </a:p>
                    <a:p>
                      <a:r>
                        <a:rPr lang="en-US" sz="1600" baseline="0" dirty="0" smtClean="0"/>
                        <a:t>  Don’t put on breast</a:t>
                      </a:r>
                    </a:p>
                    <a:p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No effect on lipids</a:t>
                      </a:r>
                    </a:p>
                    <a:p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Osteoporosis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u="sng" baseline="0" dirty="0" smtClean="0"/>
                        <a:t>Vaginal</a:t>
                      </a:r>
                    </a:p>
                    <a:p>
                      <a:r>
                        <a:rPr lang="en-US" sz="1600" baseline="0" dirty="0" smtClean="0"/>
                        <a:t>  vaginal symptoms only</a:t>
                      </a:r>
                    </a:p>
                    <a:p>
                      <a:r>
                        <a:rPr lang="en-US" sz="1600" baseline="0" dirty="0" smtClean="0"/>
                        <a:t>  7 – 10 days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14" y="5052930"/>
            <a:ext cx="1732281" cy="14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132" y="134702"/>
            <a:ext cx="2480166" cy="58477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Estrogen Individual Agents</a:t>
            </a:r>
          </a:p>
          <a:p>
            <a:r>
              <a:rPr lang="en-US" sz="1600" dirty="0" smtClean="0"/>
              <a:t>Use if patient has no uterus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36665"/>
              </p:ext>
            </p:extLst>
          </p:nvPr>
        </p:nvGraphicFramePr>
        <p:xfrm>
          <a:off x="250131" y="954388"/>
          <a:ext cx="8542731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7577"/>
                <a:gridCol w="2847577"/>
                <a:gridCol w="28475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Adverse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Breast Tenderness</a:t>
                      </a:r>
                    </a:p>
                    <a:p>
                      <a:r>
                        <a:rPr lang="en-US" dirty="0" smtClean="0"/>
                        <a:t>Heavy Bleeding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Oral Estrogens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Transdermal Estrogens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Vaginal Estrogens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7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08" y="115484"/>
            <a:ext cx="240292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EPT = Estrogen + Progestin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008" y="538822"/>
            <a:ext cx="8837018" cy="624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Continuous Cyclic (“Sequential”) : most common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/>
              <a:t>	</a:t>
            </a:r>
            <a:r>
              <a:rPr lang="en-US" sz="1600" dirty="0" smtClean="0"/>
              <a:t>Estrogen Continuously: everyday </a:t>
            </a:r>
          </a:p>
          <a:p>
            <a:r>
              <a:rPr lang="en-US" sz="1600" dirty="0" smtClean="0"/>
              <a:t>	Progestin Sequentially : Given 12 days/month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Pros: Can predict the bleeding (last dose of progestin that day)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Cons: 80% of women have bleeding every month</a:t>
            </a:r>
          </a:p>
          <a:p>
            <a:r>
              <a:rPr lang="en-US" sz="1600" dirty="0" smtClean="0"/>
              <a:t>		Patient </a:t>
            </a:r>
            <a:r>
              <a:rPr lang="en-US" sz="1600" dirty="0"/>
              <a:t>will have monthly bleeding when the progestin cycle ends</a:t>
            </a:r>
          </a:p>
          <a:p>
            <a:endParaRPr lang="en-US" sz="1600" dirty="0"/>
          </a:p>
          <a:p>
            <a:r>
              <a:rPr lang="en-US" sz="1600" b="1" dirty="0"/>
              <a:t>Continuous Long Cycle</a:t>
            </a:r>
          </a:p>
          <a:p>
            <a:r>
              <a:rPr lang="en-US" sz="1600" dirty="0"/>
              <a:t>	Estrogen Continuously: everyday</a:t>
            </a:r>
          </a:p>
          <a:p>
            <a:r>
              <a:rPr lang="en-US" sz="1600" dirty="0"/>
              <a:t>	Progestin: given 12 days EVERY OTHER MONTH</a:t>
            </a:r>
          </a:p>
          <a:p>
            <a:r>
              <a:rPr lang="en-US" sz="1600" dirty="0"/>
              <a:t>	Pros: </a:t>
            </a:r>
            <a:r>
              <a:rPr lang="en-US" sz="1600" dirty="0">
                <a:solidFill>
                  <a:srgbClr val="FF0000"/>
                </a:solidFill>
              </a:rPr>
              <a:t>Bleeding every other month </a:t>
            </a:r>
            <a:r>
              <a:rPr lang="en-US" sz="1600" dirty="0"/>
              <a:t>(no progestin = no bleeding that month)</a:t>
            </a:r>
          </a:p>
          <a:p>
            <a:r>
              <a:rPr lang="en-US" sz="1600" dirty="0"/>
              <a:t>	Cons: </a:t>
            </a:r>
            <a:r>
              <a:rPr lang="en-US" sz="1600" dirty="0" smtClean="0"/>
              <a:t>not sure if it protects the endometrium</a:t>
            </a:r>
          </a:p>
          <a:p>
            <a:endParaRPr lang="en-US" sz="1600" dirty="0"/>
          </a:p>
          <a:p>
            <a:r>
              <a:rPr lang="en-US" sz="1600" b="1" dirty="0" smtClean="0"/>
              <a:t>Continuous Combined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Estrogen Continuously: everyday</a:t>
            </a:r>
            <a:endParaRPr lang="en-US" sz="1600" dirty="0"/>
          </a:p>
          <a:p>
            <a:r>
              <a:rPr lang="en-US" sz="1600" dirty="0" smtClean="0"/>
              <a:t>	Progestin Continuously: everyday</a:t>
            </a:r>
          </a:p>
          <a:p>
            <a:r>
              <a:rPr lang="en-US" sz="1600" dirty="0" smtClean="0"/>
              <a:t>	Pros: Lower progestin dose than Continuous Cyclic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Cons: use in patients 2 years Postmenopause due to unpredictable bleeding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continuous progestin is linked to adverse breast outcomes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Intermittent</a:t>
            </a:r>
            <a:r>
              <a:rPr lang="en-US" sz="1600" b="1" dirty="0"/>
              <a:t>-combined HRT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Estrogen: everyday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Progestin: </a:t>
            </a:r>
            <a:r>
              <a:rPr lang="en-US" sz="1600" dirty="0" smtClean="0">
                <a:solidFill>
                  <a:srgbClr val="FF0000"/>
                </a:solidFill>
              </a:rPr>
              <a:t>take 3 days, off 3 days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Pros: lowest dose of progestin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Cons: unclear if this method protects endometrium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120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947</Words>
  <Application>Microsoft Macintosh PowerPoint</Application>
  <PresentationFormat>On-screen Show (4:3)</PresentationFormat>
  <Paragraphs>369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180</cp:revision>
  <dcterms:created xsi:type="dcterms:W3CDTF">2012-02-22T16:04:02Z</dcterms:created>
  <dcterms:modified xsi:type="dcterms:W3CDTF">2012-03-13T01:11:51Z</dcterms:modified>
</cp:coreProperties>
</file>