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73" r:id="rId9"/>
    <p:sldId id="262" r:id="rId10"/>
    <p:sldId id="268" r:id="rId11"/>
    <p:sldId id="271" r:id="rId12"/>
    <p:sldId id="272" r:id="rId13"/>
    <p:sldId id="269" r:id="rId14"/>
    <p:sldId id="263" r:id="rId15"/>
    <p:sldId id="264" r:id="rId16"/>
    <p:sldId id="266" r:id="rId17"/>
    <p:sldId id="27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5BF9F7D2-EE2F-2B41-9ACF-A3B9F7E96B7A}">
          <p14:sldIdLst>
            <p14:sldId id="256"/>
            <p14:sldId id="257"/>
            <p14:sldId id="258"/>
            <p14:sldId id="267"/>
          </p14:sldIdLst>
        </p14:section>
        <p14:section name="COC" id="{D94170B9-59A8-914E-A6C9-E25CD9B4367F}">
          <p14:sldIdLst>
            <p14:sldId id="261"/>
            <p14:sldId id="259"/>
            <p14:sldId id="260"/>
            <p14:sldId id="273"/>
            <p14:sldId id="262"/>
          </p14:sldIdLst>
        </p14:section>
        <p14:section name="Rx" id="{F380FEB5-A5C1-9342-B050-C55CFFA2D50B}">
          <p14:sldIdLst>
            <p14:sldId id="268"/>
            <p14:sldId id="271"/>
            <p14:sldId id="272"/>
            <p14:sldId id="269"/>
          </p14:sldIdLst>
        </p14:section>
        <p14:section name="Counsel" id="{B65EC43D-20A3-4747-8B3B-873E7A5FE415}">
          <p14:sldIdLst>
            <p14:sldId id="263"/>
            <p14:sldId id="264"/>
            <p14:sldId id="266"/>
            <p14:sldId id="270"/>
          </p14:sldIdLst>
        </p14:section>
        <p14:section name="D-D" id="{E66D97D5-48D6-3341-9BB4-A6A216C36EC8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0E77-45F0-B048-B569-880C543C0B67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9212-DEF1-3740-9DB0-6BAE8052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abetes_mellitus" TargetMode="External"/><Relationship Id="rId4" Type="http://schemas.openxmlformats.org/officeDocument/2006/relationships/hyperlink" Target="http://en.wikipedia.org/wiki/Hyperlipidemia" TargetMode="External"/><Relationship Id="rId5" Type="http://schemas.openxmlformats.org/officeDocument/2006/relationships/hyperlink" Target="http://en.wikipedia.org/wiki/Blood" TargetMode="External"/><Relationship Id="rId6" Type="http://schemas.openxmlformats.org/officeDocument/2006/relationships/hyperlink" Target="http://en.wikipedia.org/wiki/Glucose" TargetMode="External"/><Relationship Id="rId7" Type="http://schemas.openxmlformats.org/officeDocument/2006/relationships/hyperlink" Target="http://en.wikipedia.org/wiki/Lipid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160/100 	six for sex	stage</a:t>
            </a:r>
            <a:r>
              <a:rPr lang="en-US" baseline="0" dirty="0" smtClean="0"/>
              <a:t> 2 HTN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Third-generation oral contraceptives are suitable for use in patients with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diabetes or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lipid disorders because they have minimal impact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blood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glucose levels and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lipid profile. Their synthetic estrogen dosage is lower than second-generation oral contraceptives, reducing the likelihood of weight gain, breast tenderness and migraine.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whateVa</a:t>
            </a:r>
            <a:r>
              <a:rPr lang="en-US" baseline="0" dirty="0" smtClean="0"/>
              <a:t>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Nexplanon</a:t>
            </a:r>
            <a:r>
              <a:rPr lang="en-US" dirty="0" smtClean="0"/>
              <a:t>		</a:t>
            </a:r>
            <a:r>
              <a:rPr lang="en-US" dirty="0" err="1" smtClean="0"/>
              <a:t>nexPLANTon</a:t>
            </a:r>
            <a:endParaRPr lang="en-US" dirty="0" smtClean="0"/>
          </a:p>
          <a:p>
            <a:r>
              <a:rPr lang="en-US" dirty="0" smtClean="0"/>
              <a:t>Mirena</a:t>
            </a:r>
            <a:r>
              <a:rPr lang="en-US" baseline="0" dirty="0" smtClean="0"/>
              <a:t> = My – </a:t>
            </a:r>
            <a:r>
              <a:rPr lang="en-US" baseline="0" dirty="0" err="1" smtClean="0"/>
              <a:t>rena</a:t>
            </a:r>
            <a:r>
              <a:rPr lang="en-US" baseline="0" dirty="0" smtClean="0"/>
              <a:t>	= MY </a:t>
            </a:r>
            <a:r>
              <a:rPr lang="en-US" baseline="0" dirty="0" err="1" smtClean="0"/>
              <a:t>uteRINEa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 = emergency contraceptive</a:t>
            </a:r>
          </a:p>
          <a:p>
            <a:r>
              <a:rPr lang="en-US" dirty="0" smtClean="0"/>
              <a:t>HFI =</a:t>
            </a:r>
            <a:r>
              <a:rPr lang="en-US" baseline="0" dirty="0" smtClean="0"/>
              <a:t> hormone free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9212-DEF1-3740-9DB0-6BAE8052F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9092-E2D3-0E48-8695-AE6227CBB1F3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7C09-6847-344A-B17F-1815159C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961" y="157280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209" y="120754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Anterior Pit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44" y="3359146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8364" y="1954722"/>
            <a:ext cx="7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57281" y="526612"/>
            <a:ext cx="282" cy="68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1857563" y="1576877"/>
            <a:ext cx="4768" cy="377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95115" y="2701159"/>
            <a:ext cx="42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353" y="2697458"/>
            <a:ext cx="5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1862331" y="2324054"/>
            <a:ext cx="1145549" cy="377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5" idx="0"/>
          </p:cNvCxnSpPr>
          <p:nvPr/>
        </p:nvCxnSpPr>
        <p:spPr>
          <a:xfrm flipH="1">
            <a:off x="814657" y="2324054"/>
            <a:ext cx="1047674" cy="373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7" idx="0"/>
          </p:cNvCxnSpPr>
          <p:nvPr/>
        </p:nvCxnSpPr>
        <p:spPr>
          <a:xfrm>
            <a:off x="814657" y="3066790"/>
            <a:ext cx="1090832" cy="292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7" idx="0"/>
          </p:cNvCxnSpPr>
          <p:nvPr/>
        </p:nvCxnSpPr>
        <p:spPr>
          <a:xfrm flipH="1">
            <a:off x="1905489" y="3070491"/>
            <a:ext cx="1102391" cy="28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7957" y="4121496"/>
            <a:ext cx="145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Progesterone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9845" y="4159982"/>
            <a:ext cx="101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Estrogen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 flipH="1">
            <a:off x="755828" y="3728478"/>
            <a:ext cx="1149661" cy="43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6" idx="0"/>
          </p:cNvCxnSpPr>
          <p:nvPr/>
        </p:nvCxnSpPr>
        <p:spPr>
          <a:xfrm>
            <a:off x="1905489" y="3728478"/>
            <a:ext cx="1237674" cy="393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4689" y="145068"/>
            <a:ext cx="49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Hypothalamus: in brain releases GnRH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14689" y="1207545"/>
            <a:ext cx="432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Anterior Pit: Releases LH and FSH into blood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14689" y="2667111"/>
            <a:ext cx="44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Surge in FSH and LH causes Follicle to Ovulate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14689" y="3401334"/>
            <a:ext cx="387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Ovary Produces Estrogen and Progestin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76440" y="4159982"/>
            <a:ext cx="4901225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Estrogen:</a:t>
            </a:r>
            <a:r>
              <a:rPr lang="en-US" dirty="0">
                <a:latin typeface="Calibri" charset="0"/>
              </a:rPr>
              <a:t> Used in post menopausal women who have a decrease in Estrogen (aids in prevention of </a:t>
            </a:r>
            <a:r>
              <a:rPr lang="en-US" dirty="0" smtClean="0">
                <a:latin typeface="Calibri" charset="0"/>
              </a:rPr>
              <a:t>osteoporosis</a:t>
            </a:r>
          </a:p>
          <a:p>
            <a:endParaRPr lang="en-US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libri" charset="0"/>
              </a:rPr>
              <a:t>Progesterone is involved in menstrual cycle, pregnancy (supports gestation) and embryogenesis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charset="0"/>
              </a:rPr>
              <a:t>Progestin </a:t>
            </a:r>
            <a:r>
              <a:rPr lang="en-US" dirty="0">
                <a:latin typeface="Calibri" charset="0"/>
              </a:rPr>
              <a:t>(Progestin is synthetic progesterone)for Contraception and </a:t>
            </a:r>
            <a:r>
              <a:rPr lang="en-US" dirty="0" smtClean="0">
                <a:latin typeface="Calibri" charset="0"/>
              </a:rPr>
              <a:t>endometriosis 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25449" y="5311279"/>
            <a:ext cx="163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Thickening of endometrium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-65521" y="5341810"/>
            <a:ext cx="164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Estrogen surge</a:t>
            </a:r>
          </a:p>
          <a:p>
            <a:r>
              <a:rPr lang="en-US" dirty="0" smtClean="0"/>
              <a:t>Follicular Phase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7" idx="2"/>
            <a:endCxn id="39" idx="0"/>
          </p:cNvCxnSpPr>
          <p:nvPr/>
        </p:nvCxnSpPr>
        <p:spPr>
          <a:xfrm>
            <a:off x="755828" y="4529314"/>
            <a:ext cx="0" cy="81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2"/>
            <a:endCxn id="38" idx="0"/>
          </p:cNvCxnSpPr>
          <p:nvPr/>
        </p:nvCxnSpPr>
        <p:spPr>
          <a:xfrm>
            <a:off x="3143163" y="4490828"/>
            <a:ext cx="0" cy="820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490" y="598952"/>
            <a:ext cx="8553968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Progestin Only (minipill)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pPr marL="342900" indent="-342900">
              <a:buAutoNum type="arabicPeriod"/>
            </a:pPr>
            <a:r>
              <a:rPr lang="en-US" dirty="0" smtClean="0"/>
              <a:t>Avoids estrogen related side effects</a:t>
            </a:r>
          </a:p>
          <a:p>
            <a:pPr marL="342900" indent="-342900">
              <a:buAutoNum type="arabicPeriod"/>
            </a:pPr>
            <a:r>
              <a:rPr lang="en-US" dirty="0" smtClean="0"/>
              <a:t>**May be used in breastfeeding women**</a:t>
            </a:r>
          </a:p>
          <a:p>
            <a:pPr marL="342900" indent="-342900">
              <a:buAutoNum type="arabicPeriod"/>
            </a:pPr>
            <a:r>
              <a:rPr lang="en-US" dirty="0" smtClean="0"/>
              <a:t>May be used in women with CV risk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protects against</a:t>
            </a:r>
          </a:p>
          <a:p>
            <a:r>
              <a:rPr lang="en-US" dirty="0"/>
              <a:t>	</a:t>
            </a:r>
            <a:r>
              <a:rPr lang="en-US" dirty="0" smtClean="0"/>
              <a:t>a. </a:t>
            </a:r>
            <a:r>
              <a:rPr lang="en-US" dirty="0"/>
              <a:t>Pelvic inflammatory disease is a general term for infection of the uterus lining, </a:t>
            </a:r>
            <a:r>
              <a:rPr lang="en-US" dirty="0" smtClean="0"/>
              <a:t>		    fallopian </a:t>
            </a:r>
            <a:r>
              <a:rPr lang="en-US" dirty="0"/>
              <a:t>tubes, or ovaries	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 smtClean="0"/>
              <a:t>b.</a:t>
            </a:r>
            <a:r>
              <a:rPr lang="en-US" dirty="0" smtClean="0"/>
              <a:t> iron deficiency anemia b/c less bleeding</a:t>
            </a:r>
          </a:p>
          <a:p>
            <a:r>
              <a:rPr lang="en-US" dirty="0"/>
              <a:t>	</a:t>
            </a:r>
            <a:r>
              <a:rPr lang="en-US" dirty="0" err="1" smtClean="0"/>
              <a:t>c.</a:t>
            </a:r>
            <a:r>
              <a:rPr lang="en-US" dirty="0" smtClean="0"/>
              <a:t> dysmenorrhea: </a:t>
            </a:r>
            <a:r>
              <a:rPr lang="en-US" dirty="0"/>
              <a:t>gynecological medical condition of pain during menstruation that </a:t>
            </a:r>
            <a:r>
              <a:rPr lang="en-US" dirty="0" smtClean="0"/>
              <a:t>  		interferes </a:t>
            </a:r>
            <a:r>
              <a:rPr lang="en-US" dirty="0"/>
              <a:t>with daily </a:t>
            </a:r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effective than combo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Continuous administration (no hormone free interval)</a:t>
            </a:r>
          </a:p>
          <a:p>
            <a:pPr lvl="1"/>
            <a:r>
              <a:rPr lang="en-US" dirty="0" smtClean="0"/>
              <a:t>Must be taken on time (3 hr late = take the pill ASAP + additional contraception)</a:t>
            </a:r>
          </a:p>
          <a:p>
            <a:pPr marL="342900" indent="-342900">
              <a:buAutoNum type="arabicPeriod"/>
            </a:pPr>
            <a:r>
              <a:rPr lang="en-US" dirty="0" smtClean="0"/>
              <a:t>Irregular menstrual cycles (frequent spotting)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6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25" y="-23957"/>
            <a:ext cx="56591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Transdermal Contraceptive</a:t>
            </a:r>
          </a:p>
          <a:p>
            <a:r>
              <a:rPr lang="en-US" dirty="0" smtClean="0"/>
              <a:t>Use: apply once weekly for 3 weeks + Patch free week</a:t>
            </a:r>
          </a:p>
          <a:p>
            <a:r>
              <a:rPr lang="en-US" dirty="0"/>
              <a:t>	</a:t>
            </a:r>
            <a:r>
              <a:rPr lang="en-US" dirty="0" smtClean="0"/>
              <a:t>Apply to 1 of 4 areas:</a:t>
            </a:r>
          </a:p>
          <a:p>
            <a:r>
              <a:rPr lang="en-US" dirty="0"/>
              <a:t>	</a:t>
            </a:r>
            <a:r>
              <a:rPr lang="en-US" dirty="0" smtClean="0"/>
              <a:t>	1. Lower abdomen			or</a:t>
            </a:r>
          </a:p>
          <a:p>
            <a:r>
              <a:rPr lang="en-US" dirty="0"/>
              <a:t>	</a:t>
            </a:r>
            <a:r>
              <a:rPr lang="en-US" dirty="0" smtClean="0"/>
              <a:t>	2. Butt					or</a:t>
            </a:r>
          </a:p>
          <a:p>
            <a:r>
              <a:rPr lang="en-US" dirty="0"/>
              <a:t>	</a:t>
            </a:r>
            <a:r>
              <a:rPr lang="en-US" dirty="0" smtClean="0"/>
              <a:t>	3. upper outer arm			or</a:t>
            </a:r>
          </a:p>
          <a:p>
            <a:r>
              <a:rPr lang="en-US" dirty="0"/>
              <a:t>	</a:t>
            </a:r>
            <a:r>
              <a:rPr lang="en-US" dirty="0" smtClean="0"/>
              <a:t>	4. upper torso (no breast)</a:t>
            </a:r>
          </a:p>
          <a:p>
            <a:r>
              <a:rPr lang="en-US" dirty="0" smtClean="0"/>
              <a:t>Pros: easy dosing</a:t>
            </a:r>
          </a:p>
          <a:p>
            <a:r>
              <a:rPr lang="en-US" dirty="0" smtClean="0"/>
              <a:t>Cons: higher risk of DVT		10/10,000 </a:t>
            </a:r>
            <a:r>
              <a:rPr lang="en-US" dirty="0" err="1" smtClean="0"/>
              <a:t>vs</a:t>
            </a:r>
            <a:r>
              <a:rPr lang="en-US" dirty="0" smtClean="0"/>
              <a:t> 6/10,000 (COC)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07474"/>
              </p:ext>
            </p:extLst>
          </p:nvPr>
        </p:nvGraphicFramePr>
        <p:xfrm>
          <a:off x="167725" y="2561366"/>
          <a:ext cx="794047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825"/>
                <a:gridCol w="2646825"/>
                <a:gridCol w="26468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Estrogen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Progestin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Ortho Evra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 mg/day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Ethinyl estradiol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 mg/day</a:t>
                      </a:r>
                    </a:p>
                    <a:p>
                      <a:r>
                        <a:rPr lang="en-US" dirty="0" err="1" smtClean="0"/>
                        <a:t>Norelgestromin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528" y="4072874"/>
            <a:ext cx="350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Injectable Hormone Contraceptives</a:t>
            </a:r>
          </a:p>
          <a:p>
            <a:r>
              <a:rPr lang="en-US" dirty="0" smtClean="0"/>
              <a:t>Pros: </a:t>
            </a:r>
            <a:r>
              <a:rPr lang="en-US" b="1" dirty="0" smtClean="0"/>
              <a:t>Safe for breastfeeding</a:t>
            </a:r>
          </a:p>
          <a:p>
            <a:r>
              <a:rPr lang="en-US" dirty="0"/>
              <a:t>	</a:t>
            </a:r>
            <a:r>
              <a:rPr lang="en-US" dirty="0" smtClean="0"/>
              <a:t>use every 3 months</a:t>
            </a:r>
          </a:p>
          <a:p>
            <a:r>
              <a:rPr lang="en-US" dirty="0" smtClean="0"/>
              <a:t>Cons: must visit doctor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29200"/>
              </p:ext>
            </p:extLst>
          </p:nvPr>
        </p:nvGraphicFramePr>
        <p:xfrm>
          <a:off x="287528" y="5313325"/>
          <a:ext cx="853000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336"/>
                <a:gridCol w="2843336"/>
                <a:gridCol w="284333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Depo SQ Provera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Medroxyprogesterone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 mg/0.65 ml</a:t>
                      </a:r>
                      <a:endParaRPr lang="en-US" dirty="0"/>
                    </a:p>
                  </a:txBody>
                  <a:tcPr/>
                </a:tc>
              </a:tr>
              <a:tr h="2958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Depo Provera IM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Medroxyprogesterone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 mg/1ml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0" y="3809334"/>
            <a:ext cx="9144000" cy="47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68" y="663108"/>
            <a:ext cx="1717662" cy="1374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0"/>
            <a:ext cx="2921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122" y="277536"/>
            <a:ext cx="4655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Implantable Devices</a:t>
            </a:r>
          </a:p>
          <a:p>
            <a:r>
              <a:rPr lang="en-US" dirty="0" smtClean="0"/>
              <a:t>Pros: Lasts 3 years</a:t>
            </a:r>
          </a:p>
          <a:p>
            <a:r>
              <a:rPr lang="en-US" dirty="0"/>
              <a:t>	</a:t>
            </a:r>
            <a:r>
              <a:rPr lang="en-US" dirty="0" smtClean="0"/>
              <a:t>can breast feed</a:t>
            </a:r>
          </a:p>
          <a:p>
            <a:r>
              <a:rPr lang="en-US" dirty="0" smtClean="0"/>
              <a:t>Cons: must be implanted by health professional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20" y="277536"/>
            <a:ext cx="2082800" cy="2057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92897"/>
              </p:ext>
            </p:extLst>
          </p:nvPr>
        </p:nvGraphicFramePr>
        <p:xfrm>
          <a:off x="230122" y="1503835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Nexplanon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Etogestrel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258747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371" y="2874969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Intrauterine Device</a:t>
            </a:r>
          </a:p>
          <a:p>
            <a:r>
              <a:rPr lang="en-US" dirty="0" smtClean="0"/>
              <a:t>Pros: Lasts years</a:t>
            </a:r>
          </a:p>
          <a:p>
            <a:r>
              <a:rPr lang="en-US" dirty="0"/>
              <a:t>	</a:t>
            </a:r>
            <a:r>
              <a:rPr lang="en-US" dirty="0" smtClean="0"/>
              <a:t>safe for those with CV risks</a:t>
            </a:r>
          </a:p>
          <a:p>
            <a:r>
              <a:rPr lang="en-US" dirty="0"/>
              <a:t>	</a:t>
            </a:r>
            <a:r>
              <a:rPr lang="en-US" dirty="0" smtClean="0"/>
              <a:t>can breast feed</a:t>
            </a:r>
          </a:p>
          <a:p>
            <a:r>
              <a:rPr lang="en-US" dirty="0"/>
              <a:t>	</a:t>
            </a:r>
            <a:r>
              <a:rPr lang="en-US" dirty="0" smtClean="0"/>
              <a:t>safe for obese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97" y="2813055"/>
            <a:ext cx="1625600" cy="16129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88847"/>
              </p:ext>
            </p:extLst>
          </p:nvPr>
        </p:nvGraphicFramePr>
        <p:xfrm>
          <a:off x="230122" y="4665536"/>
          <a:ext cx="8707218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958"/>
                <a:gridCol w="1859680"/>
                <a:gridCol w="1488907"/>
                <a:gridCol w="385767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Mirena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Levonorgestrel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mcg/day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Lasts 5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Paragard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T 380A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Copper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Hormone free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Lasts 10 years (longest)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Copper works as a functional spermicide inhibiting sperm motility and acrosomal enzyme activation. 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885250" y="3292174"/>
            <a:ext cx="0" cy="106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6137" y="3292174"/>
            <a:ext cx="0" cy="1060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29917" y="3292174"/>
            <a:ext cx="150381" cy="10601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85250" y="3108347"/>
            <a:ext cx="870887" cy="183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56137" y="3425867"/>
            <a:ext cx="86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Mirena</a:t>
            </a:r>
          </a:p>
        </p:txBody>
      </p:sp>
    </p:spTree>
    <p:extLst>
      <p:ext uri="{BB962C8B-B14F-4D97-AF65-F5344CB8AC3E}">
        <p14:creationId xmlns:p14="http://schemas.microsoft.com/office/powerpoint/2010/main" val="339755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253" y="335413"/>
            <a:ext cx="57720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Emergency Contraception (EC): morning after pill</a:t>
            </a:r>
          </a:p>
          <a:p>
            <a:endParaRPr lang="en-US" sz="1600" dirty="0"/>
          </a:p>
          <a:p>
            <a:r>
              <a:rPr lang="en-US" sz="1600" dirty="0" smtClean="0"/>
              <a:t>Drug: Progestin only</a:t>
            </a:r>
          </a:p>
          <a:p>
            <a:r>
              <a:rPr lang="en-US" sz="1600" dirty="0" smtClean="0"/>
              <a:t>MOA: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prevents ovulation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thickens cervical mucus</a:t>
            </a:r>
          </a:p>
          <a:p>
            <a:r>
              <a:rPr lang="en-US" sz="1600" dirty="0" smtClean="0"/>
              <a:t>SE: </a:t>
            </a:r>
            <a:r>
              <a:rPr lang="en-US" sz="1600" dirty="0"/>
              <a:t>fatigue, abdominal pain, headache, breast tenderness, nausea </a:t>
            </a: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1011"/>
              </p:ext>
            </p:extLst>
          </p:nvPr>
        </p:nvGraphicFramePr>
        <p:xfrm>
          <a:off x="215646" y="2523030"/>
          <a:ext cx="8577931" cy="332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393"/>
                <a:gridCol w="2489572"/>
                <a:gridCol w="2144483"/>
                <a:gridCol w="2144483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days after</a:t>
                      </a:r>
                      <a:r>
                        <a:rPr lang="en-US" sz="1600" baseline="0" dirty="0" smtClean="0"/>
                        <a:t> sex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 One-Step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Levonorgestrel 1.5 mg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days</a:t>
                      </a:r>
                    </a:p>
                    <a:p>
                      <a:r>
                        <a:rPr lang="en-US" sz="1600" dirty="0" smtClean="0"/>
                        <a:t>Within</a:t>
                      </a:r>
                      <a:r>
                        <a:rPr lang="en-US" sz="1600" baseline="0" dirty="0" smtClean="0"/>
                        <a:t> 24 hr is best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OC is 0.1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Next Choice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Levonorgestrel 0.75 mg BID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days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Within</a:t>
                      </a:r>
                      <a:r>
                        <a:rPr lang="en-US" sz="1600" baseline="0" dirty="0" smtClean="0"/>
                        <a:t> 24 hr is best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OC is 0.1 mg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Ella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Ulipristal Acetate 30 mg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days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</a:t>
                      </a:r>
                    </a:p>
                    <a:p>
                      <a:r>
                        <a:rPr lang="en-US" sz="1600" dirty="0" smtClean="0"/>
                        <a:t>MOA: blocks progesterone so that there is no progesterone to protect the endometrium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8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491" y="192434"/>
            <a:ext cx="7792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Counseling</a:t>
            </a:r>
          </a:p>
          <a:p>
            <a:endParaRPr lang="en-US" dirty="0" smtClean="0"/>
          </a:p>
          <a:p>
            <a:r>
              <a:rPr lang="en-US" u="sng" dirty="0" smtClean="0"/>
              <a:t>When to start:</a:t>
            </a:r>
          </a:p>
          <a:p>
            <a:r>
              <a:rPr lang="en-US" dirty="0" smtClean="0"/>
              <a:t>Quick Start: Start anytime</a:t>
            </a:r>
          </a:p>
          <a:p>
            <a:r>
              <a:rPr lang="en-US" dirty="0" smtClean="0"/>
              <a:t>Day 1 Start: 1</a:t>
            </a:r>
            <a:r>
              <a:rPr lang="en-US" baseline="30000" dirty="0" smtClean="0"/>
              <a:t>st</a:t>
            </a:r>
            <a:r>
              <a:rPr lang="en-US" dirty="0" smtClean="0"/>
              <a:t> day of menses</a:t>
            </a:r>
          </a:p>
          <a:p>
            <a:r>
              <a:rPr lang="en-US" dirty="0" smtClean="0"/>
              <a:t>Sunday Start: When period starts, take pill on that Sunday</a:t>
            </a:r>
          </a:p>
          <a:p>
            <a:endParaRPr lang="en-US" dirty="0"/>
          </a:p>
          <a:p>
            <a:r>
              <a:rPr lang="en-US" u="sng" dirty="0" smtClean="0"/>
              <a:t>When it starts working: </a:t>
            </a:r>
            <a:r>
              <a:rPr lang="en-US" dirty="0"/>
              <a:t>Starts working in 1 week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0708"/>
              </p:ext>
            </p:extLst>
          </p:nvPr>
        </p:nvGraphicFramePr>
        <p:xfrm>
          <a:off x="346327" y="2777757"/>
          <a:ext cx="861969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079"/>
                <a:gridCol w="2635934"/>
                <a:gridCol w="4136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Possible</a:t>
                      </a:r>
                      <a:r>
                        <a:rPr lang="en-US" baseline="0" dirty="0" smtClean="0"/>
                        <a:t> Reason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Abdominal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Gallbladder, Liver tumor, pancreatitis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Pain/SOB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PE, 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Stroke</a:t>
                      </a:r>
                      <a:r>
                        <a:rPr lang="en-US" baseline="0" dirty="0" smtClean="0"/>
                        <a:t>, 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 problem</a:t>
                      </a:r>
                    </a:p>
                    <a:p>
                      <a:r>
                        <a:rPr lang="en-US" dirty="0" smtClean="0"/>
                        <a:t>Blur/flashes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Stroke, BP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 leg 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DVT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7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25" y="153947"/>
            <a:ext cx="863893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Q&amp;A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Question/Complaint							Answer							</a:t>
            </a:r>
            <a:endParaRPr lang="en-US" sz="1600" u="sng" dirty="0"/>
          </a:p>
          <a:p>
            <a:pPr marL="342900" indent="-342900">
              <a:buAutoNum type="arabicPeriod"/>
            </a:pPr>
            <a:r>
              <a:rPr lang="en-US" sz="1600" dirty="0" smtClean="0"/>
              <a:t>Just started and I’m bleeding man				Chill. </a:t>
            </a:r>
            <a:r>
              <a:rPr lang="en-US" sz="1600" dirty="0"/>
              <a:t>C</a:t>
            </a:r>
            <a:r>
              <a:rPr lang="en-US" sz="1600" dirty="0" smtClean="0"/>
              <a:t>ome back in 3 months (3-4 cycles)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I’m bleeding before finishing my active pill		Late Cycle = increase progestin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I’m bleeding after menses					Early Cycle = increase estrogen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I’m bleeding </a:t>
            </a:r>
            <a:r>
              <a:rPr lang="en-US" sz="1600" i="1" dirty="0" smtClean="0"/>
              <a:t>midway</a:t>
            </a:r>
            <a:r>
              <a:rPr lang="en-US" sz="1600" dirty="0" smtClean="0"/>
              <a:t> all day everyday			increase estrogen and progestin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I’m a hairy girl with oily skin					switch to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or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generation progestin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My stomach hurts…						take it with food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 have a headache						D/C COC because you might have a STROKE!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						GO TO THE ER!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						Or lower estrogen and progestin dose</a:t>
            </a:r>
            <a:endParaRPr lang="en-US" sz="1600" dirty="0"/>
          </a:p>
          <a:p>
            <a:pPr marL="342900" indent="-342900">
              <a:buAutoNum type="arabicPeriod" startAt="8"/>
            </a:pPr>
            <a:r>
              <a:rPr lang="en-US" sz="1600" dirty="0" smtClean="0">
                <a:solidFill>
                  <a:srgbClr val="FF0000"/>
                </a:solidFill>
              </a:rPr>
              <a:t>LDL is too high…	</a:t>
            </a:r>
            <a:r>
              <a:rPr lang="en-US" sz="1600" dirty="0" smtClean="0"/>
              <a:t>						</a:t>
            </a:r>
            <a:r>
              <a:rPr lang="en-US" sz="1600" dirty="0" smtClean="0">
                <a:solidFill>
                  <a:srgbClr val="FF0000"/>
                </a:solidFill>
              </a:rPr>
              <a:t>increase estrogen (it helps)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										Estrogen decreases LDL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						Androgen increase LDL</a:t>
            </a:r>
          </a:p>
          <a:p>
            <a:pPr marL="342900" indent="-342900">
              <a:buAutoNum type="arabicPeriod" startAt="9"/>
            </a:pPr>
            <a:r>
              <a:rPr lang="en-US" sz="1600" dirty="0" smtClean="0">
                <a:solidFill>
                  <a:srgbClr val="FF0000"/>
                </a:solidFill>
              </a:rPr>
              <a:t>My breast is tender	</a:t>
            </a:r>
            <a:r>
              <a:rPr lang="en-US" sz="1600" dirty="0" smtClean="0"/>
              <a:t>					it occurs in 30% of women and 0% in men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olidFill>
                  <a:srgbClr val="FF0000"/>
                </a:solidFill>
              </a:rPr>
              <a:t>decrease estrogen</a:t>
            </a:r>
          </a:p>
          <a:p>
            <a:r>
              <a:rPr lang="en-US" sz="1600" dirty="0" smtClean="0"/>
              <a:t>10.  I’m bloating?							Decrease estrogen and progestin</a:t>
            </a:r>
          </a:p>
        </p:txBody>
      </p:sp>
    </p:spTree>
    <p:extLst>
      <p:ext uri="{BB962C8B-B14F-4D97-AF65-F5344CB8AC3E}">
        <p14:creationId xmlns:p14="http://schemas.microsoft.com/office/powerpoint/2010/main" val="76685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503" y="981247"/>
            <a:ext cx="129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199" y="2336269"/>
            <a:ext cx="123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Pill</a:t>
            </a:r>
          </a:p>
          <a:p>
            <a:pPr algn="ctr"/>
            <a:r>
              <a:rPr lang="en-US" dirty="0" smtClean="0"/>
              <a:t>(1 day late)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5333039" y="2159189"/>
            <a:ext cx="163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Pills</a:t>
            </a:r>
          </a:p>
          <a:p>
            <a:pPr algn="ctr"/>
            <a:r>
              <a:rPr lang="en-US" dirty="0" smtClean="0"/>
              <a:t>(2 days late)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254" y="4467885"/>
            <a:ext cx="133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Take ASAP</a:t>
            </a:r>
          </a:p>
          <a:p>
            <a:pPr algn="ctr"/>
            <a:r>
              <a:rPr lang="en-US" dirty="0" smtClean="0"/>
              <a:t>Continue on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1284231" y="1350579"/>
            <a:ext cx="2554820" cy="985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1284231" y="2982600"/>
            <a:ext cx="0" cy="1485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>
            <a:off x="3839051" y="1350579"/>
            <a:ext cx="2311705" cy="808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7528" y="3344438"/>
            <a:ext cx="108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During</a:t>
            </a:r>
          </a:p>
          <a:p>
            <a:pPr algn="ctr"/>
            <a:r>
              <a:rPr lang="en-US" dirty="0" smtClean="0"/>
              <a:t>Week 1-2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97587" y="334443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During </a:t>
            </a:r>
          </a:p>
          <a:p>
            <a:pPr algn="ctr"/>
            <a:r>
              <a:rPr lang="en-US" dirty="0" smtClean="0"/>
              <a:t>Week 3-4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9228" y="4602777"/>
            <a:ext cx="173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Start a new pack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33427" y="4418111"/>
            <a:ext cx="1801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Take 2 today</a:t>
            </a:r>
          </a:p>
          <a:p>
            <a:pPr algn="ctr"/>
            <a:r>
              <a:rPr lang="en-US" dirty="0" smtClean="0"/>
              <a:t>Take 2 tomorrow</a:t>
            </a:r>
            <a:endParaRPr lang="en-US" dirty="0"/>
          </a:p>
        </p:txBody>
      </p:sp>
      <p:cxnSp>
        <p:nvCxnSpPr>
          <p:cNvPr id="25" name="Straight Connector 24"/>
          <p:cNvCxnSpPr>
            <a:stCxn id="6" idx="2"/>
            <a:endCxn id="21" idx="0"/>
          </p:cNvCxnSpPr>
          <p:nvPr/>
        </p:nvCxnSpPr>
        <p:spPr>
          <a:xfrm>
            <a:off x="6150756" y="2805520"/>
            <a:ext cx="1888005" cy="538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20" idx="0"/>
          </p:cNvCxnSpPr>
          <p:nvPr/>
        </p:nvCxnSpPr>
        <p:spPr>
          <a:xfrm flipH="1">
            <a:off x="4418283" y="2805520"/>
            <a:ext cx="1732473" cy="538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8038761" y="3990769"/>
            <a:ext cx="0" cy="61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>
            <a:off x="4418283" y="3990769"/>
            <a:ext cx="13890" cy="427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3039" y="5996100"/>
            <a:ext cx="223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Backup contraception</a:t>
            </a:r>
          </a:p>
          <a:p>
            <a:pPr algn="ctr"/>
            <a:r>
              <a:rPr lang="en-US" dirty="0" smtClean="0"/>
              <a:t>For 1 week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>
            <a:off x="4432173" y="5064442"/>
            <a:ext cx="2017067" cy="931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33" idx="0"/>
          </p:cNvCxnSpPr>
          <p:nvPr/>
        </p:nvCxnSpPr>
        <p:spPr>
          <a:xfrm flipH="1">
            <a:off x="6449240" y="4972109"/>
            <a:ext cx="1589521" cy="102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107322" y="165330"/>
            <a:ext cx="144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 missed a pill</a:t>
            </a:r>
          </a:p>
        </p:txBody>
      </p:sp>
      <p:cxnSp>
        <p:nvCxnSpPr>
          <p:cNvPr id="44" name="Straight Arrow Connector 43"/>
          <p:cNvCxnSpPr>
            <a:stCxn id="42" idx="2"/>
            <a:endCxn id="4" idx="0"/>
          </p:cNvCxnSpPr>
          <p:nvPr/>
        </p:nvCxnSpPr>
        <p:spPr>
          <a:xfrm>
            <a:off x="3829429" y="534662"/>
            <a:ext cx="9622" cy="446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763" y="46705"/>
            <a:ext cx="84251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Vaginal contraceptive </a:t>
            </a:r>
            <a:r>
              <a:rPr lang="en-US" u="sng" dirty="0" smtClean="0"/>
              <a:t>ring</a:t>
            </a:r>
            <a:endParaRPr lang="en-US" dirty="0" smtClean="0"/>
          </a:p>
          <a:p>
            <a:r>
              <a:rPr lang="en-US" dirty="0" smtClean="0"/>
              <a:t>Use: women self inserts ring into vagina 5 days before menses</a:t>
            </a:r>
          </a:p>
          <a:p>
            <a:r>
              <a:rPr lang="en-US" dirty="0" err="1" smtClean="0"/>
              <a:t>NuvaRing</a:t>
            </a:r>
            <a:r>
              <a:rPr lang="en-US" dirty="0" smtClean="0"/>
              <a:t>: Ethinyl estradiol + </a:t>
            </a:r>
            <a:r>
              <a:rPr lang="en-US" dirty="0" err="1" smtClean="0"/>
              <a:t>etogestrel</a:t>
            </a:r>
            <a:endParaRPr lang="en-US" dirty="0" smtClean="0"/>
          </a:p>
          <a:p>
            <a:r>
              <a:rPr lang="en-US" dirty="0" smtClean="0"/>
              <a:t>Duration: use for 3 weeks, HFI for 1 week</a:t>
            </a:r>
          </a:p>
          <a:p>
            <a:r>
              <a:rPr lang="en-US" dirty="0" smtClean="0"/>
              <a:t>SE: </a:t>
            </a:r>
            <a:r>
              <a:rPr lang="en-US" dirty="0"/>
              <a:t>Headache</a:t>
            </a:r>
            <a:r>
              <a:rPr lang="fr-FR" dirty="0"/>
              <a:t>, vaginal </a:t>
            </a:r>
            <a:r>
              <a:rPr lang="en-US" dirty="0"/>
              <a:t>discharge</a:t>
            </a:r>
            <a:r>
              <a:rPr lang="fr-FR" dirty="0"/>
              <a:t>, vaginitis, irritation.  </a:t>
            </a:r>
            <a:r>
              <a:rPr lang="en-US" dirty="0"/>
              <a:t>Rare and serious side effects are similar to combined oral contraceptives.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0698" y="1624439"/>
            <a:ext cx="1030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Miss Dose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9168" y="3444537"/>
            <a:ext cx="12615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Removed for</a:t>
            </a:r>
          </a:p>
          <a:p>
            <a:pPr algn="ctr"/>
            <a:r>
              <a:rPr lang="en-US" sz="1600" dirty="0" smtClean="0"/>
              <a:t> &lt; 3 hr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1246" y="4559215"/>
            <a:ext cx="1359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Reinsert </a:t>
            </a:r>
            <a:r>
              <a:rPr lang="en-US" sz="1600" dirty="0" smtClean="0">
                <a:solidFill>
                  <a:srgbClr val="FF0000"/>
                </a:solidFill>
              </a:rPr>
              <a:t>ASAP</a:t>
            </a:r>
          </a:p>
          <a:p>
            <a:pPr algn="ctr"/>
            <a:r>
              <a:rPr lang="en-US" sz="1600" dirty="0" smtClean="0"/>
              <a:t>continue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3555" y="3427576"/>
            <a:ext cx="972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Removed</a:t>
            </a:r>
          </a:p>
          <a:p>
            <a:pPr algn="ctr"/>
            <a:r>
              <a:rPr lang="en-US" sz="1600" dirty="0" smtClean="0"/>
              <a:t> &gt; 3 hr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1760" y="4494338"/>
            <a:ext cx="20185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Reinsert </a:t>
            </a:r>
            <a:r>
              <a:rPr lang="en-US" sz="1600" dirty="0" smtClean="0">
                <a:solidFill>
                  <a:srgbClr val="FF0000"/>
                </a:solidFill>
              </a:rPr>
              <a:t>ASAP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Backup</a:t>
            </a:r>
            <a:r>
              <a:rPr lang="en-US" sz="1600" dirty="0" smtClean="0"/>
              <a:t> for 7 days</a:t>
            </a:r>
            <a:endParaRPr lang="en-US" sz="1600" dirty="0"/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EC if sex within 5 days</a:t>
            </a:r>
          </a:p>
        </p:txBody>
      </p:sp>
      <p:cxnSp>
        <p:nvCxnSpPr>
          <p:cNvPr id="27" name="Straight Arrow Connector 26"/>
          <p:cNvCxnSpPr>
            <a:stCxn id="7" idx="2"/>
            <a:endCxn id="9" idx="0"/>
          </p:cNvCxnSpPr>
          <p:nvPr/>
        </p:nvCxnSpPr>
        <p:spPr>
          <a:xfrm>
            <a:off x="1139960" y="4029313"/>
            <a:ext cx="1170" cy="52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1013" y="2491642"/>
            <a:ext cx="81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1</a:t>
            </a:r>
          </a:p>
        </p:txBody>
      </p:sp>
      <p:cxnSp>
        <p:nvCxnSpPr>
          <p:cNvPr id="31" name="Straight Connector 30"/>
          <p:cNvCxnSpPr>
            <a:stCxn id="29" idx="2"/>
            <a:endCxn id="7" idx="0"/>
          </p:cNvCxnSpPr>
          <p:nvPr/>
        </p:nvCxnSpPr>
        <p:spPr>
          <a:xfrm flipH="1">
            <a:off x="1139960" y="2830196"/>
            <a:ext cx="1088577" cy="61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  <a:endCxn id="10" idx="0"/>
          </p:cNvCxnSpPr>
          <p:nvPr/>
        </p:nvCxnSpPr>
        <p:spPr>
          <a:xfrm>
            <a:off x="2228537" y="2830196"/>
            <a:ext cx="1161439" cy="597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3" idx="0"/>
          </p:cNvCxnSpPr>
          <p:nvPr/>
        </p:nvCxnSpPr>
        <p:spPr>
          <a:xfrm flipH="1">
            <a:off x="3381011" y="4012352"/>
            <a:ext cx="8965" cy="481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57551" y="2442155"/>
            <a:ext cx="98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Week 2-3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3235" y="3330174"/>
            <a:ext cx="972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Removed</a:t>
            </a:r>
          </a:p>
          <a:p>
            <a:pPr algn="ctr"/>
            <a:r>
              <a:rPr lang="en-US" sz="1600" dirty="0" smtClean="0"/>
              <a:t>&lt; 72 hr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51549" y="4514797"/>
            <a:ext cx="1359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Reinsert ASAP</a:t>
            </a:r>
          </a:p>
          <a:p>
            <a:pPr algn="ctr"/>
            <a:r>
              <a:rPr lang="en-US" sz="1600" dirty="0" smtClean="0"/>
              <a:t>Continue</a:t>
            </a:r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5829656" y="3914950"/>
            <a:ext cx="1777" cy="599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44914" y="6008165"/>
            <a:ext cx="13694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Start </a:t>
            </a:r>
            <a:r>
              <a:rPr lang="en-US" sz="1600" dirty="0" smtClean="0">
                <a:solidFill>
                  <a:srgbClr val="FF0000"/>
                </a:solidFill>
              </a:rPr>
              <a:t>next ring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With NO </a:t>
            </a:r>
            <a:r>
              <a:rPr lang="en-US" sz="1600" dirty="0">
                <a:solidFill>
                  <a:srgbClr val="FF0000"/>
                </a:solidFill>
              </a:rPr>
              <a:t>HFI</a:t>
            </a:r>
          </a:p>
        </p:txBody>
      </p:sp>
      <p:cxnSp>
        <p:nvCxnSpPr>
          <p:cNvPr id="56" name="Straight Arrow Connector 55"/>
          <p:cNvCxnSpPr>
            <a:stCxn id="48" idx="2"/>
            <a:endCxn id="54" idx="0"/>
          </p:cNvCxnSpPr>
          <p:nvPr/>
        </p:nvCxnSpPr>
        <p:spPr>
          <a:xfrm flipH="1">
            <a:off x="5829657" y="5099573"/>
            <a:ext cx="1776" cy="908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73199" y="3314868"/>
            <a:ext cx="9728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Removed</a:t>
            </a:r>
          </a:p>
          <a:p>
            <a:pPr algn="ctr"/>
            <a:r>
              <a:rPr lang="en-US" sz="1600" dirty="0"/>
              <a:t>&gt;</a:t>
            </a:r>
            <a:r>
              <a:rPr lang="en-US" sz="1600" dirty="0" smtClean="0"/>
              <a:t> 72 hr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33937" y="4451575"/>
            <a:ext cx="1654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Reinsert ASAP</a:t>
            </a:r>
          </a:p>
          <a:p>
            <a:pPr algn="ctr"/>
            <a:r>
              <a:rPr lang="en-US" sz="1600" dirty="0" smtClean="0"/>
              <a:t>Continue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Backup for 7 days</a:t>
            </a:r>
          </a:p>
        </p:txBody>
      </p:sp>
      <p:cxnSp>
        <p:nvCxnSpPr>
          <p:cNvPr id="59" name="Straight Arrow Connector 58"/>
          <p:cNvCxnSpPr>
            <a:stCxn id="57" idx="2"/>
            <a:endCxn id="58" idx="0"/>
          </p:cNvCxnSpPr>
          <p:nvPr/>
        </p:nvCxnSpPr>
        <p:spPr>
          <a:xfrm>
            <a:off x="7959620" y="3899644"/>
            <a:ext cx="1777" cy="5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74878" y="6008165"/>
            <a:ext cx="13694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Start </a:t>
            </a:r>
            <a:r>
              <a:rPr lang="en-US" sz="1600" dirty="0" smtClean="0">
                <a:solidFill>
                  <a:srgbClr val="FF0000"/>
                </a:solidFill>
              </a:rPr>
              <a:t>next ring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With NO </a:t>
            </a:r>
            <a:r>
              <a:rPr lang="en-US" sz="1600" dirty="0">
                <a:solidFill>
                  <a:srgbClr val="FF0000"/>
                </a:solidFill>
              </a:rPr>
              <a:t>HFI</a:t>
            </a:r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 flipH="1">
            <a:off x="7959621" y="5528793"/>
            <a:ext cx="1776" cy="479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2"/>
            <a:endCxn id="29" idx="0"/>
          </p:cNvCxnSpPr>
          <p:nvPr/>
        </p:nvCxnSpPr>
        <p:spPr>
          <a:xfrm flipH="1">
            <a:off x="2228537" y="1962993"/>
            <a:ext cx="2407587" cy="52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" idx="2"/>
            <a:endCxn id="37" idx="0"/>
          </p:cNvCxnSpPr>
          <p:nvPr/>
        </p:nvCxnSpPr>
        <p:spPr>
          <a:xfrm>
            <a:off x="4636124" y="1962993"/>
            <a:ext cx="2212357" cy="479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7" idx="2"/>
            <a:endCxn id="40" idx="0"/>
          </p:cNvCxnSpPr>
          <p:nvPr/>
        </p:nvCxnSpPr>
        <p:spPr>
          <a:xfrm flipH="1">
            <a:off x="5829656" y="2780709"/>
            <a:ext cx="1018825" cy="549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2"/>
            <a:endCxn id="57" idx="0"/>
          </p:cNvCxnSpPr>
          <p:nvPr/>
        </p:nvCxnSpPr>
        <p:spPr>
          <a:xfrm>
            <a:off x="6848481" y="2780709"/>
            <a:ext cx="1111139" cy="534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31800"/>
              </p:ext>
            </p:extLst>
          </p:nvPr>
        </p:nvGraphicFramePr>
        <p:xfrm>
          <a:off x="153922" y="598880"/>
          <a:ext cx="8792864" cy="59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470"/>
                <a:gridCol w="1831675"/>
                <a:gridCol w="1758573"/>
                <a:gridCol w="1758573"/>
                <a:gridCol w="1758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Mechanism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Solution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Anticonvulsants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Carbamazepine</a:t>
                      </a:r>
                    </a:p>
                    <a:p>
                      <a:r>
                        <a:rPr lang="en-US" sz="1600" dirty="0" smtClean="0"/>
                        <a:t>Phenytoin</a:t>
                      </a:r>
                    </a:p>
                    <a:p>
                      <a:r>
                        <a:rPr lang="en-US" sz="1600" dirty="0" smtClean="0"/>
                        <a:t>Phenobarb</a:t>
                      </a:r>
                    </a:p>
                    <a:p>
                      <a:r>
                        <a:rPr lang="en-US" sz="1600" dirty="0" smtClean="0"/>
                        <a:t>Primidone</a:t>
                      </a:r>
                    </a:p>
                    <a:p>
                      <a:r>
                        <a:rPr lang="en-US" sz="1600" dirty="0" smtClean="0"/>
                        <a:t>Topiramate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Induce</a:t>
                      </a:r>
                      <a:r>
                        <a:rPr lang="en-US" sz="1600" baseline="0" dirty="0" smtClean="0"/>
                        <a:t> CYP</a:t>
                      </a:r>
                    </a:p>
                    <a:p>
                      <a:r>
                        <a:rPr lang="en-US" sz="1600" baseline="0" dirty="0" smtClean="0"/>
                        <a:t>Increase metabolism of COC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EE Dose should be </a:t>
                      </a:r>
                    </a:p>
                    <a:p>
                      <a:r>
                        <a:rPr lang="en-US" sz="1600" dirty="0" smtClean="0"/>
                        <a:t>&gt; 35 mcg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Antifungal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Griseofulvin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600" baseline="0" dirty="0" smtClean="0"/>
                        <a:t>metabolism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Backup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</a:t>
                      </a:r>
                    </a:p>
                    <a:p>
                      <a:r>
                        <a:rPr lang="en-US" sz="1600" dirty="0" smtClean="0"/>
                        <a:t>Mycobacteria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Rifampin</a:t>
                      </a:r>
                    </a:p>
                    <a:p>
                      <a:r>
                        <a:rPr lang="en-US" sz="1600" dirty="0" smtClean="0"/>
                        <a:t>Rifabutin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metabolism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Backup method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Penicillins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Tetracycline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Erythromycin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Amoxicillin</a:t>
                      </a:r>
                    </a:p>
                    <a:p>
                      <a:r>
                        <a:rPr lang="en-US" sz="1600" dirty="0" smtClean="0"/>
                        <a:t>Ampicillin</a:t>
                      </a:r>
                    </a:p>
                    <a:p>
                      <a:r>
                        <a:rPr lang="en-US" sz="1600" dirty="0" smtClean="0"/>
                        <a:t>Doxycycline</a:t>
                      </a:r>
                    </a:p>
                    <a:p>
                      <a:r>
                        <a:rPr lang="en-US" sz="1600" dirty="0" smtClean="0"/>
                        <a:t>Minocycline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Kil GI bacteria reducing liver  recirculation of estrogen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Backup for 1 week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Narcolepsy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Modafinil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600" baseline="0" dirty="0" smtClean="0"/>
                        <a:t>metabolism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Backup method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HIV Protease </a:t>
                      </a:r>
                      <a:r>
                        <a:rPr lang="en-US" sz="1600" dirty="0" smtClean="0"/>
                        <a:t>inhibitors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Amprenavir</a:t>
                      </a:r>
                    </a:p>
                    <a:p>
                      <a:r>
                        <a:rPr lang="en-US" sz="1600" dirty="0" smtClean="0"/>
                        <a:t>Nelfinavir</a:t>
                      </a:r>
                    </a:p>
                    <a:p>
                      <a:r>
                        <a:rPr lang="en-US" sz="1600" dirty="0" smtClean="0"/>
                        <a:t>Lopinavir</a:t>
                      </a:r>
                    </a:p>
                    <a:p>
                      <a:r>
                        <a:rPr lang="en-US" sz="1600" dirty="0" smtClean="0"/>
                        <a:t>Saquinavir</a:t>
                      </a:r>
                    </a:p>
                    <a:p>
                      <a:r>
                        <a:rPr lang="en-US" sz="1600" dirty="0" smtClean="0"/>
                        <a:t>ritonavir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or decrease serum levels of estrogen and progestins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Decease efficacy of COC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Increase side effect of COC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Backup method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 Herbs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St. John’s 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Induce CYP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 Effect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Backup method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922" y="119379"/>
            <a:ext cx="1574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D-D Interactions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1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45" y="115461"/>
            <a:ext cx="4810098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Menstrual Cycle</a:t>
            </a:r>
          </a:p>
          <a:p>
            <a:endParaRPr lang="en-US" u="sng" dirty="0"/>
          </a:p>
          <a:p>
            <a:r>
              <a:rPr lang="en-US" u="sng" dirty="0" smtClean="0"/>
              <a:t>Follicular Phase</a:t>
            </a:r>
            <a:endParaRPr lang="en-US" u="sng" dirty="0"/>
          </a:p>
          <a:p>
            <a:r>
              <a:rPr lang="en-US" dirty="0" smtClean="0"/>
              <a:t>1. Menstruation</a:t>
            </a:r>
          </a:p>
          <a:p>
            <a:r>
              <a:rPr lang="en-US" dirty="0"/>
              <a:t>	</a:t>
            </a:r>
            <a:r>
              <a:rPr lang="en-US" dirty="0" smtClean="0"/>
              <a:t>Day 1: Bleeding</a:t>
            </a:r>
          </a:p>
          <a:p>
            <a:r>
              <a:rPr lang="en-US" dirty="0"/>
              <a:t>	</a:t>
            </a:r>
            <a:r>
              <a:rPr lang="en-US" dirty="0" smtClean="0"/>
              <a:t>Day 5: end of bleeding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half of Follicular Phase</a:t>
            </a:r>
          </a:p>
          <a:p>
            <a:r>
              <a:rPr lang="en-US" dirty="0"/>
              <a:t>	</a:t>
            </a:r>
            <a:r>
              <a:rPr lang="en-US" dirty="0" smtClean="0"/>
              <a:t>Day 6: increase FSH = follicle growth</a:t>
            </a:r>
          </a:p>
          <a:p>
            <a:r>
              <a:rPr lang="en-US" dirty="0"/>
              <a:t>	</a:t>
            </a:r>
            <a:r>
              <a:rPr lang="en-US" dirty="0" smtClean="0"/>
              <a:t>Day 13: endometrium growth</a:t>
            </a:r>
          </a:p>
          <a:p>
            <a:endParaRPr lang="en-US" dirty="0"/>
          </a:p>
          <a:p>
            <a:r>
              <a:rPr lang="en-US" u="sng" dirty="0" smtClean="0"/>
              <a:t>Ovulation Phase:</a:t>
            </a:r>
          </a:p>
          <a:p>
            <a:r>
              <a:rPr lang="en-US" dirty="0"/>
              <a:t>	</a:t>
            </a:r>
            <a:r>
              <a:rPr lang="en-US" dirty="0" smtClean="0"/>
              <a:t>Day 14: LH surge</a:t>
            </a:r>
          </a:p>
          <a:p>
            <a:r>
              <a:rPr lang="en-US" dirty="0"/>
              <a:t>	</a:t>
            </a:r>
            <a:r>
              <a:rPr lang="en-US" dirty="0" smtClean="0"/>
              <a:t>	     FSH surge</a:t>
            </a:r>
          </a:p>
          <a:p>
            <a:r>
              <a:rPr lang="en-US" dirty="0"/>
              <a:t>	</a:t>
            </a:r>
            <a:r>
              <a:rPr lang="en-US" dirty="0" smtClean="0"/>
              <a:t>	     Follicle ruptures out oocyte</a:t>
            </a:r>
          </a:p>
          <a:p>
            <a:r>
              <a:rPr lang="en-US" dirty="0"/>
              <a:t>	</a:t>
            </a:r>
            <a:r>
              <a:rPr lang="en-US" dirty="0" smtClean="0"/>
              <a:t>	     Prime time for SEX</a:t>
            </a:r>
          </a:p>
          <a:p>
            <a:endParaRPr lang="en-US" dirty="0"/>
          </a:p>
          <a:p>
            <a:r>
              <a:rPr lang="en-US" dirty="0" smtClean="0"/>
              <a:t>Luteal Phase:</a:t>
            </a:r>
          </a:p>
          <a:p>
            <a:r>
              <a:rPr lang="en-US" dirty="0"/>
              <a:t>	</a:t>
            </a:r>
            <a:r>
              <a:rPr lang="en-US" dirty="0" smtClean="0"/>
              <a:t>Day 15 – 28: most stable phase</a:t>
            </a:r>
          </a:p>
          <a:p>
            <a:r>
              <a:rPr lang="en-US" dirty="0"/>
              <a:t>	</a:t>
            </a:r>
            <a:r>
              <a:rPr lang="en-US" dirty="0" smtClean="0"/>
              <a:t>	     Thickening of endometrium</a:t>
            </a:r>
          </a:p>
          <a:p>
            <a:r>
              <a:rPr lang="en-US" dirty="0"/>
              <a:t>	</a:t>
            </a:r>
            <a:r>
              <a:rPr lang="en-US" dirty="0" smtClean="0"/>
              <a:t>if no implantation: corpus luteum </a:t>
            </a:r>
            <a:r>
              <a:rPr lang="en-US" dirty="0" err="1" smtClean="0"/>
              <a:t>degen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if implant: Human Chorionic Gonadotropin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hCG) from placenta prevents corpus luteum from degenerating </a:t>
            </a:r>
          </a:p>
          <a:p>
            <a:endParaRPr lang="en-US" dirty="0"/>
          </a:p>
        </p:txBody>
      </p:sp>
      <p:pic>
        <p:nvPicPr>
          <p:cNvPr id="5" name="Picture 4" descr="menstrual cyc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613" y="0"/>
            <a:ext cx="4429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62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164" y="230925"/>
            <a:ext cx="76215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Contraception Hormones</a:t>
            </a:r>
          </a:p>
          <a:p>
            <a:endParaRPr lang="en-US" dirty="0"/>
          </a:p>
          <a:p>
            <a:r>
              <a:rPr lang="en-US" dirty="0" smtClean="0"/>
              <a:t>Estrogen: </a:t>
            </a:r>
          </a:p>
          <a:p>
            <a:r>
              <a:rPr lang="en-US" dirty="0"/>
              <a:t>	</a:t>
            </a:r>
            <a:r>
              <a:rPr lang="en-US" dirty="0" smtClean="0"/>
              <a:t>1. Stabilize endometrial Lining</a:t>
            </a:r>
          </a:p>
          <a:p>
            <a:r>
              <a:rPr lang="en-US" dirty="0"/>
              <a:t>	</a:t>
            </a:r>
            <a:r>
              <a:rPr lang="en-US" dirty="0" smtClean="0"/>
              <a:t>2. Suppresses FSH due to negative feedback </a:t>
            </a:r>
          </a:p>
          <a:p>
            <a:r>
              <a:rPr lang="en-US" dirty="0"/>
              <a:t>	</a:t>
            </a:r>
            <a:r>
              <a:rPr lang="en-US" dirty="0" smtClean="0"/>
              <a:t>     suppressed FSH leads to no ovulation</a:t>
            </a:r>
          </a:p>
          <a:p>
            <a:endParaRPr lang="en-US" dirty="0"/>
          </a:p>
          <a:p>
            <a:r>
              <a:rPr lang="en-US" dirty="0" smtClean="0"/>
              <a:t>Progestins</a:t>
            </a:r>
          </a:p>
          <a:p>
            <a:r>
              <a:rPr lang="en-US" dirty="0"/>
              <a:t>	</a:t>
            </a:r>
            <a:r>
              <a:rPr lang="en-US" dirty="0" smtClean="0"/>
              <a:t>1. Alters endometrial lining of fallopian tube </a:t>
            </a:r>
            <a:r>
              <a:rPr lang="en-US" dirty="0" smtClean="0">
                <a:sym typeface="Wingdings"/>
              </a:rPr>
              <a:t> increase mucus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2. Suppress LH due to negative feedback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     Suppressed LH leads to no ovulation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3. Some estrogenic activity  increase estrogenic activity of contraceptive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4. Androgenic activity (structure is similar to testosterone)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Acne, hirsutism</a:t>
            </a:r>
          </a:p>
        </p:txBody>
      </p:sp>
    </p:spTree>
    <p:extLst>
      <p:ext uri="{BB962C8B-B14F-4D97-AF65-F5344CB8AC3E}">
        <p14:creationId xmlns:p14="http://schemas.microsoft.com/office/powerpoint/2010/main" val="398538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0"/>
            <a:ext cx="772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2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80" y="84743"/>
            <a:ext cx="435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 of Combined Oral Contraceptives (COC)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127" y="461846"/>
            <a:ext cx="39164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Won’t get pregnant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Relief from menstruation symptoms</a:t>
            </a:r>
          </a:p>
          <a:p>
            <a:r>
              <a:rPr lang="en-US" dirty="0"/>
              <a:t>	</a:t>
            </a:r>
            <a:r>
              <a:rPr lang="en-US" dirty="0" smtClean="0"/>
              <a:t>Estrogen = less hair, less acne</a:t>
            </a:r>
          </a:p>
          <a:p>
            <a:r>
              <a:rPr lang="en-US" dirty="0"/>
              <a:t>	</a:t>
            </a:r>
            <a:r>
              <a:rPr lang="en-US" dirty="0" smtClean="0"/>
              <a:t>Androgen = more hair, more acne</a:t>
            </a:r>
          </a:p>
          <a:p>
            <a:r>
              <a:rPr lang="en-US" dirty="0" smtClean="0"/>
              <a:t>3.    Improved acne</a:t>
            </a:r>
          </a:p>
          <a:p>
            <a:r>
              <a:rPr lang="en-US" dirty="0" smtClean="0"/>
              <a:t>4.    Prevent diseases</a:t>
            </a:r>
          </a:p>
          <a:p>
            <a:r>
              <a:rPr lang="en-US" dirty="0"/>
              <a:t>	</a:t>
            </a:r>
            <a:r>
              <a:rPr lang="en-US" dirty="0" smtClean="0"/>
              <a:t>Ovarian Cancer</a:t>
            </a:r>
          </a:p>
          <a:p>
            <a:r>
              <a:rPr lang="en-US" dirty="0"/>
              <a:t>	</a:t>
            </a:r>
            <a:r>
              <a:rPr lang="en-US" dirty="0" smtClean="0"/>
              <a:t>Ovarian </a:t>
            </a:r>
            <a:r>
              <a:rPr lang="en-US" dirty="0"/>
              <a:t>Cysts</a:t>
            </a:r>
          </a:p>
          <a:p>
            <a:r>
              <a:rPr lang="en-US" dirty="0" smtClean="0"/>
              <a:t>	Endometrial Cancer</a:t>
            </a:r>
          </a:p>
          <a:p>
            <a:r>
              <a:rPr lang="en-US" dirty="0"/>
              <a:t>	</a:t>
            </a:r>
            <a:r>
              <a:rPr lang="en-US" dirty="0" smtClean="0"/>
              <a:t>Pelvic inflammatory disease</a:t>
            </a:r>
          </a:p>
          <a:p>
            <a:r>
              <a:rPr lang="en-US" dirty="0"/>
              <a:t>	</a:t>
            </a:r>
            <a:r>
              <a:rPr lang="en-US" dirty="0" smtClean="0"/>
              <a:t>Benign Breast disease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6900" y="378477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808" y="4068269"/>
            <a:ext cx="4634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Absolute Contraindications</a:t>
            </a:r>
            <a:endParaRPr lang="en-US" u="sng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Heavy Smokers &gt; 15 cigs/day + Age &gt; 35 y/o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b/c of CV risk (especially MI)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HTN &gt; 160/100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CV disease </a:t>
            </a:r>
          </a:p>
          <a:p>
            <a:pPr marL="342900" indent="-342900">
              <a:buFontTx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Hx</a:t>
            </a:r>
            <a:r>
              <a:rPr lang="en-US" dirty="0">
                <a:solidFill>
                  <a:srgbClr val="FF0000"/>
                </a:solidFill>
              </a:rPr>
              <a:t> thromboembolic disease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CAD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Breast Cancer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Undiagnosed Uterine Bleeding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9716" y="4068269"/>
            <a:ext cx="3557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Contraindications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Smoking &gt; 15 cigs/day</a:t>
            </a:r>
          </a:p>
          <a:p>
            <a:pPr marL="342900" indent="-342900">
              <a:buAutoNum type="arabicPeriod"/>
            </a:pPr>
            <a:r>
              <a:rPr lang="en-US" dirty="0" smtClean="0"/>
              <a:t>Breast feeding (estrogen in milk)</a:t>
            </a:r>
          </a:p>
          <a:p>
            <a:pPr marL="342900" indent="-342900">
              <a:buAutoNum type="arabicPeriod"/>
            </a:pPr>
            <a:r>
              <a:rPr lang="en-US" dirty="0" smtClean="0"/>
              <a:t>HTN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Hx</a:t>
            </a:r>
            <a:r>
              <a:rPr lang="en-US" dirty="0" smtClean="0"/>
              <a:t> Migraine disorder</a:t>
            </a:r>
          </a:p>
          <a:p>
            <a:pPr marL="342900" indent="-342900">
              <a:buAutoNum type="arabicPeriod"/>
            </a:pPr>
            <a:r>
              <a:rPr lang="en-US" dirty="0" smtClean="0"/>
              <a:t>Tumors in uterus</a:t>
            </a:r>
          </a:p>
          <a:p>
            <a:pPr marL="342900" indent="-342900">
              <a:buAutoNum type="arabicPeriod"/>
            </a:pPr>
            <a:r>
              <a:rPr lang="en-US" dirty="0" smtClean="0"/>
              <a:t>DM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9716" y="1154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 of COC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9716" y="461848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May elevate BP</a:t>
            </a:r>
          </a:p>
          <a:p>
            <a:pPr marL="342900" indent="-342900">
              <a:buAutoNum type="arabicPeriod"/>
            </a:pPr>
            <a:r>
              <a:rPr lang="en-US" dirty="0" smtClean="0"/>
              <a:t>Mild risk of thrombo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risk of MI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0146"/>
              </p:ext>
            </p:extLst>
          </p:nvPr>
        </p:nvGraphicFramePr>
        <p:xfrm>
          <a:off x="5137443" y="1468605"/>
          <a:ext cx="2896791" cy="2132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151"/>
                <a:gridCol w="888820"/>
                <a:gridCol w="888820"/>
              </a:tblGrid>
              <a:tr h="2438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Condition</a:t>
                      </a: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Estrogen</a:t>
                      </a: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Progestin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Osteo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Decrease LDL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4208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Colorectal</a:t>
                      </a:r>
                    </a:p>
                    <a:p>
                      <a:r>
                        <a:rPr lang="en-US" sz="1200" dirty="0" smtClean="0"/>
                        <a:t>Cancer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DVT/PE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Stroke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Breast CA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</a:tr>
              <a:tr h="243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</a:t>
                      </a:r>
                      <a:endParaRPr lang="en-US" sz="1200" dirty="0"/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118" marR="60118" marT="30059" marB="300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529" y="500338"/>
            <a:ext cx="6719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Synthetic Estrogens:</a:t>
            </a:r>
          </a:p>
          <a:p>
            <a:endParaRPr lang="en-US" dirty="0"/>
          </a:p>
          <a:p>
            <a:r>
              <a:rPr lang="en-US" dirty="0" smtClean="0"/>
              <a:t>Ethinyl Estradiol	</a:t>
            </a:r>
          </a:p>
          <a:p>
            <a:endParaRPr lang="en-US" dirty="0" smtClean="0"/>
          </a:p>
          <a:p>
            <a:r>
              <a:rPr lang="en-US" dirty="0" smtClean="0"/>
              <a:t>Less side effects at a low dose of 25 mcg (bloating, breast tenderness)</a:t>
            </a:r>
            <a:endParaRPr lang="en-US" dirty="0"/>
          </a:p>
          <a:p>
            <a:r>
              <a:rPr lang="en-US" dirty="0" smtClean="0"/>
              <a:t>Max dose: 35 mcg</a:t>
            </a:r>
          </a:p>
          <a:p>
            <a:endParaRPr lang="en-US" dirty="0"/>
          </a:p>
          <a:p>
            <a:r>
              <a:rPr lang="en-US" dirty="0" smtClean="0"/>
              <a:t>Cons: Estrogen increases CV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808" y="-29829"/>
            <a:ext cx="214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Synthetic Progestins: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67648"/>
              </p:ext>
            </p:extLst>
          </p:nvPr>
        </p:nvGraphicFramePr>
        <p:xfrm>
          <a:off x="250124" y="831540"/>
          <a:ext cx="8600460" cy="592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115"/>
                <a:gridCol w="2150115"/>
                <a:gridCol w="2150115"/>
                <a:gridCol w="2150115"/>
              </a:tblGrid>
              <a:tr h="77682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r>
                        <a:rPr lang="en-US" b="1" baseline="30000" dirty="0" smtClean="0"/>
                        <a:t>st</a:t>
                      </a:r>
                      <a:r>
                        <a:rPr lang="en-US" b="1" dirty="0" smtClean="0"/>
                        <a:t> Generation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r>
                        <a:rPr lang="en-US" b="1" baseline="30000" dirty="0" smtClean="0"/>
                        <a:t>nd</a:t>
                      </a:r>
                      <a:r>
                        <a:rPr lang="en-US" b="1" dirty="0" smtClean="0"/>
                        <a:t> Generation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r>
                        <a:rPr lang="en-US" b="1" baseline="30000" dirty="0" smtClean="0"/>
                        <a:t>rd</a:t>
                      </a:r>
                      <a:r>
                        <a:rPr lang="en-US" b="1" baseline="0" dirty="0" smtClean="0"/>
                        <a:t> Generation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r>
                        <a:rPr lang="en-US" b="1" baseline="30000" dirty="0" smtClean="0"/>
                        <a:t>th</a:t>
                      </a:r>
                      <a:r>
                        <a:rPr lang="en-US" b="1" dirty="0" smtClean="0"/>
                        <a:t> Generation</a:t>
                      </a:r>
                      <a:endParaRPr lang="en-US" b="1" dirty="0"/>
                    </a:p>
                  </a:txBody>
                  <a:tcPr/>
                </a:tc>
              </a:tr>
              <a:tr h="1483588">
                <a:tc>
                  <a:txBody>
                    <a:bodyPr/>
                    <a:lstStyle/>
                    <a:p>
                      <a:r>
                        <a:rPr lang="en-US" dirty="0" smtClean="0"/>
                        <a:t>Norgestrel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Levonorgestrel</a:t>
                      </a:r>
                    </a:p>
                    <a:p>
                      <a:r>
                        <a:rPr lang="en-US" dirty="0" smtClean="0"/>
                        <a:t>(left)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Desogestrel</a:t>
                      </a:r>
                    </a:p>
                    <a:p>
                      <a:r>
                        <a:rPr lang="en-US" dirty="0" smtClean="0"/>
                        <a:t>(prodrug</a:t>
                      </a:r>
                      <a:r>
                        <a:rPr lang="en-US" baseline="0" dirty="0" smtClean="0"/>
                        <a:t> metabolized to active Etonogestrel)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Drospirenone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Yaz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Avoid</a:t>
                      </a:r>
                      <a:r>
                        <a:rPr lang="en-US" baseline="0" dirty="0" smtClean="0"/>
                        <a:t> if patient has kidney disease b/c of increase in K</a:t>
                      </a:r>
                      <a:endParaRPr lang="en-US" dirty="0"/>
                    </a:p>
                  </a:txBody>
                  <a:tcPr/>
                </a:tc>
              </a:tr>
              <a:tr h="11594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Norethindrone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Norgestimate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Dienogest</a:t>
                      </a:r>
                      <a:endParaRPr lang="en-US" dirty="0"/>
                    </a:p>
                  </a:txBody>
                  <a:tcPr/>
                </a:tc>
              </a:tr>
              <a:tr h="13339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Norethindrone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Acetate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(prodrug)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721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Ethynodiol Diacetate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93155"/>
              </p:ext>
            </p:extLst>
          </p:nvPr>
        </p:nvGraphicFramePr>
        <p:xfrm>
          <a:off x="250124" y="447344"/>
          <a:ext cx="8600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230"/>
                <a:gridCol w="430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Androgenic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Androgenic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8" y="1808220"/>
            <a:ext cx="1798824" cy="1210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1" y="3091958"/>
            <a:ext cx="1532054" cy="1030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36" y="4551796"/>
            <a:ext cx="1298059" cy="837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18" y="5610685"/>
            <a:ext cx="1811914" cy="996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192" y="3197275"/>
            <a:ext cx="1647804" cy="943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456" y="1552066"/>
            <a:ext cx="1038540" cy="783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5565" y="3110362"/>
            <a:ext cx="1662347" cy="1030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1313" y="4349771"/>
            <a:ext cx="2287698" cy="20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313" y="1168969"/>
            <a:ext cx="36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</a:t>
            </a:r>
            <a:r>
              <a:rPr lang="en-US" b="1" dirty="0" smtClean="0">
                <a:solidFill>
                  <a:srgbClr val="FF0000"/>
                </a:solidFill>
              </a:rPr>
              <a:t>Nor</a:t>
            </a:r>
            <a:r>
              <a:rPr lang="en-US" dirty="0" smtClean="0">
                <a:solidFill>
                  <a:srgbClr val="FF0000"/>
                </a:solidFill>
              </a:rPr>
              <a:t>gestrel		</a:t>
            </a:r>
            <a:r>
              <a:rPr lang="en-US" b="1" dirty="0" smtClean="0">
                <a:solidFill>
                  <a:srgbClr val="FF0000"/>
                </a:solidFill>
              </a:rPr>
              <a:t>Nor</a:t>
            </a:r>
            <a:r>
              <a:rPr lang="en-US" dirty="0" smtClean="0">
                <a:solidFill>
                  <a:srgbClr val="FF0000"/>
                </a:solidFill>
              </a:rPr>
              <a:t>ethindrone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9768" y="2540155"/>
            <a:ext cx="158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nor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gest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rel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73948" y="1538301"/>
            <a:ext cx="0" cy="100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92689" y="3458452"/>
            <a:ext cx="12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</a:t>
            </a:r>
            <a:r>
              <a:rPr lang="en-US" u="sng" dirty="0" smtClean="0"/>
              <a:t>ogestrel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2947" y="3458452"/>
            <a:ext cx="148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Norgest</a:t>
            </a:r>
            <a:r>
              <a:rPr lang="en-US" dirty="0" smtClean="0"/>
              <a:t>imate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59017" y="2909487"/>
            <a:ext cx="566191" cy="548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3950" y="2909487"/>
            <a:ext cx="217215" cy="548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91165" y="4561409"/>
            <a:ext cx="14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rospirenone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9317" y="456140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Dienogest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332488" y="3827784"/>
            <a:ext cx="477164" cy="818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09652" y="3827784"/>
            <a:ext cx="1403556" cy="818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821" y="1168969"/>
            <a:ext cx="81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gen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21" y="2540155"/>
            <a:ext cx="86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gen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053" y="3458452"/>
            <a:ext cx="83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21" y="4561405"/>
            <a:ext cx="83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gen</a:t>
            </a:r>
          </a:p>
        </p:txBody>
      </p:sp>
    </p:spTree>
    <p:extLst>
      <p:ext uri="{BB962C8B-B14F-4D97-AF65-F5344CB8AC3E}">
        <p14:creationId xmlns:p14="http://schemas.microsoft.com/office/powerpoint/2010/main" val="332740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009" y="384875"/>
            <a:ext cx="8215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Oral Contraceptives (OC)</a:t>
            </a:r>
          </a:p>
          <a:p>
            <a:endParaRPr lang="en-US" dirty="0"/>
          </a:p>
          <a:p>
            <a:r>
              <a:rPr lang="en-US" u="sng" dirty="0" smtClean="0"/>
              <a:t>Monophasic: </a:t>
            </a:r>
            <a:r>
              <a:rPr lang="en-US" dirty="0" smtClean="0"/>
              <a:t>Fixed dose of estrogen and progestin</a:t>
            </a:r>
          </a:p>
          <a:p>
            <a:endParaRPr lang="en-US" dirty="0"/>
          </a:p>
          <a:p>
            <a:r>
              <a:rPr lang="en-US" u="sng" dirty="0" smtClean="0"/>
              <a:t>Multiphasic</a:t>
            </a:r>
          </a:p>
          <a:p>
            <a:r>
              <a:rPr lang="en-US" dirty="0" smtClean="0"/>
              <a:t>Biphasic, Triphasic, 4-phasic: Reduce dose of progestin</a:t>
            </a:r>
          </a:p>
          <a:p>
            <a:r>
              <a:rPr lang="en-US" dirty="0"/>
              <a:t>	</a:t>
            </a:r>
            <a:r>
              <a:rPr lang="en-US" dirty="0" smtClean="0"/>
              <a:t>thought to have fewer side effects than monophasic (eh?)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83006"/>
              </p:ext>
            </p:extLst>
          </p:nvPr>
        </p:nvGraphicFramePr>
        <p:xfrm>
          <a:off x="481009" y="2691726"/>
          <a:ext cx="842729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3916"/>
                <a:gridCol w="1346828"/>
                <a:gridCol w="1038981"/>
                <a:gridCol w="2693656"/>
                <a:gridCol w="1673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Cycle Packs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 day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day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need to take 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Forget = bad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24/4 pack</a:t>
                      </a:r>
                    </a:p>
                    <a:p>
                      <a:r>
                        <a:rPr lang="en-US" dirty="0" smtClean="0"/>
                        <a:t>Loestrin 24  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Shorten</a:t>
                      </a:r>
                      <a:r>
                        <a:rPr lang="en-US" baseline="0" dirty="0" smtClean="0"/>
                        <a:t>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70928"/>
              </p:ext>
            </p:extLst>
          </p:nvPr>
        </p:nvGraphicFramePr>
        <p:xfrm>
          <a:off x="481009" y="5281496"/>
          <a:ext cx="842729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156"/>
                <a:gridCol w="1327588"/>
                <a:gridCol w="1058222"/>
                <a:gridCol w="2635935"/>
                <a:gridCol w="17123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Extended Cycle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Seasonale</a:t>
                      </a:r>
                    </a:p>
                    <a:p>
                      <a:r>
                        <a:rPr lang="en-US" dirty="0" err="1" smtClean="0"/>
                        <a:t>Seasonique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</a:p>
                    <a:p>
                      <a:r>
                        <a:rPr lang="en-US" dirty="0" smtClean="0"/>
                        <a:t>(3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bleeding</a:t>
                      </a:r>
                    </a:p>
                    <a:p>
                      <a:r>
                        <a:rPr lang="en-US" dirty="0" smtClean="0"/>
                        <a:t>Pts</a:t>
                      </a:r>
                      <a:r>
                        <a:rPr lang="en-US" baseline="0" dirty="0" smtClean="0"/>
                        <a:t> with anemia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unnatural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Lybrel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 forever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breakthrough</a:t>
                      </a:r>
                      <a:r>
                        <a:rPr lang="en-US" baseline="0" dirty="0" smtClean="0"/>
                        <a:t> bleeding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6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1036</Words>
  <Application>Microsoft Macintosh PowerPoint</Application>
  <PresentationFormat>On-screen Show (4:3)</PresentationFormat>
  <Paragraphs>454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265</cp:revision>
  <dcterms:created xsi:type="dcterms:W3CDTF">2012-02-23T19:45:56Z</dcterms:created>
  <dcterms:modified xsi:type="dcterms:W3CDTF">2012-03-13T01:48:39Z</dcterms:modified>
</cp:coreProperties>
</file>