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4" r:id="rId4"/>
    <p:sldId id="260" r:id="rId5"/>
    <p:sldId id="261" r:id="rId6"/>
    <p:sldId id="262" r:id="rId7"/>
    <p:sldId id="263" r:id="rId8"/>
    <p:sldId id="265" r:id="rId9"/>
    <p:sldId id="266" r:id="rId10"/>
    <p:sldId id="267" r:id="rId11"/>
    <p:sldId id="268" r:id="rId12"/>
    <p:sldId id="25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d="{C5DAB683-ACA2-1247-8D5B-862EB64BB88F}">
          <p14:sldIdLst>
            <p14:sldId id="256"/>
            <p14:sldId id="257"/>
            <p14:sldId id="264"/>
          </p14:sldIdLst>
        </p14:section>
        <p14:section name="Patho" id="{4FA8DA88-A304-B44E-8C1D-D59DA2484837}">
          <p14:sldIdLst>
            <p14:sldId id="260"/>
            <p14:sldId id="261"/>
          </p14:sldIdLst>
        </p14:section>
        <p14:section name="Rx" id="{FDF4587E-6F28-3E4C-9225-0782623B6A06}">
          <p14:sldIdLst>
            <p14:sldId id="262"/>
            <p14:sldId id="263"/>
            <p14:sldId id="265"/>
            <p14:sldId id="266"/>
            <p14:sldId id="267"/>
            <p14:sldId id="268"/>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68" autoAdjust="0"/>
  </p:normalViewPr>
  <p:slideViewPr>
    <p:cSldViewPr snapToGrid="0" snapToObjects="1">
      <p:cViewPr varScale="1">
        <p:scale>
          <a:sx n="77" d="100"/>
          <a:sy n="77" d="100"/>
        </p:scale>
        <p:origin x="-20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07BB4-37B8-AF45-9315-B643CBE32EBF}" type="datetimeFigureOut">
              <a:rPr lang="en-US" smtClean="0"/>
              <a:t>3/12/12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58FE03-7B72-DE45-A186-ED8BAC5C0B1C}" type="slidenum">
              <a:rPr lang="en-US" smtClean="0"/>
              <a:t>‹#›</a:t>
            </a:fld>
            <a:endParaRPr lang="en-US"/>
          </a:p>
        </p:txBody>
      </p:sp>
    </p:spTree>
    <p:extLst>
      <p:ext uri="{BB962C8B-B14F-4D97-AF65-F5344CB8AC3E}">
        <p14:creationId xmlns:p14="http://schemas.microsoft.com/office/powerpoint/2010/main" val="23148591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Clomiphene Citrate: Estradiol</a:t>
            </a:r>
            <a:r>
              <a:rPr lang="en-US" baseline="0" dirty="0" smtClean="0"/>
              <a:t> antagonist </a:t>
            </a:r>
            <a:r>
              <a:rPr lang="en-US" baseline="0" dirty="0" smtClean="0">
                <a:sym typeface="Wingdings"/>
              </a:rPr>
              <a:t> low estrogen causes feedback to hypo and pit  hypo and pit increases GnRH, LH and FSH increasing follicle growth</a:t>
            </a:r>
          </a:p>
          <a:p>
            <a:r>
              <a:rPr lang="en-US" baseline="0" dirty="0" smtClean="0">
                <a:sym typeface="Wingdings"/>
              </a:rPr>
              <a:t>2. Gonadotropins: combination of LH and FSH</a:t>
            </a:r>
          </a:p>
          <a:p>
            <a:r>
              <a:rPr lang="en-US" baseline="0" dirty="0" smtClean="0">
                <a:sym typeface="Wingdings"/>
              </a:rPr>
              <a:t>3. hCG: LH derived from pregnant female</a:t>
            </a:r>
          </a:p>
          <a:p>
            <a:r>
              <a:rPr lang="en-US" baseline="0" dirty="0" smtClean="0">
                <a:sym typeface="Wingdings"/>
              </a:rPr>
              <a:t>4. Insulin Sensitizers (Metformin): decrease FSH and exaggerate premature LH pulse  use in patients that have trouble ovulating (polycystic ovarian syndrome)</a:t>
            </a:r>
          </a:p>
          <a:p>
            <a:r>
              <a:rPr lang="en-US" baseline="0" dirty="0" smtClean="0">
                <a:sym typeface="Wingdings"/>
              </a:rPr>
              <a:t>5. Aromatase inhibitors: inhibit aromatase, an enzyme that converts androgens to estradiol and estrone. Reduced estradiol will cause a negative feedback to the hypo and pit, increasing GnRH, LH and FSH. Increased FSH will help the follicle grow and LH will help with ovulation.</a:t>
            </a:r>
          </a:p>
        </p:txBody>
      </p:sp>
      <p:sp>
        <p:nvSpPr>
          <p:cNvPr id="4" name="Slide Number Placeholder 3"/>
          <p:cNvSpPr>
            <a:spLocks noGrp="1"/>
          </p:cNvSpPr>
          <p:nvPr>
            <p:ph type="sldNum" sz="quarter" idx="10"/>
          </p:nvPr>
        </p:nvSpPr>
        <p:spPr/>
        <p:txBody>
          <a:bodyPr/>
          <a:lstStyle/>
          <a:p>
            <a:fld id="{A758FE03-7B72-DE45-A186-ED8BAC5C0B1C}" type="slidenum">
              <a:rPr lang="en-US" smtClean="0"/>
              <a:t>4</a:t>
            </a:fld>
            <a:endParaRPr lang="en-US"/>
          </a:p>
        </p:txBody>
      </p:sp>
    </p:spTree>
    <p:extLst>
      <p:ext uri="{BB962C8B-B14F-4D97-AF65-F5344CB8AC3E}">
        <p14:creationId xmlns:p14="http://schemas.microsoft.com/office/powerpoint/2010/main" val="246304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Fene</a:t>
            </a:r>
            <a:r>
              <a:rPr lang="en-US" dirty="0" smtClean="0"/>
              <a:t> = SERM</a:t>
            </a:r>
          </a:p>
          <a:p>
            <a:endParaRPr lang="en-US" dirty="0" smtClean="0"/>
          </a:p>
          <a:p>
            <a:r>
              <a:rPr lang="en-US" dirty="0" smtClean="0"/>
              <a:t>Clomiphene climb to the top = hypothalamus and pit</a:t>
            </a:r>
            <a:endParaRPr lang="en-US" dirty="0"/>
          </a:p>
        </p:txBody>
      </p:sp>
      <p:sp>
        <p:nvSpPr>
          <p:cNvPr id="4" name="Slide Number Placeholder 3"/>
          <p:cNvSpPr>
            <a:spLocks noGrp="1"/>
          </p:cNvSpPr>
          <p:nvPr>
            <p:ph type="sldNum" sz="quarter" idx="10"/>
          </p:nvPr>
        </p:nvSpPr>
        <p:spPr/>
        <p:txBody>
          <a:bodyPr/>
          <a:lstStyle/>
          <a:p>
            <a:fld id="{A758FE03-7B72-DE45-A186-ED8BAC5C0B1C}" type="slidenum">
              <a:rPr lang="en-US" smtClean="0"/>
              <a:t>5</a:t>
            </a:fld>
            <a:endParaRPr lang="en-US"/>
          </a:p>
        </p:txBody>
      </p:sp>
    </p:spTree>
    <p:extLst>
      <p:ext uri="{BB962C8B-B14F-4D97-AF65-F5344CB8AC3E}">
        <p14:creationId xmlns:p14="http://schemas.microsoft.com/office/powerpoint/2010/main" val="2229263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Definitions</a:t>
            </a:r>
          </a:p>
          <a:p>
            <a:r>
              <a:rPr lang="en-US" sz="1200" dirty="0" smtClean="0"/>
              <a:t>- Hypogonadism: When the sex glands (testes or ovaries) produce little or no hormones.</a:t>
            </a:r>
          </a:p>
          <a:p>
            <a:pPr marL="171450" indent="-171450">
              <a:buFontTx/>
              <a:buChar char="-"/>
            </a:pPr>
            <a:r>
              <a:rPr lang="en-US" sz="1200" dirty="0" smtClean="0"/>
              <a:t>Hypogonadotropic hypogonadism: a type of hypogonadism that is due to a problem with the hypothalamus gland and or pituitary gland. Low LH and FSH = no ovulation and little follicle growth</a:t>
            </a:r>
          </a:p>
          <a:p>
            <a:pPr marL="171450" indent="-171450">
              <a:buFontTx/>
              <a:buChar cha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Clomiphene climb to the top = hypothalamus and pit</a:t>
            </a:r>
          </a:p>
          <a:p>
            <a:pPr marL="0" indent="0">
              <a:buFontTx/>
              <a:buNone/>
            </a:pPr>
            <a:r>
              <a:rPr lang="en-US" sz="1200" dirty="0" smtClean="0"/>
              <a:t>Climb with 50</a:t>
            </a:r>
            <a:r>
              <a:rPr lang="en-US" sz="1200" baseline="0" dirty="0" smtClean="0"/>
              <a:t> fingers for 5 days</a:t>
            </a:r>
            <a:endParaRPr lang="en-US" sz="1200" dirty="0" smtClean="0"/>
          </a:p>
        </p:txBody>
      </p:sp>
      <p:sp>
        <p:nvSpPr>
          <p:cNvPr id="4" name="Slide Number Placeholder 3"/>
          <p:cNvSpPr>
            <a:spLocks noGrp="1"/>
          </p:cNvSpPr>
          <p:nvPr>
            <p:ph type="sldNum" sz="quarter" idx="10"/>
          </p:nvPr>
        </p:nvSpPr>
        <p:spPr/>
        <p:txBody>
          <a:bodyPr/>
          <a:lstStyle/>
          <a:p>
            <a:fld id="{A758FE03-7B72-DE45-A186-ED8BAC5C0B1C}" type="slidenum">
              <a:rPr lang="en-US" smtClean="0"/>
              <a:t>6</a:t>
            </a:fld>
            <a:endParaRPr lang="en-US"/>
          </a:p>
        </p:txBody>
      </p:sp>
    </p:spTree>
    <p:extLst>
      <p:ext uri="{BB962C8B-B14F-4D97-AF65-F5344CB8AC3E}">
        <p14:creationId xmlns:p14="http://schemas.microsoft.com/office/powerpoint/2010/main" val="805474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Definition: </a:t>
            </a:r>
          </a:p>
          <a:p>
            <a:r>
              <a:rPr lang="en-US" sz="1200" dirty="0" smtClean="0"/>
              <a:t>Gonadotropins: protein hormones secreted by the pituitary gland of vertebrates. </a:t>
            </a:r>
          </a:p>
          <a:p>
            <a:r>
              <a:rPr lang="en-US" sz="1200" dirty="0" smtClean="0"/>
              <a:t>	Gonadotropins include</a:t>
            </a:r>
          </a:p>
          <a:p>
            <a:r>
              <a:rPr lang="en-US" sz="1200" dirty="0" smtClean="0"/>
              <a:t>	1. FSH : follicle stimulating hormone		stimulates follicle</a:t>
            </a:r>
          </a:p>
          <a:p>
            <a:r>
              <a:rPr lang="en-US" sz="1200" dirty="0" smtClean="0"/>
              <a:t>	2. LH    : Luteinizing hormone			stimulates ovulation</a:t>
            </a:r>
          </a:p>
          <a:p>
            <a:r>
              <a:rPr lang="en-US" sz="1200" dirty="0" smtClean="0"/>
              <a:t>	3. hCG : human chorionic gonadotropins	only in humans</a:t>
            </a:r>
          </a:p>
          <a:p>
            <a:r>
              <a:rPr lang="en-US" sz="1200" dirty="0" smtClean="0"/>
              <a:t>	4. </a:t>
            </a:r>
            <a:r>
              <a:rPr lang="en-US" sz="1200" dirty="0" err="1" smtClean="0"/>
              <a:t>eCG</a:t>
            </a:r>
            <a:r>
              <a:rPr lang="en-US" sz="1200" dirty="0" smtClean="0"/>
              <a:t> : equine chorionic gonadotropins	in pregnant mares (horse)</a:t>
            </a:r>
          </a:p>
          <a:p>
            <a:r>
              <a:rPr lang="en-US" sz="1200" dirty="0" smtClean="0"/>
              <a:t>	5. CG:     chorionic gonadotropins			in vertebrates</a:t>
            </a:r>
          </a:p>
          <a:p>
            <a:endParaRPr lang="en-US" dirty="0" smtClean="0"/>
          </a:p>
          <a:p>
            <a:r>
              <a:rPr lang="en-US" dirty="0" smtClean="0"/>
              <a:t>Hume is GONE</a:t>
            </a:r>
            <a:r>
              <a:rPr lang="en-US" baseline="0" dirty="0" smtClean="0"/>
              <a:t> (gonadotropin)</a:t>
            </a:r>
            <a:r>
              <a:rPr lang="en-US" dirty="0" smtClean="0"/>
              <a:t>, </a:t>
            </a:r>
            <a:r>
              <a:rPr lang="en-US" dirty="0" err="1" smtClean="0"/>
              <a:t>pergotory</a:t>
            </a:r>
            <a:r>
              <a:rPr lang="en-US" dirty="0" smtClean="0"/>
              <a:t> is next, repo is next</a:t>
            </a:r>
            <a:endParaRPr lang="en-US" dirty="0"/>
          </a:p>
        </p:txBody>
      </p:sp>
      <p:sp>
        <p:nvSpPr>
          <p:cNvPr id="4" name="Slide Number Placeholder 3"/>
          <p:cNvSpPr>
            <a:spLocks noGrp="1"/>
          </p:cNvSpPr>
          <p:nvPr>
            <p:ph type="sldNum" sz="quarter" idx="10"/>
          </p:nvPr>
        </p:nvSpPr>
        <p:spPr/>
        <p:txBody>
          <a:bodyPr/>
          <a:lstStyle/>
          <a:p>
            <a:fld id="{A758FE03-7B72-DE45-A186-ED8BAC5C0B1C}" type="slidenum">
              <a:rPr lang="en-US" smtClean="0"/>
              <a:t>7</a:t>
            </a:fld>
            <a:endParaRPr lang="en-US"/>
          </a:p>
        </p:txBody>
      </p:sp>
    </p:spTree>
    <p:extLst>
      <p:ext uri="{BB962C8B-B14F-4D97-AF65-F5344CB8AC3E}">
        <p14:creationId xmlns:p14="http://schemas.microsoft.com/office/powerpoint/2010/main" val="1775140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 story of </a:t>
            </a:r>
            <a:r>
              <a:rPr lang="en-US" b="1" dirty="0" smtClean="0"/>
              <a:t>humans</a:t>
            </a:r>
            <a:r>
              <a:rPr lang="en-US" b="0" dirty="0" smtClean="0"/>
              <a:t>: </a:t>
            </a:r>
            <a:r>
              <a:rPr lang="en-US" baseline="0" dirty="0" smtClean="0"/>
              <a:t>ren left </a:t>
            </a:r>
            <a:r>
              <a:rPr lang="en-US" baseline="0" dirty="0" err="1" smtClean="0"/>
              <a:t>brian</a:t>
            </a:r>
            <a:r>
              <a:rPr lang="en-US" baseline="0" dirty="0" smtClean="0"/>
              <a:t> for </a:t>
            </a:r>
            <a:r>
              <a:rPr lang="en-US" baseline="0" dirty="0" err="1" smtClean="0"/>
              <a:t>tyler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Never tell </a:t>
            </a:r>
            <a:r>
              <a:rPr lang="en-US" b="0" baseline="0" dirty="0" err="1" smtClean="0"/>
              <a:t>ovid</a:t>
            </a:r>
            <a:r>
              <a:rPr lang="en-US" b="0" baseline="0" dirty="0" smtClean="0"/>
              <a:t> ren she’s pregnant ill</a:t>
            </a:r>
            <a:endParaRPr lang="en-US" b="0" dirty="0" smtClean="0"/>
          </a:p>
          <a:p>
            <a:r>
              <a:rPr lang="en-US" b="1" dirty="0" smtClean="0"/>
              <a:t>Nova Tell</a:t>
            </a:r>
            <a:r>
              <a:rPr lang="en-US" b="0" dirty="0" smtClean="0"/>
              <a:t>,</a:t>
            </a:r>
            <a:r>
              <a:rPr lang="en-US" b="0" baseline="0" dirty="0" smtClean="0"/>
              <a:t> </a:t>
            </a:r>
            <a:r>
              <a:rPr lang="en-US" b="1" baseline="0" dirty="0" smtClean="0"/>
              <a:t>Ovid</a:t>
            </a:r>
            <a:r>
              <a:rPr lang="en-US" b="0" baseline="0" dirty="0" smtClean="0"/>
              <a:t> </a:t>
            </a:r>
            <a:r>
              <a:rPr lang="en-US" b="1" baseline="0" dirty="0" err="1" smtClean="0"/>
              <a:t>R</a:t>
            </a:r>
            <a:r>
              <a:rPr lang="en-US" b="1" dirty="0" err="1" smtClean="0"/>
              <a:t>eL</a:t>
            </a:r>
            <a:r>
              <a:rPr lang="en-US" dirty="0" smtClean="0"/>
              <a:t> she’s </a:t>
            </a:r>
            <a:r>
              <a:rPr lang="en-US" b="1" dirty="0" smtClean="0"/>
              <a:t>Preg</a:t>
            </a:r>
            <a:r>
              <a:rPr lang="en-US" dirty="0" smtClean="0"/>
              <a:t> </a:t>
            </a:r>
            <a:r>
              <a:rPr lang="en-US" b="1" dirty="0" smtClean="0"/>
              <a:t>ILL</a:t>
            </a:r>
            <a:r>
              <a:rPr lang="en-US" dirty="0" smtClean="0"/>
              <a:t>	</a:t>
            </a:r>
            <a:endParaRPr lang="en-US" baseline="0" dirty="0" smtClean="0"/>
          </a:p>
          <a:p>
            <a:r>
              <a:rPr lang="en-US" baseline="0" dirty="0" smtClean="0"/>
              <a:t>Nova tell</a:t>
            </a:r>
          </a:p>
          <a:p>
            <a:r>
              <a:rPr lang="en-US" baseline="0" dirty="0" smtClean="0"/>
              <a:t>Ovid </a:t>
            </a:r>
            <a:r>
              <a:rPr lang="en-US" baseline="0" dirty="0" err="1" smtClean="0"/>
              <a:t>rel</a:t>
            </a:r>
            <a:endParaRPr lang="en-US" baseline="0" dirty="0" smtClean="0"/>
          </a:p>
          <a:p>
            <a:r>
              <a:rPr lang="en-US" baseline="0" dirty="0" err="1" smtClean="0"/>
              <a:t>Pregn</a:t>
            </a:r>
            <a:r>
              <a:rPr lang="en-US" baseline="0" dirty="0" smtClean="0"/>
              <a:t> ill</a:t>
            </a:r>
            <a:endParaRPr lang="en-US" dirty="0"/>
          </a:p>
        </p:txBody>
      </p:sp>
      <p:sp>
        <p:nvSpPr>
          <p:cNvPr id="4" name="Slide Number Placeholder 3"/>
          <p:cNvSpPr>
            <a:spLocks noGrp="1"/>
          </p:cNvSpPr>
          <p:nvPr>
            <p:ph type="sldNum" sz="quarter" idx="10"/>
          </p:nvPr>
        </p:nvSpPr>
        <p:spPr/>
        <p:txBody>
          <a:bodyPr/>
          <a:lstStyle/>
          <a:p>
            <a:fld id="{A758FE03-7B72-DE45-A186-ED8BAC5C0B1C}" type="slidenum">
              <a:rPr lang="en-US" smtClean="0"/>
              <a:t>8</a:t>
            </a:fld>
            <a:endParaRPr lang="en-US"/>
          </a:p>
        </p:txBody>
      </p:sp>
    </p:spTree>
    <p:extLst>
      <p:ext uri="{BB962C8B-B14F-4D97-AF65-F5344CB8AC3E}">
        <p14:creationId xmlns:p14="http://schemas.microsoft.com/office/powerpoint/2010/main" val="399556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PCOS: enlarged and containing numerous small cysts located along the outer edge of each ovary (polycystic appearance) </a:t>
            </a:r>
          </a:p>
          <a:p>
            <a:endParaRPr lang="en-US" dirty="0"/>
          </a:p>
        </p:txBody>
      </p:sp>
      <p:sp>
        <p:nvSpPr>
          <p:cNvPr id="4" name="Slide Number Placeholder 3"/>
          <p:cNvSpPr>
            <a:spLocks noGrp="1"/>
          </p:cNvSpPr>
          <p:nvPr>
            <p:ph type="sldNum" sz="quarter" idx="10"/>
          </p:nvPr>
        </p:nvSpPr>
        <p:spPr/>
        <p:txBody>
          <a:bodyPr/>
          <a:lstStyle/>
          <a:p>
            <a:fld id="{A758FE03-7B72-DE45-A186-ED8BAC5C0B1C}" type="slidenum">
              <a:rPr lang="en-US" smtClean="0"/>
              <a:t>9</a:t>
            </a:fld>
            <a:endParaRPr lang="en-US"/>
          </a:p>
        </p:txBody>
      </p:sp>
    </p:spTree>
    <p:extLst>
      <p:ext uri="{BB962C8B-B14F-4D97-AF65-F5344CB8AC3E}">
        <p14:creationId xmlns:p14="http://schemas.microsoft.com/office/powerpoint/2010/main" val="28894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Trolling in circles???</a:t>
            </a:r>
          </a:p>
          <a:p>
            <a:r>
              <a:rPr lang="en-US" sz="1200" dirty="0" smtClean="0"/>
              <a:t>PCOS: enlarged and containing numerous small cysts located along the outer edge of each ovary (polycystic appearance)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758FE03-7B72-DE45-A186-ED8BAC5C0B1C}" type="slidenum">
              <a:rPr lang="en-US" smtClean="0"/>
              <a:t>10</a:t>
            </a:fld>
            <a:endParaRPr lang="en-US"/>
          </a:p>
        </p:txBody>
      </p:sp>
    </p:spTree>
    <p:extLst>
      <p:ext uri="{BB962C8B-B14F-4D97-AF65-F5344CB8AC3E}">
        <p14:creationId xmlns:p14="http://schemas.microsoft.com/office/powerpoint/2010/main" val="2844555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F3683B-43A6-8B45-9453-3450F9046080}" type="datetimeFigureOut">
              <a:rPr lang="en-US" smtClean="0"/>
              <a:t>3/12/12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372218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3683B-43A6-8B45-9453-3450F9046080}" type="datetimeFigureOut">
              <a:rPr lang="en-US" smtClean="0"/>
              <a:t>3/12/12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183335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3683B-43A6-8B45-9453-3450F9046080}" type="datetimeFigureOut">
              <a:rPr lang="en-US" smtClean="0"/>
              <a:t>3/12/12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55990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3683B-43A6-8B45-9453-3450F9046080}" type="datetimeFigureOut">
              <a:rPr lang="en-US" smtClean="0"/>
              <a:t>3/12/12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43987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3683B-43A6-8B45-9453-3450F9046080}" type="datetimeFigureOut">
              <a:rPr lang="en-US" smtClean="0"/>
              <a:t>3/12/12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3732034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F3683B-43A6-8B45-9453-3450F9046080}" type="datetimeFigureOut">
              <a:rPr lang="en-US" smtClean="0"/>
              <a:t>3/12/12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29973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F3683B-43A6-8B45-9453-3450F9046080}" type="datetimeFigureOut">
              <a:rPr lang="en-US" smtClean="0"/>
              <a:t>3/12/12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240420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F3683B-43A6-8B45-9453-3450F9046080}" type="datetimeFigureOut">
              <a:rPr lang="en-US" smtClean="0"/>
              <a:t>3/12/12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218447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3683B-43A6-8B45-9453-3450F9046080}" type="datetimeFigureOut">
              <a:rPr lang="en-US" smtClean="0"/>
              <a:t>3/12/12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33417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3683B-43A6-8B45-9453-3450F9046080}" type="datetimeFigureOut">
              <a:rPr lang="en-US" smtClean="0"/>
              <a:t>3/12/12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6629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3683B-43A6-8B45-9453-3450F9046080}" type="datetimeFigureOut">
              <a:rPr lang="en-US" smtClean="0"/>
              <a:t>3/12/12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CDD08-FFC1-1B44-A948-74B941EA67A1}" type="slidenum">
              <a:rPr lang="en-US" smtClean="0"/>
              <a:t>‹#›</a:t>
            </a:fld>
            <a:endParaRPr lang="en-US"/>
          </a:p>
        </p:txBody>
      </p:sp>
    </p:spTree>
    <p:extLst>
      <p:ext uri="{BB962C8B-B14F-4D97-AF65-F5344CB8AC3E}">
        <p14:creationId xmlns:p14="http://schemas.microsoft.com/office/powerpoint/2010/main" val="36999532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3683B-43A6-8B45-9453-3450F9046080}" type="datetimeFigureOut">
              <a:rPr lang="en-US" smtClean="0"/>
              <a:t>3/12/12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CDD08-FFC1-1B44-A948-74B941EA67A1}" type="slidenum">
              <a:rPr lang="en-US" smtClean="0"/>
              <a:t>‹#›</a:t>
            </a:fld>
            <a:endParaRPr lang="en-US"/>
          </a:p>
        </p:txBody>
      </p:sp>
    </p:spTree>
    <p:extLst>
      <p:ext uri="{BB962C8B-B14F-4D97-AF65-F5344CB8AC3E}">
        <p14:creationId xmlns:p14="http://schemas.microsoft.com/office/powerpoint/2010/main" val="48564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Hhvhq-oXNf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286" y="145143"/>
            <a:ext cx="8345714" cy="338554"/>
          </a:xfrm>
          <a:prstGeom prst="rect">
            <a:avLst/>
          </a:prstGeom>
          <a:noFill/>
        </p:spPr>
        <p:txBody>
          <a:bodyPr wrap="square" rtlCol="0">
            <a:spAutoFit/>
          </a:bodyPr>
          <a:lstStyle/>
          <a:p>
            <a:r>
              <a:rPr lang="en-US" sz="1600" dirty="0" smtClean="0"/>
              <a:t>Infertility: No baby after unprotected sex for &gt; 1 year</a:t>
            </a:r>
          </a:p>
        </p:txBody>
      </p:sp>
      <p:sp>
        <p:nvSpPr>
          <p:cNvPr id="6" name="Rectangle 5"/>
          <p:cNvSpPr/>
          <p:nvPr/>
        </p:nvSpPr>
        <p:spPr>
          <a:xfrm>
            <a:off x="6607638" y="2652787"/>
            <a:ext cx="2390398" cy="1077218"/>
          </a:xfrm>
          <a:prstGeom prst="rect">
            <a:avLst/>
          </a:prstGeom>
        </p:spPr>
        <p:txBody>
          <a:bodyPr wrap="none">
            <a:spAutoFit/>
          </a:bodyPr>
          <a:lstStyle/>
          <a:p>
            <a:r>
              <a:rPr lang="en-US" sz="1600" dirty="0" smtClean="0"/>
              <a:t>30 – 40 % is b/c of </a:t>
            </a:r>
            <a:r>
              <a:rPr lang="en-US" sz="1600" u="sng" dirty="0" smtClean="0"/>
              <a:t>male</a:t>
            </a:r>
          </a:p>
          <a:p>
            <a:endParaRPr lang="en-US" sz="1600" u="sng" dirty="0"/>
          </a:p>
          <a:p>
            <a:pPr marL="342900" indent="-342900">
              <a:buAutoNum type="arabicPeriod"/>
            </a:pPr>
            <a:r>
              <a:rPr lang="en-US" sz="1600" dirty="0" smtClean="0"/>
              <a:t>Chronic Illness</a:t>
            </a:r>
          </a:p>
          <a:p>
            <a:pPr marL="342900" indent="-342900">
              <a:buAutoNum type="arabicPeriod"/>
            </a:pPr>
            <a:r>
              <a:rPr lang="en-US" sz="1600" dirty="0" smtClean="0"/>
              <a:t>Varicocele obstruction</a:t>
            </a:r>
          </a:p>
        </p:txBody>
      </p:sp>
      <p:sp>
        <p:nvSpPr>
          <p:cNvPr id="10" name="Oval 9"/>
          <p:cNvSpPr/>
          <p:nvPr/>
        </p:nvSpPr>
        <p:spPr>
          <a:xfrm>
            <a:off x="163285" y="1397001"/>
            <a:ext cx="6535068" cy="53158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Oval 10"/>
          <p:cNvSpPr/>
          <p:nvPr/>
        </p:nvSpPr>
        <p:spPr>
          <a:xfrm>
            <a:off x="3864427" y="1397001"/>
            <a:ext cx="5182631" cy="53158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TextBox 11"/>
          <p:cNvSpPr txBox="1"/>
          <p:nvPr/>
        </p:nvSpPr>
        <p:spPr>
          <a:xfrm>
            <a:off x="3809749" y="3120423"/>
            <a:ext cx="2943033" cy="1077218"/>
          </a:xfrm>
          <a:prstGeom prst="rect">
            <a:avLst/>
          </a:prstGeom>
          <a:noFill/>
        </p:spPr>
        <p:txBody>
          <a:bodyPr wrap="none" rtlCol="0">
            <a:spAutoFit/>
          </a:bodyPr>
          <a:lstStyle/>
          <a:p>
            <a:pPr algn="ctr"/>
            <a:r>
              <a:rPr lang="en-US" sz="1600" dirty="0" smtClean="0"/>
              <a:t>1. Age</a:t>
            </a:r>
          </a:p>
          <a:p>
            <a:pPr algn="ctr"/>
            <a:r>
              <a:rPr lang="en-US" sz="1600" dirty="0" smtClean="0"/>
              <a:t>2. Lifestyle (diet, obesity)</a:t>
            </a:r>
          </a:p>
          <a:p>
            <a:pPr algn="ctr"/>
            <a:r>
              <a:rPr lang="en-US" sz="1600" dirty="0" smtClean="0"/>
              <a:t>3. Toxic habits (smoking, alcohol)</a:t>
            </a:r>
          </a:p>
          <a:p>
            <a:pPr algn="ctr"/>
            <a:r>
              <a:rPr lang="en-US" sz="1600" dirty="0" smtClean="0"/>
              <a:t>4. Emotion stress</a:t>
            </a:r>
            <a:endParaRPr lang="en-US" sz="1600" dirty="0"/>
          </a:p>
        </p:txBody>
      </p:sp>
      <p:sp>
        <p:nvSpPr>
          <p:cNvPr id="13" name="Rectangle 12"/>
          <p:cNvSpPr/>
          <p:nvPr/>
        </p:nvSpPr>
        <p:spPr>
          <a:xfrm>
            <a:off x="1355573" y="935336"/>
            <a:ext cx="6463997" cy="369332"/>
          </a:xfrm>
          <a:prstGeom prst="rect">
            <a:avLst/>
          </a:prstGeom>
        </p:spPr>
        <p:txBody>
          <a:bodyPr wrap="square">
            <a:spAutoFit/>
          </a:bodyPr>
          <a:lstStyle/>
          <a:p>
            <a:r>
              <a:rPr lang="en-US" u="sng" dirty="0" smtClean="0"/>
              <a:t>Incidence: Affects about 10 – 15% of reproductive age couples</a:t>
            </a:r>
            <a:endParaRPr lang="en-US" u="sng" dirty="0"/>
          </a:p>
        </p:txBody>
      </p:sp>
      <p:sp>
        <p:nvSpPr>
          <p:cNvPr id="15" name="TextBox 14"/>
          <p:cNvSpPr txBox="1"/>
          <p:nvPr/>
        </p:nvSpPr>
        <p:spPr>
          <a:xfrm>
            <a:off x="1355573" y="2040745"/>
            <a:ext cx="868372" cy="369332"/>
          </a:xfrm>
          <a:prstGeom prst="rect">
            <a:avLst/>
          </a:prstGeom>
          <a:noFill/>
        </p:spPr>
        <p:txBody>
          <a:bodyPr wrap="none" rtlCol="0">
            <a:spAutoFit/>
          </a:bodyPr>
          <a:lstStyle/>
          <a:p>
            <a:r>
              <a:rPr lang="en-US" u="sng" dirty="0" smtClean="0"/>
              <a:t>Female</a:t>
            </a:r>
            <a:endParaRPr lang="en-US" u="sng" dirty="0"/>
          </a:p>
        </p:txBody>
      </p:sp>
      <p:sp>
        <p:nvSpPr>
          <p:cNvPr id="16" name="Rectangle 15"/>
          <p:cNvSpPr/>
          <p:nvPr/>
        </p:nvSpPr>
        <p:spPr>
          <a:xfrm>
            <a:off x="426399" y="2652787"/>
            <a:ext cx="3510601" cy="2800766"/>
          </a:xfrm>
          <a:prstGeom prst="rect">
            <a:avLst/>
          </a:prstGeom>
        </p:spPr>
        <p:txBody>
          <a:bodyPr wrap="square">
            <a:spAutoFit/>
          </a:bodyPr>
          <a:lstStyle/>
          <a:p>
            <a:r>
              <a:rPr lang="en-US" sz="1600" dirty="0" smtClean="0"/>
              <a:t>         40 – 50 % b/c of </a:t>
            </a:r>
            <a:r>
              <a:rPr lang="en-US" sz="1600" u="sng" dirty="0" smtClean="0"/>
              <a:t>female disorders</a:t>
            </a:r>
          </a:p>
          <a:p>
            <a:endParaRPr lang="en-US" sz="1600" dirty="0"/>
          </a:p>
          <a:p>
            <a:r>
              <a:rPr lang="en-US" sz="1600" dirty="0"/>
              <a:t>1</a:t>
            </a:r>
            <a:r>
              <a:rPr lang="en-US" sz="1600" dirty="0" smtClean="0"/>
              <a:t>. Tubal Obstruction:</a:t>
            </a:r>
          </a:p>
          <a:p>
            <a:r>
              <a:rPr lang="en-US" sz="1600" dirty="0"/>
              <a:t>	</a:t>
            </a:r>
            <a:r>
              <a:rPr lang="en-US" sz="1600" dirty="0" smtClean="0"/>
              <a:t>Pelvic Inflammatory disease (PID)</a:t>
            </a:r>
          </a:p>
          <a:p>
            <a:r>
              <a:rPr lang="en-US" sz="1600" dirty="0"/>
              <a:t>	</a:t>
            </a:r>
            <a:r>
              <a:rPr lang="en-US" sz="1600" dirty="0" smtClean="0"/>
              <a:t>Endometriosis</a:t>
            </a:r>
          </a:p>
          <a:p>
            <a:r>
              <a:rPr lang="en-US" sz="1600" dirty="0"/>
              <a:t>	</a:t>
            </a:r>
            <a:r>
              <a:rPr lang="en-US" sz="1600" dirty="0" smtClean="0"/>
              <a:t>Scaring of fallopian tubes</a:t>
            </a:r>
          </a:p>
          <a:p>
            <a:r>
              <a:rPr lang="en-US" sz="1600" dirty="0" smtClean="0"/>
              <a:t>2. Ovulation Problems (hormone)</a:t>
            </a:r>
          </a:p>
          <a:p>
            <a:r>
              <a:rPr lang="en-US" sz="1600" dirty="0"/>
              <a:t>	</a:t>
            </a:r>
            <a:r>
              <a:rPr lang="en-US" sz="1600" dirty="0" smtClean="0"/>
              <a:t>Polycystic Ovary Syndrome PCOS</a:t>
            </a:r>
          </a:p>
          <a:p>
            <a:r>
              <a:rPr lang="en-US" sz="1600" dirty="0"/>
              <a:t>	</a:t>
            </a:r>
            <a:r>
              <a:rPr lang="en-US" sz="1600" dirty="0" smtClean="0"/>
              <a:t>Hypogonadotropic</a:t>
            </a:r>
            <a:r>
              <a:rPr lang="en-US" sz="1600" dirty="0"/>
              <a:t>	</a:t>
            </a:r>
            <a:endParaRPr lang="en-US" sz="1600" dirty="0" smtClean="0"/>
          </a:p>
          <a:p>
            <a:r>
              <a:rPr lang="en-US" sz="1600" dirty="0"/>
              <a:t>3</a:t>
            </a:r>
            <a:r>
              <a:rPr lang="en-US" sz="1600" dirty="0" smtClean="0"/>
              <a:t>. Comorbidities:</a:t>
            </a:r>
          </a:p>
          <a:p>
            <a:r>
              <a:rPr lang="en-US" sz="1600" dirty="0"/>
              <a:t>	</a:t>
            </a:r>
            <a:r>
              <a:rPr lang="en-US" sz="1600" dirty="0" smtClean="0"/>
              <a:t>thyroid disorder</a:t>
            </a:r>
          </a:p>
        </p:txBody>
      </p:sp>
      <p:sp>
        <p:nvSpPr>
          <p:cNvPr id="17" name="TextBox 16"/>
          <p:cNvSpPr txBox="1"/>
          <p:nvPr/>
        </p:nvSpPr>
        <p:spPr>
          <a:xfrm>
            <a:off x="7043014" y="2034584"/>
            <a:ext cx="660420" cy="369332"/>
          </a:xfrm>
          <a:prstGeom prst="rect">
            <a:avLst/>
          </a:prstGeom>
          <a:noFill/>
        </p:spPr>
        <p:txBody>
          <a:bodyPr wrap="none" rtlCol="0">
            <a:spAutoFit/>
          </a:bodyPr>
          <a:lstStyle/>
          <a:p>
            <a:r>
              <a:rPr lang="en-US" u="sng" dirty="0" smtClean="0"/>
              <a:t>Male</a:t>
            </a:r>
            <a:endParaRPr lang="en-US" u="sng" dirty="0"/>
          </a:p>
        </p:txBody>
      </p:sp>
      <p:sp>
        <p:nvSpPr>
          <p:cNvPr id="18" name="TextBox 17"/>
          <p:cNvSpPr txBox="1"/>
          <p:nvPr/>
        </p:nvSpPr>
        <p:spPr>
          <a:xfrm>
            <a:off x="4354287" y="2283455"/>
            <a:ext cx="1605953" cy="369332"/>
          </a:xfrm>
          <a:prstGeom prst="rect">
            <a:avLst/>
          </a:prstGeom>
          <a:noFill/>
        </p:spPr>
        <p:txBody>
          <a:bodyPr wrap="none" rtlCol="0">
            <a:spAutoFit/>
          </a:bodyPr>
          <a:lstStyle/>
          <a:p>
            <a:r>
              <a:rPr lang="en-US" u="sng" dirty="0" smtClean="0"/>
              <a:t>Male &amp; Female</a:t>
            </a:r>
            <a:endParaRPr lang="en-US" u="sng" dirty="0"/>
          </a:p>
        </p:txBody>
      </p:sp>
      <p:pic>
        <p:nvPicPr>
          <p:cNvPr id="19" name="Picture 5" descr="varicoce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782" y="3833340"/>
            <a:ext cx="2013814" cy="162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66907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429" y="308429"/>
            <a:ext cx="8211903" cy="4031873"/>
          </a:xfrm>
          <a:prstGeom prst="rect">
            <a:avLst/>
          </a:prstGeom>
          <a:noFill/>
        </p:spPr>
        <p:txBody>
          <a:bodyPr wrap="none" rtlCol="0">
            <a:spAutoFit/>
          </a:bodyPr>
          <a:lstStyle/>
          <a:p>
            <a:r>
              <a:rPr lang="en-US" sz="1600" dirty="0" smtClean="0"/>
              <a:t>Aromatase Inhibitors</a:t>
            </a:r>
          </a:p>
          <a:p>
            <a:endParaRPr lang="en-US" sz="1600" dirty="0"/>
          </a:p>
          <a:p>
            <a:r>
              <a:rPr lang="en-US" sz="1600" dirty="0">
                <a:solidFill>
                  <a:srgbClr val="FF0000"/>
                </a:solidFill>
              </a:rPr>
              <a:t>Use: Polycystic Ovarian Syndrome (PCOS)</a:t>
            </a:r>
          </a:p>
          <a:p>
            <a:endParaRPr lang="en-US" sz="1600" dirty="0" smtClean="0"/>
          </a:p>
          <a:p>
            <a:r>
              <a:rPr lang="en-US" sz="1600" dirty="0" smtClean="0"/>
              <a:t>MOA:</a:t>
            </a:r>
          </a:p>
          <a:p>
            <a:r>
              <a:rPr lang="en-US" sz="1600" dirty="0"/>
              <a:t>	</a:t>
            </a:r>
            <a:r>
              <a:rPr lang="en-US" sz="1600" dirty="0" smtClean="0"/>
              <a:t>1. inhibits aromatase enzyme that converts androgens to estrogens (estradiol and estrone)</a:t>
            </a:r>
            <a:r>
              <a:rPr lang="en-US" sz="1600" dirty="0"/>
              <a:t>	</a:t>
            </a:r>
            <a:r>
              <a:rPr lang="en-US" sz="1600" dirty="0" smtClean="0"/>
              <a:t>2. decrease in  estrogen causes negative feedback</a:t>
            </a:r>
          </a:p>
          <a:p>
            <a:r>
              <a:rPr lang="en-US" sz="1600" dirty="0"/>
              <a:t>	</a:t>
            </a:r>
            <a:r>
              <a:rPr lang="en-US" sz="1600" dirty="0" smtClean="0"/>
              <a:t>3. you the get story…</a:t>
            </a:r>
          </a:p>
          <a:p>
            <a:r>
              <a:rPr lang="en-US" sz="1600" dirty="0" smtClean="0"/>
              <a:t>Pros: </a:t>
            </a:r>
            <a:r>
              <a:rPr lang="en-US" sz="1600" u="sng" dirty="0" smtClean="0"/>
              <a:t>Do not deplete receptors </a:t>
            </a:r>
            <a:r>
              <a:rPr lang="en-US" sz="1600" dirty="0" smtClean="0"/>
              <a:t>or produce a negative effect on endometrium</a:t>
            </a:r>
          </a:p>
          <a:p>
            <a:endParaRPr lang="en-US" sz="1600" dirty="0"/>
          </a:p>
          <a:p>
            <a:r>
              <a:rPr lang="en-US" sz="1600" dirty="0" smtClean="0"/>
              <a:t>Side Effects b/</a:t>
            </a:r>
            <a:r>
              <a:rPr lang="en-US" sz="1600" smtClean="0"/>
              <a:t>c low estrogen</a:t>
            </a:r>
            <a:endParaRPr lang="en-US" sz="1600" dirty="0" smtClean="0"/>
          </a:p>
          <a:p>
            <a:r>
              <a:rPr lang="en-US" sz="1600" dirty="0"/>
              <a:t>	</a:t>
            </a:r>
            <a:r>
              <a:rPr lang="en-US" sz="1600" dirty="0" smtClean="0"/>
              <a:t>hot </a:t>
            </a:r>
            <a:r>
              <a:rPr lang="en-US" sz="1600" dirty="0"/>
              <a:t>flashes</a:t>
            </a:r>
          </a:p>
          <a:p>
            <a:r>
              <a:rPr lang="en-US" sz="1600" dirty="0" smtClean="0"/>
              <a:t>	Vasodilation and HTN? </a:t>
            </a:r>
            <a:r>
              <a:rPr lang="en-US" sz="1600" dirty="0" err="1"/>
              <a:t>w</a:t>
            </a:r>
            <a:r>
              <a:rPr lang="en-US" sz="1600" dirty="0" err="1" smtClean="0"/>
              <a:t>tf</a:t>
            </a:r>
            <a:r>
              <a:rPr lang="en-US" sz="1600" dirty="0" smtClean="0"/>
              <a:t>?</a:t>
            </a:r>
          </a:p>
          <a:p>
            <a:r>
              <a:rPr lang="en-US" sz="1600" dirty="0"/>
              <a:t>	</a:t>
            </a:r>
            <a:r>
              <a:rPr lang="en-US" sz="1600" dirty="0" smtClean="0"/>
              <a:t>HA</a:t>
            </a:r>
          </a:p>
          <a:p>
            <a:r>
              <a:rPr lang="en-US" sz="1600" dirty="0"/>
              <a:t>	</a:t>
            </a:r>
            <a:r>
              <a:rPr lang="en-US" sz="1600" dirty="0" smtClean="0"/>
              <a:t>mood changes, depression</a:t>
            </a:r>
          </a:p>
          <a:p>
            <a:r>
              <a:rPr lang="en-US" sz="1600" dirty="0"/>
              <a:t>	</a:t>
            </a:r>
            <a:r>
              <a:rPr lang="en-US" sz="1600" dirty="0" smtClean="0"/>
              <a:t>osteoporosis (b/c low estrogen)</a:t>
            </a:r>
          </a:p>
        </p:txBody>
      </p:sp>
      <p:graphicFrame>
        <p:nvGraphicFramePr>
          <p:cNvPr id="5" name="Table 4"/>
          <p:cNvGraphicFramePr>
            <a:graphicFrameLocks noGrp="1"/>
          </p:cNvGraphicFramePr>
          <p:nvPr>
            <p:extLst>
              <p:ext uri="{D42A27DB-BD31-4B8C-83A1-F6EECF244321}">
                <p14:modId xmlns:p14="http://schemas.microsoft.com/office/powerpoint/2010/main" val="2845698403"/>
              </p:ext>
            </p:extLst>
          </p:nvPr>
        </p:nvGraphicFramePr>
        <p:xfrm>
          <a:off x="308429" y="4583974"/>
          <a:ext cx="8001000" cy="1112520"/>
        </p:xfrm>
        <a:graphic>
          <a:graphicData uri="http://schemas.openxmlformats.org/drawingml/2006/table">
            <a:tbl>
              <a:tblPr firstRow="1" bandRow="1">
                <a:tableStyleId>{5940675A-B579-460E-94D1-54222C63F5DA}</a:tableStyleId>
              </a:tblPr>
              <a:tblGrid>
                <a:gridCol w="2013857"/>
                <a:gridCol w="1596571"/>
                <a:gridCol w="4390572"/>
              </a:tblGrid>
              <a:tr h="370840">
                <a:tc>
                  <a:txBody>
                    <a:bodyPr/>
                    <a:lstStyle/>
                    <a:p>
                      <a:r>
                        <a:rPr lang="en-US" dirty="0" smtClean="0"/>
                        <a:t>Generic</a:t>
                      </a:r>
                      <a:endParaRPr lang="en-US" dirty="0"/>
                    </a:p>
                  </a:txBody>
                  <a:tcPr/>
                </a:tc>
                <a:tc>
                  <a:txBody>
                    <a:bodyPr/>
                    <a:lstStyle/>
                    <a:p>
                      <a:r>
                        <a:rPr lang="en-US" dirty="0" smtClean="0"/>
                        <a:t>Brand</a:t>
                      </a:r>
                      <a:endParaRPr lang="en-US" dirty="0"/>
                    </a:p>
                  </a:txBody>
                  <a:tcPr/>
                </a:tc>
                <a:tc>
                  <a:txBody>
                    <a:bodyPr/>
                    <a:lstStyle/>
                    <a:p>
                      <a:r>
                        <a:rPr lang="en-US" dirty="0" smtClean="0"/>
                        <a:t>Dose</a:t>
                      </a:r>
                      <a:endParaRPr lang="en-US" dirty="0"/>
                    </a:p>
                  </a:txBody>
                  <a:tcPr/>
                </a:tc>
              </a:tr>
              <a:tr h="370840">
                <a:tc>
                  <a:txBody>
                    <a:bodyPr/>
                    <a:lstStyle/>
                    <a:p>
                      <a:r>
                        <a:rPr lang="en-US" dirty="0" err="1" smtClean="0"/>
                        <a:t>LeTROZOLE</a:t>
                      </a:r>
                      <a:endParaRPr lang="en-US" dirty="0"/>
                    </a:p>
                  </a:txBody>
                  <a:tcPr/>
                </a:tc>
                <a:tc>
                  <a:txBody>
                    <a:bodyPr/>
                    <a:lstStyle/>
                    <a:p>
                      <a:r>
                        <a:rPr lang="en-US" dirty="0" smtClean="0"/>
                        <a:t>Femara</a:t>
                      </a:r>
                      <a:endParaRPr lang="en-US" dirty="0"/>
                    </a:p>
                  </a:txBody>
                  <a:tcPr/>
                </a:tc>
                <a:tc>
                  <a:txBody>
                    <a:bodyPr/>
                    <a:lstStyle/>
                    <a:p>
                      <a:r>
                        <a:rPr lang="en-US" dirty="0" smtClean="0"/>
                        <a:t>2.5 – 7.5 mg PO daily for 5 days</a:t>
                      </a:r>
                      <a:endParaRPr lang="en-US" dirty="0"/>
                    </a:p>
                  </a:txBody>
                  <a:tcPr/>
                </a:tc>
              </a:tr>
              <a:tr h="370840">
                <a:tc>
                  <a:txBody>
                    <a:bodyPr/>
                    <a:lstStyle/>
                    <a:p>
                      <a:r>
                        <a:rPr lang="en-US" dirty="0" err="1" smtClean="0"/>
                        <a:t>AnasTROZOLE</a:t>
                      </a:r>
                      <a:endParaRPr lang="en-US" dirty="0"/>
                    </a:p>
                  </a:txBody>
                  <a:tcPr/>
                </a:tc>
                <a:tc>
                  <a:txBody>
                    <a:bodyPr/>
                    <a:lstStyle/>
                    <a:p>
                      <a:r>
                        <a:rPr lang="en-US" dirty="0" smtClean="0"/>
                        <a:t>Arimidex</a:t>
                      </a:r>
                      <a:endParaRPr lang="en-US" dirty="0"/>
                    </a:p>
                  </a:txBody>
                  <a:tcPr/>
                </a:tc>
                <a:tc>
                  <a:txBody>
                    <a:bodyPr/>
                    <a:lstStyle/>
                    <a:p>
                      <a:r>
                        <a:rPr lang="en-US" dirty="0" smtClean="0"/>
                        <a:t>2.5 mg           PO</a:t>
                      </a:r>
                      <a:r>
                        <a:rPr lang="en-US" baseline="0" dirty="0" smtClean="0"/>
                        <a:t> daily for 5 days</a:t>
                      </a:r>
                      <a:endParaRPr lang="en-US" dirty="0"/>
                    </a:p>
                  </a:txBody>
                  <a:tcPr/>
                </a:tc>
              </a:tr>
            </a:tbl>
          </a:graphicData>
        </a:graphic>
      </p:graphicFrame>
      <p:pic>
        <p:nvPicPr>
          <p:cNvPr id="2" name="Picture 1"/>
          <p:cNvPicPr>
            <a:picLocks noChangeAspect="1"/>
          </p:cNvPicPr>
          <p:nvPr/>
        </p:nvPicPr>
        <p:blipFill>
          <a:blip r:embed="rId3"/>
          <a:stretch>
            <a:fillRect/>
          </a:stretch>
        </p:blipFill>
        <p:spPr>
          <a:xfrm>
            <a:off x="5005200" y="2600402"/>
            <a:ext cx="2794000" cy="1739900"/>
          </a:xfrm>
          <a:prstGeom prst="rect">
            <a:avLst/>
          </a:prstGeom>
        </p:spPr>
      </p:pic>
      <p:sp>
        <p:nvSpPr>
          <p:cNvPr id="6" name="TextBox 5"/>
          <p:cNvSpPr txBox="1"/>
          <p:nvPr/>
        </p:nvSpPr>
        <p:spPr>
          <a:xfrm>
            <a:off x="6743102" y="3790807"/>
            <a:ext cx="1056098" cy="338554"/>
          </a:xfrm>
          <a:prstGeom prst="rect">
            <a:avLst/>
          </a:prstGeom>
          <a:noFill/>
        </p:spPr>
        <p:txBody>
          <a:bodyPr wrap="none" rtlCol="0">
            <a:spAutoFit/>
          </a:bodyPr>
          <a:lstStyle/>
          <a:p>
            <a:r>
              <a:rPr lang="en-US" sz="1600" dirty="0" smtClean="0">
                <a:sym typeface="Wingdings"/>
              </a:rPr>
              <a:t> triazole</a:t>
            </a:r>
            <a:endParaRPr lang="en-US" sz="1600" dirty="0" smtClean="0"/>
          </a:p>
        </p:txBody>
      </p:sp>
    </p:spTree>
    <p:extLst>
      <p:ext uri="{BB962C8B-B14F-4D97-AF65-F5344CB8AC3E}">
        <p14:creationId xmlns:p14="http://schemas.microsoft.com/office/powerpoint/2010/main" val="41895003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538" y="120715"/>
            <a:ext cx="8943374" cy="1077218"/>
          </a:xfrm>
          <a:prstGeom prst="rect">
            <a:avLst/>
          </a:prstGeom>
          <a:noFill/>
        </p:spPr>
        <p:txBody>
          <a:bodyPr wrap="none" rtlCol="0">
            <a:spAutoFit/>
          </a:bodyPr>
          <a:lstStyle/>
          <a:p>
            <a:r>
              <a:rPr lang="en-US" sz="1600" dirty="0" smtClean="0"/>
              <a:t>Intrauterine Insemination (IUI)</a:t>
            </a:r>
          </a:p>
          <a:p>
            <a:endParaRPr lang="en-US" sz="1600" dirty="0"/>
          </a:p>
          <a:p>
            <a:r>
              <a:rPr lang="en-US" sz="1600" dirty="0" smtClean="0"/>
              <a:t>Use: when the dude can’t follow through. When mild male factor or cervical factor infertility is diagnosed</a:t>
            </a:r>
          </a:p>
          <a:p>
            <a:r>
              <a:rPr lang="en-US" sz="1600" dirty="0" smtClean="0"/>
              <a:t>Method: when female ovulates, semen is pumped into the vagina</a:t>
            </a:r>
          </a:p>
        </p:txBody>
      </p:sp>
      <p:pic>
        <p:nvPicPr>
          <p:cNvPr id="5" name="Picture 5" descr="Intrauterine insemination (IUI) performed by Dr. Anita Singh at LifeStart Fertility Center, Agoura Hills, Californ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363" y="1308363"/>
            <a:ext cx="3025221" cy="281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3538" y="4294225"/>
            <a:ext cx="8682134" cy="1323439"/>
          </a:xfrm>
          <a:prstGeom prst="rect">
            <a:avLst/>
          </a:prstGeom>
          <a:noFill/>
        </p:spPr>
        <p:txBody>
          <a:bodyPr wrap="square" rtlCol="0">
            <a:spAutoFit/>
          </a:bodyPr>
          <a:lstStyle/>
          <a:p>
            <a:r>
              <a:rPr lang="en-US" sz="1600" dirty="0" smtClean="0"/>
              <a:t>Assisted Reproductive Technology (ART)</a:t>
            </a:r>
          </a:p>
          <a:p>
            <a:endParaRPr lang="en-US" sz="1600" dirty="0"/>
          </a:p>
          <a:p>
            <a:r>
              <a:rPr lang="en-US" sz="1600" dirty="0"/>
              <a:t>ART: generally the process of intercourse is bypassed either by insemination (for example, artificial insemination) or fertilization of the oocytes in the laboratory environment (i.e., in vitro fertilization).</a:t>
            </a:r>
          </a:p>
          <a:p>
            <a:endParaRPr lang="en-US" sz="1600" dirty="0" smtClean="0"/>
          </a:p>
        </p:txBody>
      </p:sp>
      <p:pic>
        <p:nvPicPr>
          <p:cNvPr id="10" name="Picture 7" descr="HwhFertility_image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55" y="1308363"/>
            <a:ext cx="2223611" cy="264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4078125"/>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82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713" y="526142"/>
            <a:ext cx="3072889" cy="369332"/>
          </a:xfrm>
          <a:prstGeom prst="rect">
            <a:avLst/>
          </a:prstGeom>
          <a:noFill/>
        </p:spPr>
        <p:txBody>
          <a:bodyPr wrap="none" rtlCol="0">
            <a:spAutoFit/>
          </a:bodyPr>
          <a:lstStyle/>
          <a:p>
            <a:r>
              <a:rPr lang="en-US" dirty="0" smtClean="0"/>
              <a:t>Non-Pharmacologic Treatment</a:t>
            </a:r>
          </a:p>
        </p:txBody>
      </p:sp>
      <p:sp>
        <p:nvSpPr>
          <p:cNvPr id="5" name="TextBox 4"/>
          <p:cNvSpPr txBox="1"/>
          <p:nvPr/>
        </p:nvSpPr>
        <p:spPr>
          <a:xfrm>
            <a:off x="217713" y="1629045"/>
            <a:ext cx="7968848" cy="1200329"/>
          </a:xfrm>
          <a:prstGeom prst="rect">
            <a:avLst/>
          </a:prstGeom>
          <a:noFill/>
        </p:spPr>
        <p:txBody>
          <a:bodyPr wrap="none" rtlCol="0">
            <a:spAutoFit/>
          </a:bodyPr>
          <a:lstStyle/>
          <a:p>
            <a:pPr marL="342900" indent="-342900">
              <a:buAutoNum type="arabicPeriod"/>
            </a:pPr>
            <a:r>
              <a:rPr lang="en-US" dirty="0" smtClean="0"/>
              <a:t>If obese then						diet and exercise</a:t>
            </a:r>
          </a:p>
          <a:p>
            <a:pPr marL="342900" indent="-342900">
              <a:buAutoNum type="arabicPeriod"/>
            </a:pPr>
            <a:r>
              <a:rPr lang="en-US" dirty="0" smtClean="0"/>
              <a:t>If abnormal tubules</a:t>
            </a:r>
            <a:r>
              <a:rPr lang="en-US" dirty="0"/>
              <a:t> </a:t>
            </a:r>
            <a:r>
              <a:rPr lang="en-US" dirty="0" smtClean="0"/>
              <a:t>then				reconstruct tubes</a:t>
            </a:r>
          </a:p>
          <a:p>
            <a:pPr marL="342900" indent="-342900">
              <a:buAutoNum type="arabicPeriod"/>
            </a:pPr>
            <a:r>
              <a:rPr lang="en-US" dirty="0" smtClean="0"/>
              <a:t>If fibroids, polyps, scar tissue then		remove fibroids, polyps and scar tissue</a:t>
            </a:r>
          </a:p>
          <a:p>
            <a:pPr marL="342900" indent="-342900">
              <a:buAutoNum type="arabicPeriod"/>
            </a:pPr>
            <a:r>
              <a:rPr lang="en-US" dirty="0" smtClean="0"/>
              <a:t>If endometriomas then				Laparoscopy (picture)		</a:t>
            </a:r>
            <a:endParaRPr lang="en-US" dirty="0"/>
          </a:p>
        </p:txBody>
      </p:sp>
      <p:sp>
        <p:nvSpPr>
          <p:cNvPr id="6" name="TextBox 5"/>
          <p:cNvSpPr txBox="1"/>
          <p:nvPr/>
        </p:nvSpPr>
        <p:spPr>
          <a:xfrm>
            <a:off x="163286" y="4063999"/>
            <a:ext cx="8781143" cy="2585323"/>
          </a:xfrm>
          <a:prstGeom prst="rect">
            <a:avLst/>
          </a:prstGeom>
          <a:noFill/>
        </p:spPr>
        <p:txBody>
          <a:bodyPr wrap="square" rtlCol="0">
            <a:spAutoFit/>
          </a:bodyPr>
          <a:lstStyle/>
          <a:p>
            <a:r>
              <a:rPr lang="en-US" b="1" dirty="0"/>
              <a:t>Endometriomas</a:t>
            </a:r>
            <a:r>
              <a:rPr lang="en-US" dirty="0"/>
              <a:t> usually present as a pelvic mass arising from growth of ectopic endometrial tissue within the ovary. They typically contain thick brown tar-like fluid (hence the name "chocolate cyst") and are often densely adherent to surrounding structures, such as the peritoneum, fallopian tubes, and bowel. An endometrioma may be associated with symptoms of endometriosis (</a:t>
            </a:r>
            <a:r>
              <a:rPr lang="en-US" dirty="0" err="1"/>
              <a:t>eg</a:t>
            </a:r>
            <a:r>
              <a:rPr lang="en-US" dirty="0"/>
              <a:t>, pelvic pain, dysmenorrhea, and dyspareunia) or identified at the time of evaluation for a pelvic mass or infertility. A woman with a ruptured endometrioma may initially present with peritoneal signs and symptoms, elevated white blood cell count, and low grade fever, similar to patients with acute pelvic inflammatory disease or appendicitis.</a:t>
            </a:r>
          </a:p>
        </p:txBody>
      </p:sp>
      <p:pic>
        <p:nvPicPr>
          <p:cNvPr id="7" name="Picture 5" descr="lapa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910" y="94523"/>
            <a:ext cx="2836090" cy="186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626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715" y="145141"/>
            <a:ext cx="3081230" cy="3693319"/>
          </a:xfrm>
          <a:prstGeom prst="rect">
            <a:avLst/>
          </a:prstGeom>
          <a:noFill/>
        </p:spPr>
        <p:txBody>
          <a:bodyPr wrap="none" rtlCol="0">
            <a:spAutoFit/>
          </a:bodyPr>
          <a:lstStyle/>
          <a:p>
            <a:r>
              <a:rPr lang="en-US" dirty="0" smtClean="0"/>
              <a:t>Diagnosis General</a:t>
            </a:r>
          </a:p>
          <a:p>
            <a:endParaRPr lang="en-US" dirty="0"/>
          </a:p>
          <a:p>
            <a:r>
              <a:rPr lang="en-US" dirty="0" smtClean="0"/>
              <a:t>1. History</a:t>
            </a:r>
          </a:p>
          <a:p>
            <a:r>
              <a:rPr lang="en-US" dirty="0"/>
              <a:t>	</a:t>
            </a:r>
            <a:r>
              <a:rPr lang="en-US" dirty="0" smtClean="0"/>
              <a:t>Sexual Habits</a:t>
            </a:r>
          </a:p>
          <a:p>
            <a:r>
              <a:rPr lang="en-US" dirty="0" smtClean="0"/>
              <a:t>	social </a:t>
            </a:r>
            <a:r>
              <a:rPr lang="en-US" dirty="0" err="1" smtClean="0"/>
              <a:t>Hx</a:t>
            </a:r>
            <a:r>
              <a:rPr lang="en-US" dirty="0" smtClean="0"/>
              <a:t>, family </a:t>
            </a:r>
            <a:r>
              <a:rPr lang="en-US" dirty="0" err="1" smtClean="0"/>
              <a:t>Hx</a:t>
            </a:r>
            <a:endParaRPr lang="en-US" dirty="0" smtClean="0"/>
          </a:p>
          <a:p>
            <a:r>
              <a:rPr lang="en-US" dirty="0" smtClean="0"/>
              <a:t>	Reproductive history</a:t>
            </a:r>
          </a:p>
          <a:p>
            <a:r>
              <a:rPr lang="en-US" dirty="0"/>
              <a:t>	</a:t>
            </a:r>
            <a:r>
              <a:rPr lang="en-US" dirty="0" smtClean="0"/>
              <a:t>Gynecologic history (STD)</a:t>
            </a:r>
          </a:p>
          <a:p>
            <a:endParaRPr lang="en-US" dirty="0" smtClean="0"/>
          </a:p>
          <a:p>
            <a:r>
              <a:rPr lang="en-US" dirty="0" smtClean="0"/>
              <a:t>2. Physical Exam</a:t>
            </a:r>
          </a:p>
          <a:p>
            <a:r>
              <a:rPr lang="en-US" dirty="0"/>
              <a:t>	</a:t>
            </a:r>
            <a:r>
              <a:rPr lang="en-US" dirty="0" smtClean="0"/>
              <a:t>BMI: obesity and anorexic</a:t>
            </a:r>
          </a:p>
          <a:p>
            <a:r>
              <a:rPr lang="en-US" dirty="0"/>
              <a:t>	</a:t>
            </a:r>
            <a:r>
              <a:rPr lang="en-US" dirty="0" smtClean="0"/>
              <a:t>Congenital abnormalities</a:t>
            </a:r>
          </a:p>
          <a:p>
            <a:r>
              <a:rPr lang="en-US" dirty="0"/>
              <a:t>	</a:t>
            </a:r>
            <a:r>
              <a:rPr lang="en-US" dirty="0" smtClean="0"/>
              <a:t>hyperandrogenism</a:t>
            </a:r>
          </a:p>
          <a:p>
            <a:r>
              <a:rPr lang="en-US" dirty="0"/>
              <a:t>			</a:t>
            </a:r>
          </a:p>
        </p:txBody>
      </p:sp>
      <p:sp>
        <p:nvSpPr>
          <p:cNvPr id="5" name="TextBox 4"/>
          <p:cNvSpPr txBox="1"/>
          <p:nvPr/>
        </p:nvSpPr>
        <p:spPr>
          <a:xfrm>
            <a:off x="3864429" y="145141"/>
            <a:ext cx="5098142" cy="5909311"/>
          </a:xfrm>
          <a:prstGeom prst="rect">
            <a:avLst/>
          </a:prstGeom>
          <a:noFill/>
        </p:spPr>
        <p:txBody>
          <a:bodyPr wrap="square" rtlCol="0">
            <a:spAutoFit/>
          </a:bodyPr>
          <a:lstStyle/>
          <a:p>
            <a:r>
              <a:rPr lang="en-US" dirty="0" smtClean="0"/>
              <a:t>Diagnosis: Tests</a:t>
            </a:r>
          </a:p>
          <a:p>
            <a:endParaRPr lang="en-US" dirty="0"/>
          </a:p>
          <a:p>
            <a:r>
              <a:rPr lang="en-US" dirty="0" smtClean="0"/>
              <a:t>3. Ovarian Function test: Assess ovulation</a:t>
            </a:r>
          </a:p>
          <a:p>
            <a:r>
              <a:rPr lang="en-US" dirty="0"/>
              <a:t>	</a:t>
            </a:r>
            <a:r>
              <a:rPr lang="en-US" dirty="0" smtClean="0"/>
              <a:t>Urinary LH</a:t>
            </a:r>
          </a:p>
          <a:p>
            <a:r>
              <a:rPr lang="en-US" dirty="0"/>
              <a:t>	</a:t>
            </a:r>
            <a:r>
              <a:rPr lang="en-US" dirty="0" smtClean="0"/>
              <a:t>FSH</a:t>
            </a:r>
          </a:p>
          <a:p>
            <a:r>
              <a:rPr lang="en-US" dirty="0"/>
              <a:t>	</a:t>
            </a:r>
            <a:r>
              <a:rPr lang="en-US" dirty="0" smtClean="0"/>
              <a:t>Estradiol</a:t>
            </a:r>
          </a:p>
          <a:p>
            <a:r>
              <a:rPr lang="en-US" dirty="0"/>
              <a:t>	</a:t>
            </a:r>
            <a:r>
              <a:rPr lang="en-US" dirty="0" smtClean="0"/>
              <a:t>Body temp</a:t>
            </a:r>
          </a:p>
          <a:p>
            <a:endParaRPr lang="en-US" dirty="0"/>
          </a:p>
          <a:p>
            <a:r>
              <a:rPr lang="en-US" dirty="0" smtClean="0"/>
              <a:t>4. Transvaginal Ultrasound Test</a:t>
            </a:r>
          </a:p>
          <a:p>
            <a:r>
              <a:rPr lang="en-US" dirty="0"/>
              <a:t>	</a:t>
            </a:r>
            <a:r>
              <a:rPr lang="en-US" dirty="0" smtClean="0"/>
              <a:t>Fibroids: a benign tumor</a:t>
            </a:r>
          </a:p>
          <a:p>
            <a:r>
              <a:rPr lang="en-US" dirty="0"/>
              <a:t>	</a:t>
            </a:r>
            <a:r>
              <a:rPr lang="en-US" dirty="0" smtClean="0"/>
              <a:t>Polyps: abnormal tissue</a:t>
            </a:r>
          </a:p>
          <a:p>
            <a:r>
              <a:rPr lang="en-US" dirty="0"/>
              <a:t>	</a:t>
            </a:r>
            <a:r>
              <a:rPr lang="en-US" dirty="0" smtClean="0"/>
              <a:t>abnormal endometrium</a:t>
            </a:r>
          </a:p>
          <a:p>
            <a:endParaRPr lang="en-US" dirty="0"/>
          </a:p>
          <a:p>
            <a:r>
              <a:rPr lang="en-US" dirty="0" smtClean="0"/>
              <a:t>5. Hysterosalpingography Test</a:t>
            </a:r>
          </a:p>
          <a:p>
            <a:r>
              <a:rPr lang="en-US" dirty="0" smtClean="0">
                <a:hlinkClick r:id="rId2"/>
              </a:rPr>
              <a:t>http://www.youtube.com/watch?v=Hhvhq-oXNfM</a:t>
            </a:r>
            <a:endParaRPr lang="en-US" dirty="0" smtClean="0"/>
          </a:p>
          <a:p>
            <a:endParaRPr lang="en-US" dirty="0"/>
          </a:p>
          <a:p>
            <a:r>
              <a:rPr lang="en-US" dirty="0" smtClean="0"/>
              <a:t>6. Laparoscopy: incision in pelvis. a probe with a camera is inserted to inspect an organ in the abdomen (in this case the ovaries)</a:t>
            </a:r>
          </a:p>
          <a:p>
            <a:endParaRPr lang="en-US" dirty="0"/>
          </a:p>
          <a:p>
            <a:r>
              <a:rPr lang="en-US" dirty="0" smtClean="0"/>
              <a:t>7. If men then semen analysis</a:t>
            </a:r>
          </a:p>
        </p:txBody>
      </p:sp>
    </p:spTree>
    <p:extLst>
      <p:ext uri="{BB962C8B-B14F-4D97-AF65-F5344CB8AC3E}">
        <p14:creationId xmlns:p14="http://schemas.microsoft.com/office/powerpoint/2010/main" val="23313599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4949" y="460680"/>
            <a:ext cx="8208037" cy="5632312"/>
          </a:xfrm>
          <a:prstGeom prst="rect">
            <a:avLst/>
          </a:prstGeom>
        </p:spPr>
        <p:txBody>
          <a:bodyPr wrap="square">
            <a:spAutoFit/>
          </a:bodyPr>
          <a:lstStyle/>
          <a:p>
            <a:r>
              <a:rPr lang="en-US" dirty="0" smtClean="0"/>
              <a:t>Definitions</a:t>
            </a:r>
          </a:p>
          <a:p>
            <a:endParaRPr lang="en-US" dirty="0"/>
          </a:p>
          <a:p>
            <a:r>
              <a:rPr lang="en-US" dirty="0" smtClean="0"/>
              <a:t>Gonadotropins: protein hormones secreted by the pituitary gland of vertebrates. </a:t>
            </a:r>
          </a:p>
          <a:p>
            <a:r>
              <a:rPr lang="en-US" dirty="0" smtClean="0"/>
              <a:t>	Gonadotropins include</a:t>
            </a:r>
          </a:p>
          <a:p>
            <a:r>
              <a:rPr lang="en-US" dirty="0" smtClean="0"/>
              <a:t>	1. FSH : follicle stimulating hormone		stimulates follicle</a:t>
            </a:r>
          </a:p>
          <a:p>
            <a:r>
              <a:rPr lang="en-US" dirty="0" smtClean="0"/>
              <a:t>	2. LH    : Luteinizing hormone				stimulates ovulation</a:t>
            </a:r>
          </a:p>
          <a:p>
            <a:r>
              <a:rPr lang="en-US" dirty="0" smtClean="0"/>
              <a:t>	3. hCG : human chorionic gonadotropins	only in humans</a:t>
            </a:r>
          </a:p>
          <a:p>
            <a:r>
              <a:rPr lang="en-US" dirty="0" smtClean="0"/>
              <a:t>	4. </a:t>
            </a:r>
            <a:r>
              <a:rPr lang="en-US" dirty="0" err="1" smtClean="0"/>
              <a:t>eCG</a:t>
            </a:r>
            <a:r>
              <a:rPr lang="en-US" dirty="0" smtClean="0"/>
              <a:t> : equine chorionic gonadotropins	in pregnant mares (horse)</a:t>
            </a:r>
          </a:p>
          <a:p>
            <a:r>
              <a:rPr lang="en-US" dirty="0" smtClean="0"/>
              <a:t>	5. CG:     chorionic gonadotropins			in vertebrates</a:t>
            </a:r>
          </a:p>
          <a:p>
            <a:endParaRPr lang="en-US" dirty="0"/>
          </a:p>
          <a:p>
            <a:r>
              <a:rPr lang="en-US" dirty="0" smtClean="0"/>
              <a:t>Hypogonadism: When the sex glands (testes or ovaries) produce little or no hormones.</a:t>
            </a:r>
          </a:p>
          <a:p>
            <a:endParaRPr lang="en-US" dirty="0" smtClean="0"/>
          </a:p>
          <a:p>
            <a:r>
              <a:rPr lang="en-US" dirty="0" smtClean="0">
                <a:solidFill>
                  <a:srgbClr val="FF0000"/>
                </a:solidFill>
              </a:rPr>
              <a:t>Hypogonadotropic hypogonadism: a type of hypogonadism that is due to a problem with the hypothalamus gland and or pituitary gland. Low LH and FSH = no ovulation and little follicle growth</a:t>
            </a:r>
          </a:p>
          <a:p>
            <a:endParaRPr lang="en-US" dirty="0"/>
          </a:p>
          <a:p>
            <a:r>
              <a:rPr lang="en-US" dirty="0"/>
              <a:t>Polycystic Ovarian Syndrome (</a:t>
            </a:r>
            <a:r>
              <a:rPr lang="en-US" dirty="0" smtClean="0"/>
              <a:t>PCOS): enlarged </a:t>
            </a:r>
            <a:r>
              <a:rPr lang="en-US" dirty="0"/>
              <a:t>and containing numerous small cysts located along the outer edge of each ovary (polycystic appearance) </a:t>
            </a:r>
          </a:p>
          <a:p>
            <a:endParaRPr lang="en-US" dirty="0" smtClean="0"/>
          </a:p>
        </p:txBody>
      </p:sp>
    </p:spTree>
    <p:extLst>
      <p:ext uri="{BB962C8B-B14F-4D97-AF65-F5344CB8AC3E}">
        <p14:creationId xmlns:p14="http://schemas.microsoft.com/office/powerpoint/2010/main" val="5433124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4148" y="671288"/>
            <a:ext cx="1393531" cy="338554"/>
          </a:xfrm>
          <a:prstGeom prst="rect">
            <a:avLst/>
          </a:prstGeom>
          <a:noFill/>
        </p:spPr>
        <p:txBody>
          <a:bodyPr wrap="none" rtlCol="0">
            <a:spAutoFit/>
          </a:bodyPr>
          <a:lstStyle/>
          <a:p>
            <a:r>
              <a:rPr lang="en-US" sz="1600" dirty="0"/>
              <a:t>H</a:t>
            </a:r>
            <a:r>
              <a:rPr lang="en-US" sz="1600" dirty="0" smtClean="0"/>
              <a:t>ypothalamus</a:t>
            </a:r>
            <a:endParaRPr lang="en-US" sz="1600" dirty="0"/>
          </a:p>
        </p:txBody>
      </p:sp>
      <p:sp>
        <p:nvSpPr>
          <p:cNvPr id="5" name="TextBox 4"/>
          <p:cNvSpPr txBox="1"/>
          <p:nvPr/>
        </p:nvSpPr>
        <p:spPr>
          <a:xfrm>
            <a:off x="3822357" y="1819386"/>
            <a:ext cx="892792" cy="584776"/>
          </a:xfrm>
          <a:prstGeom prst="rect">
            <a:avLst/>
          </a:prstGeom>
          <a:noFill/>
        </p:spPr>
        <p:txBody>
          <a:bodyPr wrap="none" rtlCol="0">
            <a:spAutoFit/>
          </a:bodyPr>
          <a:lstStyle/>
          <a:p>
            <a:r>
              <a:rPr lang="en-US" sz="1600" dirty="0" smtClean="0"/>
              <a:t>Anterior</a:t>
            </a:r>
          </a:p>
          <a:p>
            <a:r>
              <a:rPr lang="en-US" sz="1600" dirty="0" smtClean="0"/>
              <a:t>Pituitary</a:t>
            </a:r>
            <a:endParaRPr lang="en-US" sz="1600" dirty="0"/>
          </a:p>
        </p:txBody>
      </p:sp>
      <p:sp>
        <p:nvSpPr>
          <p:cNvPr id="6" name="TextBox 5"/>
          <p:cNvSpPr txBox="1"/>
          <p:nvPr/>
        </p:nvSpPr>
        <p:spPr>
          <a:xfrm>
            <a:off x="4216681" y="1282948"/>
            <a:ext cx="661159" cy="338554"/>
          </a:xfrm>
          <a:prstGeom prst="rect">
            <a:avLst/>
          </a:prstGeom>
          <a:noFill/>
        </p:spPr>
        <p:txBody>
          <a:bodyPr wrap="none" rtlCol="0">
            <a:spAutoFit/>
          </a:bodyPr>
          <a:lstStyle/>
          <a:p>
            <a:r>
              <a:rPr lang="en-US" sz="1600" dirty="0" smtClean="0"/>
              <a:t>GnRH</a:t>
            </a:r>
            <a:endParaRPr lang="en-US" sz="1600" dirty="0"/>
          </a:p>
        </p:txBody>
      </p:sp>
      <p:sp>
        <p:nvSpPr>
          <p:cNvPr id="7" name="TextBox 6"/>
          <p:cNvSpPr txBox="1"/>
          <p:nvPr/>
        </p:nvSpPr>
        <p:spPr>
          <a:xfrm>
            <a:off x="3828902" y="3664860"/>
            <a:ext cx="889987" cy="584776"/>
          </a:xfrm>
          <a:prstGeom prst="rect">
            <a:avLst/>
          </a:prstGeom>
          <a:noFill/>
        </p:spPr>
        <p:txBody>
          <a:bodyPr wrap="none" rtlCol="0">
            <a:spAutoFit/>
          </a:bodyPr>
          <a:lstStyle/>
          <a:p>
            <a:pPr algn="ctr"/>
            <a:r>
              <a:rPr lang="en-US" sz="1600" dirty="0" smtClean="0"/>
              <a:t>Ovary</a:t>
            </a:r>
          </a:p>
          <a:p>
            <a:r>
              <a:rPr lang="en-US" sz="1600" dirty="0" smtClean="0"/>
              <a:t>contains</a:t>
            </a:r>
            <a:endParaRPr lang="en-US" sz="1600" dirty="0"/>
          </a:p>
        </p:txBody>
      </p:sp>
      <p:sp>
        <p:nvSpPr>
          <p:cNvPr id="8" name="TextBox 7"/>
          <p:cNvSpPr txBox="1"/>
          <p:nvPr/>
        </p:nvSpPr>
        <p:spPr>
          <a:xfrm>
            <a:off x="4647113" y="4771575"/>
            <a:ext cx="1452641" cy="338554"/>
          </a:xfrm>
          <a:prstGeom prst="rect">
            <a:avLst/>
          </a:prstGeom>
          <a:noFill/>
        </p:spPr>
        <p:txBody>
          <a:bodyPr wrap="none" rtlCol="0">
            <a:spAutoFit/>
          </a:bodyPr>
          <a:lstStyle/>
          <a:p>
            <a:r>
              <a:rPr lang="en-US" sz="1600" dirty="0" smtClean="0"/>
              <a:t>Corpus Luteum</a:t>
            </a:r>
            <a:endParaRPr lang="en-US" sz="1600" dirty="0"/>
          </a:p>
        </p:txBody>
      </p:sp>
      <p:sp>
        <p:nvSpPr>
          <p:cNvPr id="9" name="TextBox 8"/>
          <p:cNvSpPr txBox="1"/>
          <p:nvPr/>
        </p:nvSpPr>
        <p:spPr>
          <a:xfrm>
            <a:off x="2805236" y="4771575"/>
            <a:ext cx="764352" cy="338554"/>
          </a:xfrm>
          <a:prstGeom prst="rect">
            <a:avLst/>
          </a:prstGeom>
          <a:noFill/>
        </p:spPr>
        <p:txBody>
          <a:bodyPr wrap="none" rtlCol="0">
            <a:spAutoFit/>
          </a:bodyPr>
          <a:lstStyle/>
          <a:p>
            <a:r>
              <a:rPr lang="en-US" sz="1600" dirty="0" smtClean="0"/>
              <a:t>Follicle</a:t>
            </a:r>
            <a:endParaRPr lang="en-US" sz="1600" dirty="0"/>
          </a:p>
        </p:txBody>
      </p:sp>
      <p:cxnSp>
        <p:nvCxnSpPr>
          <p:cNvPr id="11" name="Straight Arrow Connector 10"/>
          <p:cNvCxnSpPr>
            <a:stCxn id="4" idx="2"/>
            <a:endCxn id="5" idx="0"/>
          </p:cNvCxnSpPr>
          <p:nvPr/>
        </p:nvCxnSpPr>
        <p:spPr>
          <a:xfrm flipH="1">
            <a:off x="4268753" y="1009842"/>
            <a:ext cx="2161" cy="8095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2"/>
            <a:endCxn id="7" idx="0"/>
          </p:cNvCxnSpPr>
          <p:nvPr/>
        </p:nvCxnSpPr>
        <p:spPr>
          <a:xfrm>
            <a:off x="4268753" y="2404162"/>
            <a:ext cx="5143" cy="1260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2"/>
            <a:endCxn id="8" idx="0"/>
          </p:cNvCxnSpPr>
          <p:nvPr/>
        </p:nvCxnSpPr>
        <p:spPr>
          <a:xfrm>
            <a:off x="4273896" y="4249636"/>
            <a:ext cx="1099538" cy="5219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7" idx="2"/>
            <a:endCxn id="9" idx="0"/>
          </p:cNvCxnSpPr>
          <p:nvPr/>
        </p:nvCxnSpPr>
        <p:spPr>
          <a:xfrm flipH="1">
            <a:off x="3187412" y="4249636"/>
            <a:ext cx="1086484" cy="521939"/>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706905" y="5805716"/>
            <a:ext cx="1309774" cy="338554"/>
          </a:xfrm>
          <a:prstGeom prst="rect">
            <a:avLst/>
          </a:prstGeom>
          <a:noFill/>
        </p:spPr>
        <p:txBody>
          <a:bodyPr wrap="none" rtlCol="0">
            <a:spAutoFit/>
          </a:bodyPr>
          <a:lstStyle/>
          <a:p>
            <a:r>
              <a:rPr lang="en-US" sz="1600" dirty="0" smtClean="0"/>
              <a:t>Progesterone</a:t>
            </a:r>
            <a:endParaRPr lang="en-US" sz="1600" dirty="0"/>
          </a:p>
        </p:txBody>
      </p:sp>
      <p:sp>
        <p:nvSpPr>
          <p:cNvPr id="25" name="TextBox 24"/>
          <p:cNvSpPr txBox="1"/>
          <p:nvPr/>
        </p:nvSpPr>
        <p:spPr>
          <a:xfrm>
            <a:off x="2721154" y="5769431"/>
            <a:ext cx="913832" cy="338554"/>
          </a:xfrm>
          <a:prstGeom prst="rect">
            <a:avLst/>
          </a:prstGeom>
          <a:noFill/>
        </p:spPr>
        <p:txBody>
          <a:bodyPr wrap="none" rtlCol="0">
            <a:spAutoFit/>
          </a:bodyPr>
          <a:lstStyle/>
          <a:p>
            <a:r>
              <a:rPr lang="en-US" sz="1600" dirty="0" smtClean="0"/>
              <a:t>Estradiol</a:t>
            </a:r>
            <a:endParaRPr lang="en-US" sz="1600" dirty="0"/>
          </a:p>
        </p:txBody>
      </p:sp>
      <p:cxnSp>
        <p:nvCxnSpPr>
          <p:cNvPr id="27" name="Straight Arrow Connector 26"/>
          <p:cNvCxnSpPr>
            <a:stCxn id="9" idx="2"/>
            <a:endCxn id="25" idx="0"/>
          </p:cNvCxnSpPr>
          <p:nvPr/>
        </p:nvCxnSpPr>
        <p:spPr>
          <a:xfrm flipH="1">
            <a:off x="3178070" y="5110129"/>
            <a:ext cx="9342" cy="6593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2"/>
            <a:endCxn id="24" idx="0"/>
          </p:cNvCxnSpPr>
          <p:nvPr/>
        </p:nvCxnSpPr>
        <p:spPr>
          <a:xfrm flipH="1">
            <a:off x="5361792" y="5110129"/>
            <a:ext cx="11642" cy="695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596577" y="1597851"/>
            <a:ext cx="36286" cy="433486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318019" y="1653095"/>
            <a:ext cx="36286" cy="433486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4" idx="3"/>
          </p:cNvCxnSpPr>
          <p:nvPr/>
        </p:nvCxnSpPr>
        <p:spPr>
          <a:xfrm>
            <a:off x="6016679" y="5974993"/>
            <a:ext cx="1299714" cy="1538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endCxn id="25" idx="1"/>
          </p:cNvCxnSpPr>
          <p:nvPr/>
        </p:nvCxnSpPr>
        <p:spPr>
          <a:xfrm>
            <a:off x="1596577" y="5932716"/>
            <a:ext cx="1124577" cy="59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57" idx="3"/>
          </p:cNvCxnSpPr>
          <p:nvPr/>
        </p:nvCxnSpPr>
        <p:spPr>
          <a:xfrm flipV="1">
            <a:off x="5216192" y="1597851"/>
            <a:ext cx="2120783" cy="5283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198615" y="1040620"/>
            <a:ext cx="2138360" cy="55723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58" idx="1"/>
          </p:cNvCxnSpPr>
          <p:nvPr/>
        </p:nvCxnSpPr>
        <p:spPr>
          <a:xfrm flipH="1" flipV="1">
            <a:off x="1596578" y="1597851"/>
            <a:ext cx="1882468" cy="54470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1632863" y="1040620"/>
            <a:ext cx="1723570" cy="55723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80490" y="565790"/>
            <a:ext cx="326006" cy="646331"/>
          </a:xfrm>
          <a:prstGeom prst="rect">
            <a:avLst/>
          </a:prstGeom>
          <a:noFill/>
        </p:spPr>
        <p:txBody>
          <a:bodyPr wrap="none" rtlCol="0">
            <a:spAutoFit/>
          </a:bodyPr>
          <a:lstStyle/>
          <a:p>
            <a:r>
              <a:rPr lang="en-US" sz="3600" dirty="0" smtClean="0">
                <a:solidFill>
                  <a:srgbClr val="FF0000"/>
                </a:solidFill>
              </a:rPr>
              <a:t>-</a:t>
            </a:r>
            <a:endParaRPr lang="en-US" sz="3600" dirty="0">
              <a:solidFill>
                <a:srgbClr val="FF0000"/>
              </a:solidFill>
            </a:endParaRPr>
          </a:p>
        </p:txBody>
      </p:sp>
      <p:sp>
        <p:nvSpPr>
          <p:cNvPr id="57" name="TextBox 56"/>
          <p:cNvSpPr txBox="1"/>
          <p:nvPr/>
        </p:nvSpPr>
        <p:spPr>
          <a:xfrm>
            <a:off x="4890186" y="1803021"/>
            <a:ext cx="326006" cy="646331"/>
          </a:xfrm>
          <a:prstGeom prst="rect">
            <a:avLst/>
          </a:prstGeom>
          <a:noFill/>
        </p:spPr>
        <p:txBody>
          <a:bodyPr wrap="none" rtlCol="0">
            <a:spAutoFit/>
          </a:bodyPr>
          <a:lstStyle/>
          <a:p>
            <a:r>
              <a:rPr lang="en-US" sz="3600" dirty="0" smtClean="0">
                <a:solidFill>
                  <a:srgbClr val="FF0000"/>
                </a:solidFill>
              </a:rPr>
              <a:t>-</a:t>
            </a:r>
            <a:endParaRPr lang="en-US" sz="3600" dirty="0">
              <a:solidFill>
                <a:srgbClr val="FF0000"/>
              </a:solidFill>
            </a:endParaRPr>
          </a:p>
        </p:txBody>
      </p:sp>
      <p:sp>
        <p:nvSpPr>
          <p:cNvPr id="58" name="TextBox 57"/>
          <p:cNvSpPr txBox="1"/>
          <p:nvPr/>
        </p:nvSpPr>
        <p:spPr>
          <a:xfrm>
            <a:off x="3479046" y="1819386"/>
            <a:ext cx="326006" cy="646331"/>
          </a:xfrm>
          <a:prstGeom prst="rect">
            <a:avLst/>
          </a:prstGeom>
          <a:noFill/>
        </p:spPr>
        <p:txBody>
          <a:bodyPr wrap="none" rtlCol="0">
            <a:spAutoFit/>
          </a:bodyPr>
          <a:lstStyle/>
          <a:p>
            <a:r>
              <a:rPr lang="en-US" sz="3600" dirty="0" smtClean="0">
                <a:solidFill>
                  <a:srgbClr val="FF0000"/>
                </a:solidFill>
              </a:rPr>
              <a:t>-</a:t>
            </a:r>
            <a:endParaRPr lang="en-US" sz="3600" dirty="0">
              <a:solidFill>
                <a:srgbClr val="FF0000"/>
              </a:solidFill>
            </a:endParaRPr>
          </a:p>
        </p:txBody>
      </p:sp>
      <p:sp>
        <p:nvSpPr>
          <p:cNvPr id="59" name="TextBox 58"/>
          <p:cNvSpPr txBox="1"/>
          <p:nvPr/>
        </p:nvSpPr>
        <p:spPr>
          <a:xfrm>
            <a:off x="3400126" y="547647"/>
            <a:ext cx="326006" cy="646331"/>
          </a:xfrm>
          <a:prstGeom prst="rect">
            <a:avLst/>
          </a:prstGeom>
          <a:noFill/>
        </p:spPr>
        <p:txBody>
          <a:bodyPr wrap="none" rtlCol="0">
            <a:spAutoFit/>
          </a:bodyPr>
          <a:lstStyle/>
          <a:p>
            <a:r>
              <a:rPr lang="en-US" sz="3600" dirty="0" smtClean="0">
                <a:solidFill>
                  <a:srgbClr val="FF0000"/>
                </a:solidFill>
              </a:rPr>
              <a:t>-</a:t>
            </a:r>
            <a:endParaRPr lang="en-US" sz="3600" dirty="0">
              <a:solidFill>
                <a:srgbClr val="FF0000"/>
              </a:solidFill>
            </a:endParaRPr>
          </a:p>
        </p:txBody>
      </p:sp>
      <p:sp>
        <p:nvSpPr>
          <p:cNvPr id="60" name="TextBox 59"/>
          <p:cNvSpPr txBox="1"/>
          <p:nvPr/>
        </p:nvSpPr>
        <p:spPr>
          <a:xfrm>
            <a:off x="1759862" y="6277427"/>
            <a:ext cx="3918661" cy="338554"/>
          </a:xfrm>
          <a:prstGeom prst="rect">
            <a:avLst/>
          </a:prstGeom>
          <a:noFill/>
        </p:spPr>
        <p:txBody>
          <a:bodyPr wrap="none" rtlCol="0">
            <a:spAutoFit/>
          </a:bodyPr>
          <a:lstStyle/>
          <a:p>
            <a:r>
              <a:rPr lang="en-US" sz="1600" dirty="0" smtClean="0"/>
              <a:t>Conclusion: this picture looks like a envelope </a:t>
            </a:r>
            <a:endParaRPr lang="en-US" sz="1600" dirty="0"/>
          </a:p>
        </p:txBody>
      </p:sp>
      <p:sp>
        <p:nvSpPr>
          <p:cNvPr id="61" name="TextBox 60"/>
          <p:cNvSpPr txBox="1"/>
          <p:nvPr/>
        </p:nvSpPr>
        <p:spPr>
          <a:xfrm>
            <a:off x="82884" y="123424"/>
            <a:ext cx="8173331" cy="584776"/>
          </a:xfrm>
          <a:prstGeom prst="rect">
            <a:avLst/>
          </a:prstGeom>
          <a:noFill/>
        </p:spPr>
        <p:txBody>
          <a:bodyPr wrap="none" rtlCol="0">
            <a:spAutoFit/>
          </a:bodyPr>
          <a:lstStyle/>
          <a:p>
            <a:r>
              <a:rPr lang="en-US" sz="1600" dirty="0" smtClean="0"/>
              <a:t>Estrogen and Progesterone causes a negative feedback loop to Hypothalamus and Pit (red lines)</a:t>
            </a:r>
          </a:p>
          <a:p>
            <a:r>
              <a:rPr lang="en-US" sz="1600" dirty="0" smtClean="0"/>
              <a:t>Green = drugs</a:t>
            </a:r>
          </a:p>
        </p:txBody>
      </p:sp>
      <p:sp>
        <p:nvSpPr>
          <p:cNvPr id="62" name="TextBox 61"/>
          <p:cNvSpPr txBox="1"/>
          <p:nvPr/>
        </p:nvSpPr>
        <p:spPr>
          <a:xfrm>
            <a:off x="382735" y="3664860"/>
            <a:ext cx="1187945" cy="338554"/>
          </a:xfrm>
          <a:prstGeom prst="rect">
            <a:avLst/>
          </a:prstGeom>
          <a:noFill/>
          <a:ln>
            <a:solidFill>
              <a:srgbClr val="008000"/>
            </a:solidFill>
          </a:ln>
        </p:spPr>
        <p:txBody>
          <a:bodyPr wrap="none" rtlCol="0">
            <a:spAutoFit/>
          </a:bodyPr>
          <a:lstStyle/>
          <a:p>
            <a:r>
              <a:rPr lang="en-US" sz="1600" dirty="0" smtClean="0">
                <a:solidFill>
                  <a:srgbClr val="008000"/>
                </a:solidFill>
              </a:rPr>
              <a:t>Clomiphene</a:t>
            </a:r>
            <a:endParaRPr lang="en-US" sz="1600" dirty="0">
              <a:solidFill>
                <a:srgbClr val="008000"/>
              </a:solidFill>
            </a:endParaRPr>
          </a:p>
        </p:txBody>
      </p:sp>
      <p:sp>
        <p:nvSpPr>
          <p:cNvPr id="63" name="TextBox 62"/>
          <p:cNvSpPr txBox="1"/>
          <p:nvPr/>
        </p:nvSpPr>
        <p:spPr>
          <a:xfrm>
            <a:off x="3881537" y="2954048"/>
            <a:ext cx="1040670" cy="338554"/>
          </a:xfrm>
          <a:prstGeom prst="rect">
            <a:avLst/>
          </a:prstGeom>
          <a:noFill/>
        </p:spPr>
        <p:txBody>
          <a:bodyPr wrap="none" rtlCol="0">
            <a:spAutoFit/>
          </a:bodyPr>
          <a:lstStyle/>
          <a:p>
            <a:r>
              <a:rPr lang="en-US" sz="1600" dirty="0" smtClean="0"/>
              <a:t>LH   &amp;</a:t>
            </a:r>
            <a:r>
              <a:rPr lang="en-US" sz="1600" dirty="0"/>
              <a:t> </a:t>
            </a:r>
            <a:r>
              <a:rPr lang="en-US" sz="1600" dirty="0" smtClean="0"/>
              <a:t>FSH</a:t>
            </a:r>
          </a:p>
        </p:txBody>
      </p:sp>
      <p:sp>
        <p:nvSpPr>
          <p:cNvPr id="64" name="TextBox 63"/>
          <p:cNvSpPr txBox="1"/>
          <p:nvPr/>
        </p:nvSpPr>
        <p:spPr>
          <a:xfrm>
            <a:off x="2452418" y="2783426"/>
            <a:ext cx="1435810" cy="338554"/>
          </a:xfrm>
          <a:prstGeom prst="rect">
            <a:avLst/>
          </a:prstGeom>
          <a:noFill/>
          <a:ln>
            <a:solidFill>
              <a:srgbClr val="008000"/>
            </a:solidFill>
          </a:ln>
        </p:spPr>
        <p:txBody>
          <a:bodyPr wrap="none" rtlCol="0">
            <a:spAutoFit/>
          </a:bodyPr>
          <a:lstStyle/>
          <a:p>
            <a:r>
              <a:rPr lang="en-US" sz="1600" dirty="0" smtClean="0">
                <a:solidFill>
                  <a:srgbClr val="008000"/>
                </a:solidFill>
              </a:rPr>
              <a:t>Gonadotropins</a:t>
            </a:r>
            <a:endParaRPr lang="en-US" sz="1600" dirty="0">
              <a:solidFill>
                <a:srgbClr val="008000"/>
              </a:solidFill>
            </a:endParaRPr>
          </a:p>
        </p:txBody>
      </p:sp>
      <p:sp>
        <p:nvSpPr>
          <p:cNvPr id="65" name="TextBox 64"/>
          <p:cNvSpPr txBox="1"/>
          <p:nvPr/>
        </p:nvSpPr>
        <p:spPr>
          <a:xfrm>
            <a:off x="2459673" y="3171685"/>
            <a:ext cx="1421863" cy="338554"/>
          </a:xfrm>
          <a:prstGeom prst="rect">
            <a:avLst/>
          </a:prstGeom>
          <a:noFill/>
          <a:ln>
            <a:solidFill>
              <a:srgbClr val="008000"/>
            </a:solidFill>
          </a:ln>
        </p:spPr>
        <p:txBody>
          <a:bodyPr wrap="square" rtlCol="0">
            <a:spAutoFit/>
          </a:bodyPr>
          <a:lstStyle/>
          <a:p>
            <a:pPr algn="ctr"/>
            <a:r>
              <a:rPr lang="en-US" sz="1600" dirty="0" smtClean="0">
                <a:solidFill>
                  <a:srgbClr val="008000"/>
                </a:solidFill>
              </a:rPr>
              <a:t>hCG (LH)</a:t>
            </a:r>
            <a:endParaRPr lang="en-US" sz="1600" dirty="0">
              <a:solidFill>
                <a:srgbClr val="008000"/>
              </a:solidFill>
            </a:endParaRPr>
          </a:p>
        </p:txBody>
      </p:sp>
      <p:sp>
        <p:nvSpPr>
          <p:cNvPr id="66" name="TextBox 65"/>
          <p:cNvSpPr txBox="1"/>
          <p:nvPr/>
        </p:nvSpPr>
        <p:spPr>
          <a:xfrm>
            <a:off x="4937358" y="2937171"/>
            <a:ext cx="1661332" cy="338554"/>
          </a:xfrm>
          <a:prstGeom prst="rect">
            <a:avLst/>
          </a:prstGeom>
          <a:noFill/>
          <a:ln>
            <a:solidFill>
              <a:srgbClr val="008000"/>
            </a:solidFill>
          </a:ln>
        </p:spPr>
        <p:txBody>
          <a:bodyPr wrap="none" rtlCol="0">
            <a:spAutoFit/>
          </a:bodyPr>
          <a:lstStyle/>
          <a:p>
            <a:r>
              <a:rPr lang="en-US" sz="1600" dirty="0" smtClean="0">
                <a:solidFill>
                  <a:srgbClr val="008000"/>
                </a:solidFill>
              </a:rPr>
              <a:t>Insulin Sensitizers</a:t>
            </a:r>
            <a:endParaRPr lang="en-US" sz="1600" dirty="0">
              <a:solidFill>
                <a:srgbClr val="008000"/>
              </a:solidFill>
            </a:endParaRPr>
          </a:p>
        </p:txBody>
      </p:sp>
      <p:sp>
        <p:nvSpPr>
          <p:cNvPr id="71" name="TextBox 70"/>
          <p:cNvSpPr txBox="1"/>
          <p:nvPr/>
        </p:nvSpPr>
        <p:spPr>
          <a:xfrm>
            <a:off x="1912337" y="5264852"/>
            <a:ext cx="1094671" cy="584776"/>
          </a:xfrm>
          <a:prstGeom prst="rect">
            <a:avLst/>
          </a:prstGeom>
          <a:noFill/>
          <a:ln>
            <a:solidFill>
              <a:srgbClr val="008000"/>
            </a:solidFill>
          </a:ln>
        </p:spPr>
        <p:txBody>
          <a:bodyPr wrap="none" rtlCol="0">
            <a:spAutoFit/>
          </a:bodyPr>
          <a:lstStyle/>
          <a:p>
            <a:r>
              <a:rPr lang="en-US" sz="1600" dirty="0" smtClean="0">
                <a:solidFill>
                  <a:srgbClr val="008000"/>
                </a:solidFill>
              </a:rPr>
              <a:t>Aromatase</a:t>
            </a:r>
          </a:p>
          <a:p>
            <a:r>
              <a:rPr lang="en-US" sz="1600" dirty="0" smtClean="0">
                <a:solidFill>
                  <a:srgbClr val="008000"/>
                </a:solidFill>
              </a:rPr>
              <a:t>inhibitors</a:t>
            </a:r>
          </a:p>
        </p:txBody>
      </p:sp>
      <p:sp>
        <p:nvSpPr>
          <p:cNvPr id="2" name="TextBox 1"/>
          <p:cNvSpPr txBox="1"/>
          <p:nvPr/>
        </p:nvSpPr>
        <p:spPr>
          <a:xfrm>
            <a:off x="111254" y="708200"/>
            <a:ext cx="2386891" cy="338554"/>
          </a:xfrm>
          <a:prstGeom prst="rect">
            <a:avLst/>
          </a:prstGeom>
          <a:noFill/>
        </p:spPr>
        <p:txBody>
          <a:bodyPr wrap="none" rtlCol="0">
            <a:spAutoFit/>
          </a:bodyPr>
          <a:lstStyle/>
          <a:p>
            <a:r>
              <a:rPr lang="en-US" sz="1600" b="1" dirty="0" smtClean="0"/>
              <a:t>Goal: increase LH and FSH</a:t>
            </a:r>
          </a:p>
        </p:txBody>
      </p:sp>
    </p:spTree>
    <p:extLst>
      <p:ext uri="{BB962C8B-B14F-4D97-AF65-F5344CB8AC3E}">
        <p14:creationId xmlns:p14="http://schemas.microsoft.com/office/powerpoint/2010/main" val="38181998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212" y="1251890"/>
            <a:ext cx="8492380" cy="5632312"/>
          </a:xfrm>
          <a:prstGeom prst="rect">
            <a:avLst/>
          </a:prstGeom>
        </p:spPr>
        <p:txBody>
          <a:bodyPr wrap="square">
            <a:spAutoFit/>
          </a:bodyPr>
          <a:lstStyle/>
          <a:p>
            <a:r>
              <a:rPr lang="en-US" u="sng" dirty="0" smtClean="0"/>
              <a:t>Drug MOA</a:t>
            </a:r>
          </a:p>
          <a:p>
            <a:pPr marL="342900" indent="-342900">
              <a:buAutoNum type="arabicPeriod"/>
            </a:pPr>
            <a:r>
              <a:rPr lang="en-US" dirty="0" smtClean="0"/>
              <a:t>Clomiphene Citrate: (SERM) Estradiol</a:t>
            </a:r>
            <a:r>
              <a:rPr lang="en-US" baseline="0" dirty="0" smtClean="0"/>
              <a:t> antagonist </a:t>
            </a:r>
            <a:endParaRPr lang="en-US" dirty="0">
              <a:sym typeface="Wingdings"/>
            </a:endParaRPr>
          </a:p>
          <a:p>
            <a:r>
              <a:rPr lang="en-US" baseline="0" dirty="0" smtClean="0">
                <a:sym typeface="Wingdings"/>
              </a:rPr>
              <a:t>	- low estrogen causes feedback to hypothalamus and pituitary</a:t>
            </a:r>
          </a:p>
          <a:p>
            <a:r>
              <a:rPr lang="en-US" dirty="0">
                <a:sym typeface="Wingdings"/>
              </a:rPr>
              <a:t>	</a:t>
            </a:r>
            <a:r>
              <a:rPr lang="en-US" dirty="0" smtClean="0">
                <a:sym typeface="Wingdings"/>
              </a:rPr>
              <a:t>- low estrogen to</a:t>
            </a:r>
            <a:r>
              <a:rPr lang="en-US" baseline="0" dirty="0" smtClean="0">
                <a:sym typeface="Wingdings"/>
              </a:rPr>
              <a:t> hypo and pit causes an increase GnRH, LH and FSH</a:t>
            </a:r>
          </a:p>
          <a:p>
            <a:r>
              <a:rPr lang="en-US" dirty="0">
                <a:sym typeface="Wingdings"/>
              </a:rPr>
              <a:t>	</a:t>
            </a:r>
            <a:r>
              <a:rPr lang="en-US" dirty="0" smtClean="0">
                <a:sym typeface="Wingdings"/>
              </a:rPr>
              <a:t>- increase in GnRH, LH and FSH hormones promote pregnancy</a:t>
            </a:r>
          </a:p>
          <a:p>
            <a:r>
              <a:rPr lang="en-US" dirty="0">
                <a:sym typeface="Wingdings"/>
              </a:rPr>
              <a:t>	</a:t>
            </a:r>
            <a:r>
              <a:rPr lang="en-US" dirty="0" smtClean="0">
                <a:sym typeface="Wingdings"/>
              </a:rPr>
              <a:t>	</a:t>
            </a:r>
            <a:endParaRPr lang="en-US" baseline="0" dirty="0" smtClean="0">
              <a:sym typeface="Wingdings"/>
            </a:endParaRPr>
          </a:p>
          <a:p>
            <a:r>
              <a:rPr lang="en-US" baseline="0" dirty="0" smtClean="0">
                <a:sym typeface="Wingdings"/>
              </a:rPr>
              <a:t>2. Gonadotropins: combination of LH and FSH</a:t>
            </a:r>
          </a:p>
          <a:p>
            <a:endParaRPr lang="en-US" baseline="0" dirty="0" smtClean="0">
              <a:sym typeface="Wingdings"/>
            </a:endParaRPr>
          </a:p>
          <a:p>
            <a:r>
              <a:rPr lang="en-US" baseline="0" dirty="0" smtClean="0">
                <a:sym typeface="Wingdings"/>
              </a:rPr>
              <a:t>3. hCG: LH derived from pregnant female</a:t>
            </a:r>
          </a:p>
          <a:p>
            <a:endParaRPr lang="en-US" baseline="0" dirty="0" smtClean="0">
              <a:sym typeface="Wingdings"/>
            </a:endParaRPr>
          </a:p>
          <a:p>
            <a:r>
              <a:rPr lang="en-US" baseline="0" dirty="0" smtClean="0">
                <a:sym typeface="Wingdings"/>
              </a:rPr>
              <a:t>4. Insulin Sensitizers (Metformin): </a:t>
            </a:r>
          </a:p>
          <a:p>
            <a:r>
              <a:rPr lang="en-US" dirty="0">
                <a:sym typeface="Wingdings"/>
              </a:rPr>
              <a:t>	</a:t>
            </a:r>
            <a:r>
              <a:rPr lang="en-US" baseline="0" dirty="0" smtClean="0">
                <a:sym typeface="Wingdings"/>
              </a:rPr>
              <a:t>decrease hepatic glucose production</a:t>
            </a:r>
          </a:p>
          <a:p>
            <a:r>
              <a:rPr lang="en-US" dirty="0">
                <a:sym typeface="Wingdings"/>
              </a:rPr>
              <a:t>	</a:t>
            </a:r>
            <a:r>
              <a:rPr lang="en-US" dirty="0" smtClean="0">
                <a:sym typeface="Wingdings"/>
              </a:rPr>
              <a:t>increase menstrual cyclicity</a:t>
            </a:r>
          </a:p>
          <a:p>
            <a:r>
              <a:rPr lang="en-US" baseline="0" dirty="0">
                <a:sym typeface="Wingdings"/>
              </a:rPr>
              <a:t>	</a:t>
            </a:r>
            <a:r>
              <a:rPr lang="en-US" baseline="0" dirty="0" smtClean="0">
                <a:sym typeface="Wingdings"/>
              </a:rPr>
              <a:t>decrease</a:t>
            </a:r>
            <a:r>
              <a:rPr lang="en-US" dirty="0" smtClean="0">
                <a:sym typeface="Wingdings"/>
              </a:rPr>
              <a:t> androgen levels</a:t>
            </a:r>
            <a:endParaRPr lang="en-US" baseline="0" dirty="0" smtClean="0">
              <a:sym typeface="Wingdings"/>
            </a:endParaRPr>
          </a:p>
          <a:p>
            <a:endParaRPr lang="en-US" baseline="0" dirty="0" smtClean="0">
              <a:sym typeface="Wingdings"/>
            </a:endParaRPr>
          </a:p>
          <a:p>
            <a:r>
              <a:rPr lang="en-US" baseline="0" dirty="0" smtClean="0">
                <a:sym typeface="Wingdings"/>
              </a:rPr>
              <a:t>5. Aromatase inhibitors: inhibit aromatase, an enzyme that converts androgens to estradiol and estrone. </a:t>
            </a:r>
          </a:p>
          <a:p>
            <a:r>
              <a:rPr lang="en-US" dirty="0">
                <a:sym typeface="Wingdings"/>
              </a:rPr>
              <a:t>	</a:t>
            </a:r>
            <a:r>
              <a:rPr lang="en-US" baseline="0" dirty="0" smtClean="0">
                <a:sym typeface="Wingdings"/>
              </a:rPr>
              <a:t>- low estrogen causes feedback to hypothalamus and pituitary</a:t>
            </a:r>
          </a:p>
          <a:p>
            <a:r>
              <a:rPr lang="en-US" dirty="0" smtClean="0">
                <a:sym typeface="Wingdings"/>
              </a:rPr>
              <a:t>	- low estrogen to</a:t>
            </a:r>
            <a:r>
              <a:rPr lang="en-US" baseline="0" dirty="0" smtClean="0">
                <a:sym typeface="Wingdings"/>
              </a:rPr>
              <a:t> hypo and pit causes an increase GnRH, LH and FSH</a:t>
            </a:r>
          </a:p>
          <a:p>
            <a:r>
              <a:rPr lang="en-US" dirty="0" smtClean="0">
                <a:sym typeface="Wingdings"/>
              </a:rPr>
              <a:t>	- increase in GnRH, LH and FSH hormones promote pregnancy</a:t>
            </a:r>
          </a:p>
        </p:txBody>
      </p:sp>
      <p:sp>
        <p:nvSpPr>
          <p:cNvPr id="6" name="Rectangle 5"/>
          <p:cNvSpPr/>
          <p:nvPr/>
        </p:nvSpPr>
        <p:spPr>
          <a:xfrm>
            <a:off x="341212" y="-9932"/>
            <a:ext cx="4572000" cy="1200329"/>
          </a:xfrm>
          <a:prstGeom prst="rect">
            <a:avLst/>
          </a:prstGeom>
        </p:spPr>
        <p:txBody>
          <a:bodyPr>
            <a:spAutoFit/>
          </a:bodyPr>
          <a:lstStyle/>
          <a:p>
            <a:r>
              <a:rPr lang="en-US" u="sng" dirty="0" smtClean="0">
                <a:sym typeface="Wingdings"/>
              </a:rPr>
              <a:t>Hormones:</a:t>
            </a:r>
          </a:p>
          <a:p>
            <a:r>
              <a:rPr lang="en-US" dirty="0" smtClean="0">
                <a:sym typeface="Wingdings"/>
              </a:rPr>
              <a:t>GnRH increases release of LH and FSH</a:t>
            </a:r>
          </a:p>
          <a:p>
            <a:r>
              <a:rPr lang="en-US" dirty="0" smtClean="0">
                <a:sym typeface="Wingdings"/>
              </a:rPr>
              <a:t>FSH: triggers follicle growth</a:t>
            </a:r>
          </a:p>
          <a:p>
            <a:r>
              <a:rPr lang="en-US" dirty="0" smtClean="0">
                <a:sym typeface="Wingdings"/>
              </a:rPr>
              <a:t>LH: triggers ovulation</a:t>
            </a:r>
          </a:p>
        </p:txBody>
      </p:sp>
    </p:spTree>
    <p:extLst>
      <p:ext uri="{BB962C8B-B14F-4D97-AF65-F5344CB8AC3E}">
        <p14:creationId xmlns:p14="http://schemas.microsoft.com/office/powerpoint/2010/main" val="26021378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695" y="56871"/>
            <a:ext cx="8511337" cy="5755423"/>
          </a:xfrm>
          <a:prstGeom prst="rect">
            <a:avLst/>
          </a:prstGeom>
          <a:noFill/>
        </p:spPr>
        <p:txBody>
          <a:bodyPr wrap="square" rtlCol="0">
            <a:spAutoFit/>
          </a:bodyPr>
          <a:lstStyle/>
          <a:p>
            <a:r>
              <a:rPr lang="en-US" sz="1600" dirty="0" smtClean="0"/>
              <a:t>Clomiphene Citrate (SERM)</a:t>
            </a:r>
          </a:p>
          <a:p>
            <a:endParaRPr lang="en-US" sz="1600" dirty="0" smtClean="0"/>
          </a:p>
          <a:p>
            <a:r>
              <a:rPr lang="en-US" sz="1600" dirty="0" smtClean="0">
                <a:solidFill>
                  <a:srgbClr val="FF0000"/>
                </a:solidFill>
              </a:rPr>
              <a:t>DOC</a:t>
            </a:r>
            <a:r>
              <a:rPr lang="en-US" sz="1600" dirty="0">
                <a:solidFill>
                  <a:srgbClr val="FF0000"/>
                </a:solidFill>
              </a:rPr>
              <a:t> </a:t>
            </a:r>
            <a:r>
              <a:rPr lang="en-US" sz="1600" dirty="0" smtClean="0">
                <a:solidFill>
                  <a:srgbClr val="FF0000"/>
                </a:solidFill>
              </a:rPr>
              <a:t>for hypogonadotrophic hypogonadism</a:t>
            </a:r>
          </a:p>
          <a:p>
            <a:r>
              <a:rPr lang="en-US" sz="1600" dirty="0" smtClean="0">
                <a:solidFill>
                  <a:srgbClr val="000000"/>
                </a:solidFill>
              </a:rPr>
              <a:t>MOA: Selective Estrogen receptor antagonist</a:t>
            </a:r>
          </a:p>
          <a:p>
            <a:endParaRPr lang="en-US" sz="1600" dirty="0" smtClean="0"/>
          </a:p>
          <a:p>
            <a:r>
              <a:rPr lang="en-US" sz="1600" dirty="0" smtClean="0"/>
              <a:t>Why clomiphene is DOC for hypogonadotropic hypogonadism: Hypogonadotropic hypogonadism means the hypothalamus or pituitary produces little GnRH, LH and FSH. By antagonizing the Estrogen receptor, the body thinks that it’s not getting enough estrogen. The “low estrogen” causes a stronger negative feedback loop to the hypothalamus and pituitary, increasing its production of GnRH, LH and FSH. Increase in GnRH, LH and FSH stimulates normal follicular development</a:t>
            </a:r>
          </a:p>
          <a:p>
            <a:endParaRPr lang="en-US" sz="1600" dirty="0" smtClean="0"/>
          </a:p>
          <a:p>
            <a:r>
              <a:rPr lang="en-US" sz="1600" dirty="0" smtClean="0"/>
              <a:t>Dosing</a:t>
            </a:r>
            <a:endParaRPr lang="en-US" sz="1600" dirty="0"/>
          </a:p>
          <a:p>
            <a:r>
              <a:rPr lang="en-US" sz="1600" dirty="0" smtClean="0">
                <a:solidFill>
                  <a:srgbClr val="FF0000"/>
                </a:solidFill>
              </a:rPr>
              <a:t>Clomiphene Citrate 25 – 50 mg daily for 5 days. Start on day 5 of cycle</a:t>
            </a:r>
          </a:p>
          <a:p>
            <a:r>
              <a:rPr lang="en-US" sz="1600" dirty="0">
                <a:solidFill>
                  <a:srgbClr val="FF0000"/>
                </a:solidFill>
              </a:rPr>
              <a:t>	</a:t>
            </a:r>
            <a:r>
              <a:rPr lang="en-US" sz="1600" dirty="0" smtClean="0">
                <a:solidFill>
                  <a:srgbClr val="FF0000"/>
                </a:solidFill>
              </a:rPr>
              <a:t>1</a:t>
            </a:r>
            <a:r>
              <a:rPr lang="en-US" sz="1600" baseline="30000" dirty="0" smtClean="0">
                <a:solidFill>
                  <a:srgbClr val="FF0000"/>
                </a:solidFill>
              </a:rPr>
              <a:t>st</a:t>
            </a:r>
            <a:r>
              <a:rPr lang="en-US" sz="1600" dirty="0" smtClean="0">
                <a:solidFill>
                  <a:srgbClr val="FF0000"/>
                </a:solidFill>
              </a:rPr>
              <a:t> day is the </a:t>
            </a:r>
            <a:r>
              <a:rPr lang="en-US" sz="1600" dirty="0" err="1" smtClean="0">
                <a:solidFill>
                  <a:srgbClr val="FF0000"/>
                </a:solidFill>
              </a:rPr>
              <a:t>mensus</a:t>
            </a:r>
            <a:endParaRPr lang="en-US" sz="1600" dirty="0" smtClean="0">
              <a:solidFill>
                <a:srgbClr val="FF0000"/>
              </a:solidFill>
            </a:endParaRPr>
          </a:p>
          <a:p>
            <a:r>
              <a:rPr lang="en-US" sz="1600" dirty="0" smtClean="0">
                <a:solidFill>
                  <a:srgbClr val="FF0000"/>
                </a:solidFill>
              </a:rPr>
              <a:t>If no ovulation occurs: increase dose by 50 mg  (max dose 150 – 200 mg)</a:t>
            </a:r>
          </a:p>
          <a:p>
            <a:r>
              <a:rPr lang="en-US" sz="1600" dirty="0" smtClean="0">
                <a:solidFill>
                  <a:srgbClr val="FF0000"/>
                </a:solidFill>
              </a:rPr>
              <a:t>If still no ovulation then consider another regimen</a:t>
            </a:r>
          </a:p>
          <a:p>
            <a:endParaRPr lang="en-US" sz="1600" dirty="0">
              <a:solidFill>
                <a:srgbClr val="FF0000"/>
              </a:solidFill>
            </a:endParaRPr>
          </a:p>
          <a:p>
            <a:r>
              <a:rPr lang="en-US" sz="1600" dirty="0" smtClean="0"/>
              <a:t>Side effects:</a:t>
            </a:r>
          </a:p>
          <a:p>
            <a:r>
              <a:rPr lang="en-US" sz="1600" dirty="0" smtClean="0">
                <a:solidFill>
                  <a:srgbClr val="FF0000"/>
                </a:solidFill>
              </a:rPr>
              <a:t>Hot flashes, </a:t>
            </a:r>
            <a:r>
              <a:rPr lang="en-US" sz="1600" dirty="0" smtClean="0"/>
              <a:t>GI, Mood changes, HA, Breast discomfort</a:t>
            </a:r>
            <a:endParaRPr lang="en-US" sz="1600" dirty="0" smtClean="0">
              <a:solidFill>
                <a:srgbClr val="FF0000"/>
              </a:solidFill>
            </a:endParaRPr>
          </a:p>
          <a:p>
            <a:r>
              <a:rPr lang="en-US" sz="1600" dirty="0" smtClean="0">
                <a:solidFill>
                  <a:srgbClr val="FF0000"/>
                </a:solidFill>
              </a:rPr>
              <a:t>Pregnancy Category X: b/c it makes estrogen, LH and FSH wacked out</a:t>
            </a:r>
          </a:p>
          <a:p>
            <a:endParaRPr lang="en-US" sz="1600" dirty="0">
              <a:solidFill>
                <a:srgbClr val="FF0000"/>
              </a:solidFill>
            </a:endParaRPr>
          </a:p>
          <a:p>
            <a:r>
              <a:rPr lang="en-US" sz="1600" dirty="0" smtClean="0">
                <a:solidFill>
                  <a:srgbClr val="FF0000"/>
                </a:solidFill>
              </a:rPr>
              <a:t>Monitor: Estrogen levels, follicular ultrasound, luteal progesterone levels</a:t>
            </a:r>
          </a:p>
          <a:p>
            <a:endParaRPr lang="en-US" sz="1600" dirty="0" smtClean="0">
              <a:solidFill>
                <a:srgbClr val="FF0000"/>
              </a:solidFill>
            </a:endParaRPr>
          </a:p>
        </p:txBody>
      </p:sp>
      <p:pic>
        <p:nvPicPr>
          <p:cNvPr id="2" name="Picture 1"/>
          <p:cNvPicPr>
            <a:picLocks noChangeAspect="1"/>
          </p:cNvPicPr>
          <p:nvPr/>
        </p:nvPicPr>
        <p:blipFill>
          <a:blip r:embed="rId3"/>
          <a:stretch>
            <a:fillRect/>
          </a:stretch>
        </p:blipFill>
        <p:spPr>
          <a:xfrm rot="3635398">
            <a:off x="6232054" y="2617239"/>
            <a:ext cx="1951806" cy="1246450"/>
          </a:xfrm>
          <a:prstGeom prst="rect">
            <a:avLst/>
          </a:prstGeom>
        </p:spPr>
      </p:pic>
      <p:pic>
        <p:nvPicPr>
          <p:cNvPr id="3" name="Picture 2"/>
          <p:cNvPicPr>
            <a:picLocks noChangeAspect="1"/>
          </p:cNvPicPr>
          <p:nvPr/>
        </p:nvPicPr>
        <p:blipFill>
          <a:blip r:embed="rId4"/>
          <a:stretch>
            <a:fillRect/>
          </a:stretch>
        </p:blipFill>
        <p:spPr>
          <a:xfrm>
            <a:off x="6521585" y="4396639"/>
            <a:ext cx="2454335" cy="1991067"/>
          </a:xfrm>
          <a:prstGeom prst="rect">
            <a:avLst/>
          </a:prstGeom>
        </p:spPr>
      </p:pic>
    </p:spTree>
    <p:extLst>
      <p:ext uri="{BB962C8B-B14F-4D97-AF65-F5344CB8AC3E}">
        <p14:creationId xmlns:p14="http://schemas.microsoft.com/office/powerpoint/2010/main" val="42830347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475" y="132703"/>
            <a:ext cx="8454468" cy="2062103"/>
          </a:xfrm>
          <a:prstGeom prst="rect">
            <a:avLst/>
          </a:prstGeom>
          <a:noFill/>
        </p:spPr>
        <p:txBody>
          <a:bodyPr wrap="square" rtlCol="0">
            <a:spAutoFit/>
          </a:bodyPr>
          <a:lstStyle/>
          <a:p>
            <a:r>
              <a:rPr lang="en-US" sz="1600" dirty="0" smtClean="0"/>
              <a:t>Gonadotropins: </a:t>
            </a:r>
            <a:r>
              <a:rPr lang="en-US" sz="1600" dirty="0" smtClean="0">
                <a:solidFill>
                  <a:srgbClr val="FF0000"/>
                </a:solidFill>
              </a:rPr>
              <a:t>use if Clomiphene fails</a:t>
            </a:r>
            <a:endParaRPr lang="en-US" sz="1600" dirty="0"/>
          </a:p>
          <a:p>
            <a:r>
              <a:rPr lang="en-US" sz="1600" dirty="0" smtClean="0"/>
              <a:t>Use: in patients with hypogonadism</a:t>
            </a:r>
          </a:p>
          <a:p>
            <a:endParaRPr lang="en-US" sz="1600" dirty="0" smtClean="0"/>
          </a:p>
          <a:p>
            <a:r>
              <a:rPr lang="en-US" sz="1600" dirty="0" smtClean="0"/>
              <a:t>Side Effects: </a:t>
            </a:r>
          </a:p>
          <a:p>
            <a:r>
              <a:rPr lang="en-US" sz="1600" dirty="0"/>
              <a:t>	</a:t>
            </a:r>
            <a:r>
              <a:rPr lang="en-US" sz="1600" dirty="0" smtClean="0"/>
              <a:t>Ovarian Hyperstimulation syndrome: Drug side effect that causes ovaries become enlarged with fluid. During ovulation, fluid might leak into the GI.</a:t>
            </a:r>
          </a:p>
          <a:p>
            <a:endParaRPr lang="en-US" sz="1600" dirty="0"/>
          </a:p>
          <a:p>
            <a:r>
              <a:rPr lang="en-US" sz="1600" dirty="0" smtClean="0"/>
              <a:t>Monitor: FSH, LH, estradiol and ultrasound tests</a:t>
            </a:r>
          </a:p>
        </p:txBody>
      </p:sp>
      <p:graphicFrame>
        <p:nvGraphicFramePr>
          <p:cNvPr id="5" name="Table 4"/>
          <p:cNvGraphicFramePr>
            <a:graphicFrameLocks noGrp="1"/>
          </p:cNvGraphicFramePr>
          <p:nvPr>
            <p:extLst>
              <p:ext uri="{D42A27DB-BD31-4B8C-83A1-F6EECF244321}">
                <p14:modId xmlns:p14="http://schemas.microsoft.com/office/powerpoint/2010/main" val="2888836546"/>
              </p:ext>
            </p:extLst>
          </p:nvPr>
        </p:nvGraphicFramePr>
        <p:xfrm>
          <a:off x="227475" y="2246952"/>
          <a:ext cx="8454468" cy="4343400"/>
        </p:xfrm>
        <a:graphic>
          <a:graphicData uri="http://schemas.openxmlformats.org/drawingml/2006/table">
            <a:tbl>
              <a:tblPr firstRow="1" bandRow="1">
                <a:tableStyleId>{5940675A-B579-460E-94D1-54222C63F5DA}</a:tableStyleId>
              </a:tblPr>
              <a:tblGrid>
                <a:gridCol w="2113617"/>
                <a:gridCol w="2113617"/>
                <a:gridCol w="2113617"/>
                <a:gridCol w="2113617"/>
              </a:tblGrid>
              <a:tr h="370840">
                <a:tc>
                  <a:txBody>
                    <a:bodyPr/>
                    <a:lstStyle/>
                    <a:p>
                      <a:r>
                        <a:rPr lang="en-US" sz="1600" dirty="0" smtClean="0"/>
                        <a:t>Type</a:t>
                      </a:r>
                      <a:endParaRPr lang="en-US" sz="1600" dirty="0"/>
                    </a:p>
                  </a:txBody>
                  <a:tcPr/>
                </a:tc>
                <a:tc>
                  <a:txBody>
                    <a:bodyPr/>
                    <a:lstStyle/>
                    <a:p>
                      <a:r>
                        <a:rPr lang="en-US" sz="1600" dirty="0" smtClean="0"/>
                        <a:t>Rx</a:t>
                      </a:r>
                      <a:endParaRPr lang="en-US" sz="1600" dirty="0"/>
                    </a:p>
                  </a:txBody>
                  <a:tcPr/>
                </a:tc>
                <a:tc>
                  <a:txBody>
                    <a:bodyPr/>
                    <a:lstStyle/>
                    <a:p>
                      <a:r>
                        <a:rPr lang="en-US" sz="1600" dirty="0" smtClean="0"/>
                        <a:t>LH</a:t>
                      </a:r>
                      <a:endParaRPr lang="en-US" sz="1600" dirty="0"/>
                    </a:p>
                  </a:txBody>
                  <a:tcPr/>
                </a:tc>
                <a:tc>
                  <a:txBody>
                    <a:bodyPr/>
                    <a:lstStyle/>
                    <a:p>
                      <a:r>
                        <a:rPr lang="en-US" sz="1600" dirty="0" smtClean="0"/>
                        <a:t>FSH</a:t>
                      </a:r>
                      <a:endParaRPr lang="en-US" sz="1600" dirty="0"/>
                    </a:p>
                  </a:txBody>
                  <a:tcPr/>
                </a:tc>
              </a:tr>
              <a:tr h="370840">
                <a:tc>
                  <a:txBody>
                    <a:bodyPr/>
                    <a:lstStyle/>
                    <a:p>
                      <a:r>
                        <a:rPr lang="en-US" sz="1600" dirty="0" err="1" smtClean="0"/>
                        <a:t>hMG</a:t>
                      </a:r>
                      <a:endParaRPr lang="en-US" sz="1600" dirty="0" smtClean="0"/>
                    </a:p>
                    <a:p>
                      <a:r>
                        <a:rPr lang="en-US" sz="1600" dirty="0" smtClean="0"/>
                        <a:t>Human</a:t>
                      </a:r>
                      <a:r>
                        <a:rPr lang="en-US" sz="1600" baseline="0" dirty="0" smtClean="0"/>
                        <a:t> menopausal gonadotropin</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Hume</a:t>
                      </a:r>
                      <a:r>
                        <a:rPr lang="en-US" sz="1600" dirty="0" smtClean="0"/>
                        <a:t>gon</a:t>
                      </a:r>
                    </a:p>
                    <a:p>
                      <a:endParaRPr lang="en-US" sz="1600" dirty="0">
                        <a:solidFill>
                          <a:srgbClr val="FF0000"/>
                        </a:solidFill>
                      </a:endParaRPr>
                    </a:p>
                  </a:txBody>
                  <a:tcPr/>
                </a:tc>
                <a:tc>
                  <a:txBody>
                    <a:bodyPr/>
                    <a:lstStyle/>
                    <a:p>
                      <a:r>
                        <a:rPr lang="en-US" sz="1600" dirty="0" smtClean="0"/>
                        <a:t>Y</a:t>
                      </a:r>
                      <a:endParaRPr lang="en-US" sz="1600" dirty="0"/>
                    </a:p>
                  </a:txBody>
                  <a:tcPr/>
                </a:tc>
                <a:tc>
                  <a:txBody>
                    <a:bodyPr/>
                    <a:lstStyle/>
                    <a:p>
                      <a:r>
                        <a:rPr lang="en-US" sz="1600" dirty="0" smtClean="0"/>
                        <a:t>Y</a:t>
                      </a:r>
                      <a:endParaRPr lang="en-US" sz="1600" dirty="0"/>
                    </a:p>
                  </a:txBody>
                  <a:tcPr/>
                </a:tc>
              </a:tr>
              <a:tr h="370840">
                <a:tc>
                  <a:txBody>
                    <a:bodyPr/>
                    <a:lstStyle/>
                    <a:p>
                      <a:r>
                        <a:rPr lang="en-US" sz="1600" dirty="0" err="1" smtClean="0"/>
                        <a:t>hMG</a:t>
                      </a:r>
                      <a:endParaRPr lang="en-US" sz="1600" dirty="0"/>
                    </a:p>
                  </a:txBody>
                  <a:tcPr/>
                </a:tc>
                <a:tc>
                  <a:txBody>
                    <a:bodyPr/>
                    <a:lstStyle/>
                    <a:p>
                      <a:r>
                        <a:rPr lang="en-US" sz="1600" dirty="0" smtClean="0"/>
                        <a:t>Per</a:t>
                      </a:r>
                      <a:r>
                        <a:rPr lang="en-US" sz="1600" dirty="0" smtClean="0">
                          <a:solidFill>
                            <a:srgbClr val="FF0000"/>
                          </a:solidFill>
                        </a:rPr>
                        <a:t>gonal</a:t>
                      </a:r>
                      <a:endParaRPr lang="en-US" sz="1600" dirty="0"/>
                    </a:p>
                  </a:txBody>
                  <a:tcPr/>
                </a:tc>
                <a:tc>
                  <a:txBody>
                    <a:bodyPr/>
                    <a:lstStyle/>
                    <a:p>
                      <a:r>
                        <a:rPr lang="en-US" sz="1600" dirty="0" smtClean="0"/>
                        <a:t>Y</a:t>
                      </a:r>
                      <a:endParaRPr lang="en-US" sz="1600" dirty="0"/>
                    </a:p>
                  </a:txBody>
                  <a:tcPr/>
                </a:tc>
                <a:tc>
                  <a:txBody>
                    <a:bodyPr/>
                    <a:lstStyle/>
                    <a:p>
                      <a:r>
                        <a:rPr lang="en-US" sz="1600" dirty="0" smtClean="0"/>
                        <a:t>Y</a:t>
                      </a:r>
                      <a:endParaRPr lang="en-US" sz="1600" dirty="0"/>
                    </a:p>
                  </a:txBody>
                  <a:tcPr/>
                </a:tc>
              </a:tr>
              <a:tr h="370840">
                <a:tc>
                  <a:txBody>
                    <a:bodyPr/>
                    <a:lstStyle/>
                    <a:p>
                      <a:r>
                        <a:rPr lang="en-US" sz="1600" dirty="0" err="1" smtClean="0"/>
                        <a:t>hMG</a:t>
                      </a:r>
                      <a:endParaRPr lang="en-US" sz="1600" dirty="0"/>
                    </a:p>
                  </a:txBody>
                  <a:tcPr/>
                </a:tc>
                <a:tc>
                  <a:txBody>
                    <a:bodyPr/>
                    <a:lstStyle/>
                    <a:p>
                      <a:r>
                        <a:rPr lang="en-US" sz="1600" dirty="0" smtClean="0">
                          <a:solidFill>
                            <a:srgbClr val="FF0000"/>
                          </a:solidFill>
                        </a:rPr>
                        <a:t>Rep</a:t>
                      </a:r>
                      <a:r>
                        <a:rPr lang="en-US" sz="1600" dirty="0" smtClean="0"/>
                        <a:t>ronex</a:t>
                      </a:r>
                      <a:endParaRPr lang="en-US" sz="1600" dirty="0"/>
                    </a:p>
                  </a:txBody>
                  <a:tcPr/>
                </a:tc>
                <a:tc>
                  <a:txBody>
                    <a:bodyPr/>
                    <a:lstStyle/>
                    <a:p>
                      <a:r>
                        <a:rPr lang="en-US" sz="1600" dirty="0" smtClean="0"/>
                        <a:t>Y</a:t>
                      </a:r>
                      <a:endParaRPr lang="en-US" sz="1600" dirty="0"/>
                    </a:p>
                  </a:txBody>
                  <a:tcPr/>
                </a:tc>
                <a:tc>
                  <a:txBody>
                    <a:bodyPr/>
                    <a:lstStyle/>
                    <a:p>
                      <a:r>
                        <a:rPr lang="en-US" sz="1600" dirty="0" smtClean="0"/>
                        <a:t>Y</a:t>
                      </a:r>
                      <a:endParaRPr lang="en-US" sz="1600" dirty="0"/>
                    </a:p>
                  </a:txBody>
                  <a:tcPr/>
                </a:tc>
              </a:tr>
              <a:tr h="0">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r>
              <a:tr h="370840">
                <a:tc>
                  <a:txBody>
                    <a:bodyPr/>
                    <a:lstStyle/>
                    <a:p>
                      <a:r>
                        <a:rPr lang="en-US" sz="1600" dirty="0" smtClean="0"/>
                        <a:t>Highly purified follicle stimulating hormone</a:t>
                      </a:r>
                      <a:endParaRPr lang="en-US" sz="1600" dirty="0"/>
                    </a:p>
                  </a:txBody>
                  <a:tcPr/>
                </a:tc>
                <a:tc>
                  <a:txBody>
                    <a:bodyPr/>
                    <a:lstStyle/>
                    <a:p>
                      <a:r>
                        <a:rPr lang="en-US" sz="1600" dirty="0" smtClean="0">
                          <a:solidFill>
                            <a:srgbClr val="FF0000"/>
                          </a:solidFill>
                        </a:rPr>
                        <a:t>F</a:t>
                      </a:r>
                      <a:r>
                        <a:rPr lang="en-US" sz="1600" dirty="0" smtClean="0"/>
                        <a:t>ertinex</a:t>
                      </a:r>
                      <a:endParaRPr lang="en-US" sz="1600" dirty="0"/>
                    </a:p>
                  </a:txBody>
                  <a:tcPr/>
                </a:tc>
                <a:tc>
                  <a:txBody>
                    <a:bodyPr/>
                    <a:lstStyle/>
                    <a:p>
                      <a:endParaRPr lang="en-US" sz="1600" dirty="0"/>
                    </a:p>
                  </a:txBody>
                  <a:tcPr/>
                </a:tc>
                <a:tc>
                  <a:txBody>
                    <a:bodyPr/>
                    <a:lstStyle/>
                    <a:p>
                      <a:r>
                        <a:rPr lang="en-US" sz="1600" dirty="0" smtClean="0"/>
                        <a:t>Y</a:t>
                      </a:r>
                      <a:endParaRPr lang="en-US" sz="1600" dirty="0"/>
                    </a:p>
                  </a:txBody>
                  <a:tcPr/>
                </a:tc>
              </a:tr>
              <a:tr h="0">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r>
              <a:tr h="370840">
                <a:tc>
                  <a:txBody>
                    <a:bodyPr/>
                    <a:lstStyle/>
                    <a:p>
                      <a:r>
                        <a:rPr lang="en-US" sz="1600" dirty="0" smtClean="0"/>
                        <a:t>Urofollitropin (recombinant FSH)</a:t>
                      </a:r>
                      <a:endParaRPr lang="en-US" sz="1600" dirty="0"/>
                    </a:p>
                  </a:txBody>
                  <a:tcPr/>
                </a:tc>
                <a:tc>
                  <a:txBody>
                    <a:bodyPr/>
                    <a:lstStyle/>
                    <a:p>
                      <a:r>
                        <a:rPr lang="en-US" sz="1600" dirty="0" smtClean="0">
                          <a:solidFill>
                            <a:srgbClr val="FF0000"/>
                          </a:solidFill>
                        </a:rPr>
                        <a:t>Follistim</a:t>
                      </a:r>
                      <a:endParaRPr lang="en-US" sz="1600" dirty="0">
                        <a:solidFill>
                          <a:srgbClr val="FF0000"/>
                        </a:solidFill>
                      </a:endParaRPr>
                    </a:p>
                  </a:txBody>
                  <a:tcPr/>
                </a:tc>
                <a:tc>
                  <a:txBody>
                    <a:bodyPr/>
                    <a:lstStyle/>
                    <a:p>
                      <a:r>
                        <a:rPr lang="en-US" sz="1600" dirty="0" smtClean="0"/>
                        <a:t>Some</a:t>
                      </a:r>
                      <a:endParaRPr lang="en-US" sz="1600" dirty="0"/>
                    </a:p>
                  </a:txBody>
                  <a:tcPr/>
                </a:tc>
                <a:tc>
                  <a:txBody>
                    <a:bodyPr/>
                    <a:lstStyle/>
                    <a:p>
                      <a:r>
                        <a:rPr lang="en-US" sz="1600" dirty="0" smtClean="0"/>
                        <a:t>Y</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Urofollitropin (recombinant FSH)</a:t>
                      </a:r>
                    </a:p>
                  </a:txBody>
                  <a:tcPr/>
                </a:tc>
                <a:tc>
                  <a:txBody>
                    <a:bodyPr/>
                    <a:lstStyle/>
                    <a:p>
                      <a:r>
                        <a:rPr lang="en-US" sz="1600" dirty="0" smtClean="0"/>
                        <a:t>Gonal </a:t>
                      </a:r>
                      <a:r>
                        <a:rPr lang="en-US" sz="1600" dirty="0" smtClean="0">
                          <a:solidFill>
                            <a:srgbClr val="FF0000"/>
                          </a:solidFill>
                        </a:rPr>
                        <a:t>F</a:t>
                      </a:r>
                      <a:endParaRPr lang="en-US" sz="1600" dirty="0">
                        <a:solidFill>
                          <a:srgbClr val="FF0000"/>
                        </a:solidFill>
                      </a:endParaRPr>
                    </a:p>
                  </a:txBody>
                  <a:tcPr/>
                </a:tc>
                <a:tc>
                  <a:txBody>
                    <a:bodyPr/>
                    <a:lstStyle/>
                    <a:p>
                      <a:r>
                        <a:rPr lang="en-US" sz="1600" dirty="0" smtClean="0"/>
                        <a:t>Some</a:t>
                      </a:r>
                      <a:endParaRPr lang="en-US" sz="1600" dirty="0"/>
                    </a:p>
                  </a:txBody>
                  <a:tcPr/>
                </a:tc>
                <a:tc>
                  <a:txBody>
                    <a:bodyPr/>
                    <a:lstStyle/>
                    <a:p>
                      <a:r>
                        <a:rPr lang="en-US" sz="1600" dirty="0" smtClean="0"/>
                        <a:t>Y</a:t>
                      </a:r>
                      <a:endParaRPr lang="en-US" sz="1600" dirty="0"/>
                    </a:p>
                  </a:txBody>
                  <a:tcPr/>
                </a:tc>
              </a:tr>
            </a:tbl>
          </a:graphicData>
        </a:graphic>
      </p:graphicFrame>
      <p:pic>
        <p:nvPicPr>
          <p:cNvPr id="3" name="Picture 2"/>
          <p:cNvPicPr>
            <a:picLocks noChangeAspect="1"/>
          </p:cNvPicPr>
          <p:nvPr/>
        </p:nvPicPr>
        <p:blipFill>
          <a:blip r:embed="rId3"/>
          <a:stretch>
            <a:fillRect/>
          </a:stretch>
        </p:blipFill>
        <p:spPr>
          <a:xfrm>
            <a:off x="4174523" y="0"/>
            <a:ext cx="867867" cy="1130035"/>
          </a:xfrm>
          <a:prstGeom prst="rect">
            <a:avLst/>
          </a:prstGeom>
        </p:spPr>
      </p:pic>
      <p:sp>
        <p:nvSpPr>
          <p:cNvPr id="6" name="TextBox 5"/>
          <p:cNvSpPr txBox="1"/>
          <p:nvPr/>
        </p:nvSpPr>
        <p:spPr>
          <a:xfrm>
            <a:off x="5042390" y="162180"/>
            <a:ext cx="1163800" cy="830997"/>
          </a:xfrm>
          <a:prstGeom prst="rect">
            <a:avLst/>
          </a:prstGeom>
          <a:noFill/>
        </p:spPr>
        <p:txBody>
          <a:bodyPr wrap="none" rtlCol="0">
            <a:spAutoFit/>
          </a:bodyPr>
          <a:lstStyle/>
          <a:p>
            <a:r>
              <a:rPr lang="en-US" sz="1600" dirty="0" smtClean="0"/>
              <a:t>Hume-gone</a:t>
            </a:r>
          </a:p>
          <a:p>
            <a:r>
              <a:rPr lang="en-US" sz="1600" dirty="0" smtClean="0"/>
              <a:t>Pergo-gone</a:t>
            </a:r>
          </a:p>
          <a:p>
            <a:r>
              <a:rPr lang="en-US" sz="1600" dirty="0" smtClean="0"/>
              <a:t>Repo-next</a:t>
            </a:r>
          </a:p>
        </p:txBody>
      </p:sp>
      <p:pic>
        <p:nvPicPr>
          <p:cNvPr id="7" name="Picture 6"/>
          <p:cNvPicPr>
            <a:picLocks noChangeAspect="1"/>
          </p:cNvPicPr>
          <p:nvPr/>
        </p:nvPicPr>
        <p:blipFill>
          <a:blip r:embed="rId4"/>
          <a:stretch>
            <a:fillRect/>
          </a:stretch>
        </p:blipFill>
        <p:spPr>
          <a:xfrm>
            <a:off x="6206190" y="6081"/>
            <a:ext cx="821723" cy="1135785"/>
          </a:xfrm>
          <a:prstGeom prst="rect">
            <a:avLst/>
          </a:prstGeom>
        </p:spPr>
      </p:pic>
      <p:pic>
        <p:nvPicPr>
          <p:cNvPr id="9" name="Picture 8"/>
          <p:cNvPicPr>
            <a:picLocks noChangeAspect="1"/>
          </p:cNvPicPr>
          <p:nvPr/>
        </p:nvPicPr>
        <p:blipFill>
          <a:blip r:embed="rId5"/>
          <a:stretch>
            <a:fillRect/>
          </a:stretch>
        </p:blipFill>
        <p:spPr>
          <a:xfrm>
            <a:off x="7027913" y="1"/>
            <a:ext cx="772439" cy="1141866"/>
          </a:xfrm>
          <a:prstGeom prst="rect">
            <a:avLst/>
          </a:prstGeom>
        </p:spPr>
      </p:pic>
    </p:spTree>
    <p:extLst>
      <p:ext uri="{BB962C8B-B14F-4D97-AF65-F5344CB8AC3E}">
        <p14:creationId xmlns:p14="http://schemas.microsoft.com/office/powerpoint/2010/main" val="41826030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475" y="379157"/>
            <a:ext cx="8587162" cy="1323439"/>
          </a:xfrm>
          <a:prstGeom prst="rect">
            <a:avLst/>
          </a:prstGeom>
          <a:noFill/>
        </p:spPr>
        <p:txBody>
          <a:bodyPr wrap="square" rtlCol="0">
            <a:spAutoFit/>
          </a:bodyPr>
          <a:lstStyle/>
          <a:p>
            <a:r>
              <a:rPr lang="en-US" sz="1600" dirty="0" smtClean="0"/>
              <a:t>Human Chorionic Gonadotropin (hCG)</a:t>
            </a:r>
          </a:p>
          <a:p>
            <a:endParaRPr lang="en-US" sz="1600" dirty="0" smtClean="0"/>
          </a:p>
          <a:p>
            <a:r>
              <a:rPr lang="en-US" sz="1600" dirty="0" smtClean="0"/>
              <a:t>MOA: Gonadotropins in general stimulate ovulation by stimulating LH surge</a:t>
            </a:r>
            <a:endParaRPr lang="en-US" sz="1600" dirty="0"/>
          </a:p>
          <a:p>
            <a:endParaRPr lang="en-US" sz="1600" dirty="0"/>
          </a:p>
          <a:p>
            <a:r>
              <a:rPr lang="en-US" sz="1600" dirty="0" smtClean="0"/>
              <a:t>Source: obtained form urine of pregnant women</a:t>
            </a:r>
          </a:p>
        </p:txBody>
      </p:sp>
      <p:graphicFrame>
        <p:nvGraphicFramePr>
          <p:cNvPr id="5" name="Table 4"/>
          <p:cNvGraphicFramePr>
            <a:graphicFrameLocks noGrp="1"/>
          </p:cNvGraphicFramePr>
          <p:nvPr>
            <p:extLst>
              <p:ext uri="{D42A27DB-BD31-4B8C-83A1-F6EECF244321}">
                <p14:modId xmlns:p14="http://schemas.microsoft.com/office/powerpoint/2010/main" val="3141550267"/>
              </p:ext>
            </p:extLst>
          </p:nvPr>
        </p:nvGraphicFramePr>
        <p:xfrm>
          <a:off x="519321" y="2116166"/>
          <a:ext cx="7305721" cy="3525519"/>
        </p:xfrm>
        <a:graphic>
          <a:graphicData uri="http://schemas.openxmlformats.org/drawingml/2006/table">
            <a:tbl>
              <a:tblPr firstRow="1" bandRow="1">
                <a:tableStyleId>{5940675A-B579-460E-94D1-54222C63F5DA}</a:tableStyleId>
              </a:tblPr>
              <a:tblGrid>
                <a:gridCol w="3701346"/>
                <a:gridCol w="3604375"/>
              </a:tblGrid>
              <a:tr h="370840">
                <a:tc>
                  <a:txBody>
                    <a:bodyPr/>
                    <a:lstStyle/>
                    <a:p>
                      <a:r>
                        <a:rPr lang="en-US" sz="1600" dirty="0" smtClean="0"/>
                        <a:t>Drug</a:t>
                      </a:r>
                      <a:endParaRPr lang="en-US" sz="1600" dirty="0"/>
                    </a:p>
                  </a:txBody>
                  <a:tcPr/>
                </a:tc>
                <a:tc>
                  <a:txBody>
                    <a:bodyPr/>
                    <a:lstStyle/>
                    <a:p>
                      <a:r>
                        <a:rPr lang="en-US" sz="1600" dirty="0" smtClean="0"/>
                        <a:t>Dose</a:t>
                      </a:r>
                      <a:endParaRPr lang="en-US" sz="1600" dirty="0"/>
                    </a:p>
                  </a:txBody>
                  <a:tcPr/>
                </a:tc>
              </a:tr>
              <a:tr h="370840">
                <a:tc>
                  <a:txBody>
                    <a:bodyPr/>
                    <a:lstStyle/>
                    <a:p>
                      <a:r>
                        <a:rPr lang="en-US" sz="1600" dirty="0" smtClean="0"/>
                        <a:t>Pregn</a:t>
                      </a:r>
                      <a:r>
                        <a:rPr lang="en-US" sz="1600" dirty="0" smtClean="0">
                          <a:solidFill>
                            <a:srgbClr val="FF0000"/>
                          </a:solidFill>
                        </a:rPr>
                        <a:t>yl</a:t>
                      </a:r>
                      <a:endParaRPr lang="en-US" sz="1600" dirty="0">
                        <a:solidFill>
                          <a:srgbClr val="FF0000"/>
                        </a:solidFill>
                      </a:endParaRPr>
                    </a:p>
                  </a:txBody>
                  <a:tcPr/>
                </a:tc>
                <a:tc>
                  <a:txBody>
                    <a:bodyPr/>
                    <a:lstStyle/>
                    <a:p>
                      <a:r>
                        <a:rPr lang="en-US" sz="1600" dirty="0" smtClean="0"/>
                        <a:t>When follicle &gt;</a:t>
                      </a:r>
                      <a:r>
                        <a:rPr lang="en-US" sz="1600" baseline="0" dirty="0" smtClean="0"/>
                        <a:t> 16 mm in </a:t>
                      </a:r>
                      <a:r>
                        <a:rPr lang="en-US" sz="1600" baseline="0" dirty="0" err="1" smtClean="0"/>
                        <a:t>diamter</a:t>
                      </a:r>
                      <a:endParaRPr lang="en-US" sz="1600" dirty="0" smtClean="0"/>
                    </a:p>
                    <a:p>
                      <a:endParaRPr lang="en-US" sz="1600" dirty="0" smtClean="0"/>
                    </a:p>
                    <a:p>
                      <a:r>
                        <a:rPr lang="en-US" sz="1600" dirty="0" smtClean="0"/>
                        <a:t>5000 – 10,000 Units IM x1</a:t>
                      </a:r>
                    </a:p>
                    <a:p>
                      <a:r>
                        <a:rPr lang="en-US" sz="1600" dirty="0" smtClean="0"/>
                        <a:t>Or</a:t>
                      </a:r>
                    </a:p>
                    <a:p>
                      <a:r>
                        <a:rPr lang="en-US" sz="1600" dirty="0" smtClean="0"/>
                        <a:t>250 mcg SQ</a:t>
                      </a:r>
                    </a:p>
                    <a:p>
                      <a:endParaRPr lang="en-US" sz="1600" dirty="0" smtClean="0"/>
                    </a:p>
                    <a:p>
                      <a:r>
                        <a:rPr lang="en-US" sz="1600" dirty="0" smtClean="0"/>
                        <a:t>Ovulation will occur 24 – 36 hours after administration</a:t>
                      </a:r>
                      <a:endParaRPr lang="en-US" sz="1600" dirty="0"/>
                    </a:p>
                  </a:txBody>
                  <a:tcPr/>
                </a:tc>
              </a:tr>
              <a:tr h="370840">
                <a:tc>
                  <a:txBody>
                    <a:bodyPr/>
                    <a:lstStyle/>
                    <a:p>
                      <a:r>
                        <a:rPr lang="en-US" sz="1600" dirty="0" err="1" smtClean="0"/>
                        <a:t>Nova</a:t>
                      </a:r>
                      <a:r>
                        <a:rPr lang="en-US" sz="1600" dirty="0" err="1" smtClean="0">
                          <a:solidFill>
                            <a:srgbClr val="FF0000"/>
                          </a:solidFill>
                        </a:rPr>
                        <a:t>rel</a:t>
                      </a:r>
                      <a:endParaRPr lang="en-US" sz="1600" dirty="0">
                        <a:solidFill>
                          <a:srgbClr val="FF0000"/>
                        </a:solidFill>
                      </a:endParaRPr>
                    </a:p>
                  </a:txBody>
                  <a:tcPr/>
                </a:tc>
                <a:tc>
                  <a:txBody>
                    <a:bodyPr/>
                    <a:lstStyle/>
                    <a:p>
                      <a:r>
                        <a:rPr lang="en-US" sz="1600" dirty="0" smtClean="0"/>
                        <a:t>“ “</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Ovid</a:t>
                      </a:r>
                      <a:r>
                        <a:rPr lang="en-US" sz="1600" dirty="0" smtClean="0">
                          <a:solidFill>
                            <a:srgbClr val="FF0000"/>
                          </a:solidFill>
                        </a:rPr>
                        <a:t>rel</a:t>
                      </a:r>
                    </a:p>
                  </a:txBody>
                  <a:tcPr/>
                </a:tc>
                <a:tc>
                  <a:txBody>
                    <a:bodyPr/>
                    <a:lstStyle/>
                    <a:p>
                      <a:r>
                        <a:rPr lang="en-US" sz="1600" dirty="0" smtClean="0"/>
                        <a:t>“</a:t>
                      </a:r>
                      <a:r>
                        <a:rPr lang="en-US" sz="1600" baseline="0" dirty="0" smtClean="0"/>
                        <a:t> “</a:t>
                      </a:r>
                      <a:endParaRPr lang="en-US" sz="1600" dirty="0"/>
                    </a:p>
                  </a:txBody>
                  <a:tcPr/>
                </a:tc>
              </a:tr>
              <a:tr h="370840">
                <a:tc>
                  <a:txBody>
                    <a:bodyPr/>
                    <a:lstStyle/>
                    <a:p>
                      <a:r>
                        <a:rPr lang="en-US" sz="1600" dirty="0" smtClean="0"/>
                        <a:t>Profasi</a:t>
                      </a:r>
                      <a:endParaRPr lang="en-US" sz="1600" dirty="0"/>
                    </a:p>
                  </a:txBody>
                  <a:tcPr/>
                </a:tc>
                <a:tc>
                  <a:txBody>
                    <a:bodyPr/>
                    <a:lstStyle/>
                    <a:p>
                      <a:r>
                        <a:rPr lang="en-US" sz="1600" dirty="0" smtClean="0"/>
                        <a:t>“ “</a:t>
                      </a:r>
                      <a:endParaRPr lang="en-US" sz="1600" dirty="0"/>
                    </a:p>
                  </a:txBody>
                  <a:tcPr/>
                </a:tc>
              </a:tr>
            </a:tbl>
          </a:graphicData>
        </a:graphic>
      </p:graphicFrame>
      <p:sp>
        <p:nvSpPr>
          <p:cNvPr id="2" name="TextBox 1"/>
          <p:cNvSpPr txBox="1"/>
          <p:nvPr/>
        </p:nvSpPr>
        <p:spPr>
          <a:xfrm>
            <a:off x="747019" y="3116984"/>
            <a:ext cx="3268217" cy="707886"/>
          </a:xfrm>
          <a:prstGeom prst="rect">
            <a:avLst/>
          </a:prstGeom>
          <a:noFill/>
        </p:spPr>
        <p:txBody>
          <a:bodyPr wrap="square" rtlCol="0">
            <a:spAutoFit/>
          </a:bodyPr>
          <a:lstStyle/>
          <a:p>
            <a:r>
              <a:rPr lang="en-US" sz="2000" dirty="0" smtClean="0"/>
              <a:t>Story of Humans</a:t>
            </a:r>
          </a:p>
          <a:p>
            <a:r>
              <a:rPr lang="en-US" sz="2000" dirty="0" smtClean="0"/>
              <a:t>Nova</a:t>
            </a:r>
            <a:r>
              <a:rPr lang="en-US" sz="2000" dirty="0" smtClean="0"/>
              <a:t>-</a:t>
            </a:r>
            <a:r>
              <a:rPr lang="en-US" sz="2000" dirty="0" err="1" smtClean="0"/>
              <a:t>Rel</a:t>
            </a:r>
            <a:r>
              <a:rPr lang="en-US" sz="2000" dirty="0" smtClean="0"/>
              <a:t>, </a:t>
            </a:r>
            <a:r>
              <a:rPr lang="en-US" sz="2000" dirty="0"/>
              <a:t>O</a:t>
            </a:r>
            <a:r>
              <a:rPr lang="en-US" sz="2000" dirty="0" smtClean="0"/>
              <a:t>vid-</a:t>
            </a:r>
            <a:r>
              <a:rPr lang="en-US" sz="2000" dirty="0" err="1" smtClean="0"/>
              <a:t>Rel</a:t>
            </a:r>
            <a:r>
              <a:rPr lang="en-US" sz="2000" dirty="0" smtClean="0"/>
              <a:t>, Preg-ILL</a:t>
            </a:r>
          </a:p>
        </p:txBody>
      </p:sp>
    </p:spTree>
    <p:extLst>
      <p:ext uri="{BB962C8B-B14F-4D97-AF65-F5344CB8AC3E}">
        <p14:creationId xmlns:p14="http://schemas.microsoft.com/office/powerpoint/2010/main" val="14979901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083" y="234829"/>
            <a:ext cx="8662774" cy="1323439"/>
          </a:xfrm>
          <a:prstGeom prst="rect">
            <a:avLst/>
          </a:prstGeom>
          <a:noFill/>
        </p:spPr>
        <p:txBody>
          <a:bodyPr wrap="square" rtlCol="0">
            <a:spAutoFit/>
          </a:bodyPr>
          <a:lstStyle/>
          <a:p>
            <a:r>
              <a:rPr lang="en-US" sz="1600" dirty="0" smtClean="0"/>
              <a:t>Insulin Sensitizers: Metformin</a:t>
            </a:r>
          </a:p>
          <a:p>
            <a:endParaRPr lang="en-US" sz="1600" dirty="0"/>
          </a:p>
          <a:p>
            <a:r>
              <a:rPr lang="en-US" sz="1600" dirty="0">
                <a:solidFill>
                  <a:srgbClr val="FF0000"/>
                </a:solidFill>
              </a:rPr>
              <a:t>Use</a:t>
            </a:r>
            <a:r>
              <a:rPr lang="en-US" sz="1600" dirty="0" smtClean="0">
                <a:solidFill>
                  <a:srgbClr val="FF0000"/>
                </a:solidFill>
              </a:rPr>
              <a:t>: Polycystic </a:t>
            </a:r>
            <a:r>
              <a:rPr lang="en-US" sz="1600" dirty="0">
                <a:solidFill>
                  <a:srgbClr val="FF0000"/>
                </a:solidFill>
              </a:rPr>
              <a:t>Ovarian Syndrome (PCOS</a:t>
            </a:r>
            <a:r>
              <a:rPr lang="en-US" sz="1600" dirty="0" smtClean="0">
                <a:solidFill>
                  <a:srgbClr val="FF0000"/>
                </a:solidFill>
              </a:rPr>
              <a:t>)</a:t>
            </a:r>
          </a:p>
          <a:p>
            <a:r>
              <a:rPr lang="en-US" sz="1600" dirty="0" smtClean="0"/>
              <a:t>PCOS </a:t>
            </a:r>
            <a:r>
              <a:rPr lang="en-US" sz="1600" dirty="0"/>
              <a:t>is the leading cause of anovulatory </a:t>
            </a:r>
            <a:r>
              <a:rPr lang="en-US" sz="1600" dirty="0" smtClean="0"/>
              <a:t>infertility</a:t>
            </a:r>
            <a:endParaRPr lang="en-US" sz="1600" dirty="0"/>
          </a:p>
          <a:p>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787588117"/>
              </p:ext>
            </p:extLst>
          </p:nvPr>
        </p:nvGraphicFramePr>
        <p:xfrm>
          <a:off x="209083" y="1381784"/>
          <a:ext cx="8481344" cy="2758440"/>
        </p:xfrm>
        <a:graphic>
          <a:graphicData uri="http://schemas.openxmlformats.org/drawingml/2006/table">
            <a:tbl>
              <a:tblPr firstRow="1" bandRow="1">
                <a:tableStyleId>{5940675A-B579-460E-94D1-54222C63F5DA}</a:tableStyleId>
              </a:tblPr>
              <a:tblGrid>
                <a:gridCol w="552917"/>
                <a:gridCol w="2304143"/>
                <a:gridCol w="2993571"/>
                <a:gridCol w="2630713"/>
              </a:tblGrid>
              <a:tr h="370840">
                <a:tc>
                  <a:txBody>
                    <a:bodyPr/>
                    <a:lstStyle/>
                    <a:p>
                      <a:r>
                        <a:rPr lang="en-US" sz="1600" dirty="0" smtClean="0"/>
                        <a:t>#</a:t>
                      </a:r>
                      <a:endParaRPr lang="en-US" sz="1600" dirty="0"/>
                    </a:p>
                  </a:txBody>
                  <a:tcPr/>
                </a:tc>
                <a:tc>
                  <a:txBody>
                    <a:bodyPr/>
                    <a:lstStyle/>
                    <a:p>
                      <a:r>
                        <a:rPr lang="en-US" sz="1600" dirty="0" smtClean="0"/>
                        <a:t>Patho of PCOS</a:t>
                      </a:r>
                      <a:endParaRPr lang="en-US" sz="1600" dirty="0"/>
                    </a:p>
                  </a:txBody>
                  <a:tcPr/>
                </a:tc>
                <a:tc>
                  <a:txBody>
                    <a:bodyPr/>
                    <a:lstStyle/>
                    <a:p>
                      <a:r>
                        <a:rPr lang="en-US" sz="1600" dirty="0" smtClean="0"/>
                        <a:t>Symptom</a:t>
                      </a:r>
                      <a:endParaRPr lang="en-US" sz="1600" dirty="0"/>
                    </a:p>
                  </a:txBody>
                  <a:tcPr/>
                </a:tc>
                <a:tc>
                  <a:txBody>
                    <a:bodyPr/>
                    <a:lstStyle/>
                    <a:p>
                      <a:r>
                        <a:rPr lang="en-US" sz="1600" dirty="0" smtClean="0"/>
                        <a:t>MOA of Metformin</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Decreased FSH</a:t>
                      </a:r>
                      <a:endParaRPr lang="en-US" sz="1600" dirty="0"/>
                    </a:p>
                  </a:txBody>
                  <a:tcPr/>
                </a:tc>
                <a:tc>
                  <a:txBody>
                    <a:bodyPr/>
                    <a:lstStyle/>
                    <a:p>
                      <a:r>
                        <a:rPr lang="en-US" sz="1600" dirty="0" smtClean="0"/>
                        <a:t>No follicle</a:t>
                      </a:r>
                      <a:r>
                        <a:rPr lang="en-US" sz="1600" baseline="0" dirty="0" smtClean="0"/>
                        <a:t> growth = no fertility</a:t>
                      </a:r>
                      <a:endParaRPr lang="en-US" sz="1600" dirty="0"/>
                    </a:p>
                  </a:txBody>
                  <a:tcPr/>
                </a:tc>
                <a:tc>
                  <a:txBody>
                    <a:bodyPr/>
                    <a:lstStyle/>
                    <a:p>
                      <a:r>
                        <a:rPr lang="en-US" sz="1600" dirty="0" smtClean="0"/>
                        <a:t>Increase menstrual cyclicity</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Premature LH pulse</a:t>
                      </a:r>
                      <a:endParaRPr lang="en-US" sz="1600" dirty="0"/>
                    </a:p>
                  </a:txBody>
                  <a:tcPr/>
                </a:tc>
                <a:tc>
                  <a:txBody>
                    <a:bodyPr/>
                    <a:lstStyle/>
                    <a:p>
                      <a:r>
                        <a:rPr lang="en-US" sz="1600" dirty="0" smtClean="0"/>
                        <a:t>No</a:t>
                      </a:r>
                      <a:r>
                        <a:rPr lang="en-US" sz="1600" baseline="0" dirty="0" smtClean="0"/>
                        <a:t> ovulation</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Increase menstrual cyclicity</a:t>
                      </a:r>
                    </a:p>
                  </a:txBody>
                  <a:tcPr/>
                </a:tc>
              </a:tr>
              <a:tr h="370840">
                <a:tc>
                  <a:txBody>
                    <a:bodyPr/>
                    <a:lstStyle/>
                    <a:p>
                      <a:r>
                        <a:rPr lang="en-US" sz="1600" dirty="0" smtClean="0"/>
                        <a:t>3</a:t>
                      </a:r>
                      <a:endParaRPr lang="en-US" sz="1600" dirty="0"/>
                    </a:p>
                  </a:txBody>
                  <a:tcPr/>
                </a:tc>
                <a:tc>
                  <a:txBody>
                    <a:bodyPr/>
                    <a:lstStyle/>
                    <a:p>
                      <a:r>
                        <a:rPr lang="en-US" sz="1600" dirty="0" smtClean="0"/>
                        <a:t>Increase</a:t>
                      </a:r>
                      <a:r>
                        <a:rPr lang="en-US" sz="1600" baseline="0" dirty="0" smtClean="0"/>
                        <a:t> androgen production</a:t>
                      </a:r>
                      <a:endParaRPr lang="en-US" sz="1600" dirty="0"/>
                    </a:p>
                  </a:txBody>
                  <a:tcPr/>
                </a:tc>
                <a:tc>
                  <a:txBody>
                    <a:bodyPr/>
                    <a:lstStyle/>
                    <a:p>
                      <a:r>
                        <a:rPr lang="en-US" sz="1600" dirty="0" smtClean="0"/>
                        <a:t>Hirsutism, acne, alopecia</a:t>
                      </a:r>
                      <a:endParaRPr lang="en-US" sz="1600" dirty="0"/>
                    </a:p>
                  </a:txBody>
                  <a:tcPr/>
                </a:tc>
                <a:tc>
                  <a:txBody>
                    <a:bodyPr/>
                    <a:lstStyle/>
                    <a:p>
                      <a:r>
                        <a:rPr lang="en-US" sz="1600" dirty="0" smtClean="0">
                          <a:solidFill>
                            <a:srgbClr val="FF0000"/>
                          </a:solidFill>
                        </a:rPr>
                        <a:t>Decrease androgen levels</a:t>
                      </a:r>
                      <a:endParaRPr lang="en-US" sz="1600" dirty="0">
                        <a:solidFill>
                          <a:srgbClr val="FF0000"/>
                        </a:solidFill>
                      </a:endParaRPr>
                    </a:p>
                  </a:txBody>
                  <a:tcPr/>
                </a:tc>
              </a:tr>
              <a:tr h="370840">
                <a:tc>
                  <a:txBody>
                    <a:bodyPr/>
                    <a:lstStyle/>
                    <a:p>
                      <a:r>
                        <a:rPr lang="en-US" sz="1600" dirty="0" smtClean="0"/>
                        <a:t>4</a:t>
                      </a:r>
                      <a:endParaRPr lang="en-US" sz="1600" dirty="0"/>
                    </a:p>
                  </a:txBody>
                  <a:tcPr/>
                </a:tc>
                <a:tc>
                  <a:txBody>
                    <a:bodyPr/>
                    <a:lstStyle/>
                    <a:p>
                      <a:r>
                        <a:rPr lang="en-US" sz="1600" dirty="0" smtClean="0"/>
                        <a:t>Defect in insulin action</a:t>
                      </a:r>
                      <a:endParaRPr lang="en-US" sz="1600" dirty="0"/>
                    </a:p>
                  </a:txBody>
                  <a:tcPr/>
                </a:tc>
                <a:tc>
                  <a:txBody>
                    <a:bodyPr/>
                    <a:lstStyle/>
                    <a:p>
                      <a:r>
                        <a:rPr lang="en-US" sz="1600" dirty="0" smtClean="0"/>
                        <a:t>Insulin resistance</a:t>
                      </a:r>
                    </a:p>
                    <a:p>
                      <a:r>
                        <a:rPr lang="en-US" sz="1600" dirty="0" smtClean="0"/>
                        <a:t>Impaired glucose</a:t>
                      </a:r>
                      <a:r>
                        <a:rPr lang="en-US" sz="1600" baseline="0" dirty="0" smtClean="0"/>
                        <a:t> tolerance</a:t>
                      </a:r>
                    </a:p>
                    <a:p>
                      <a:r>
                        <a:rPr lang="en-US" sz="1600" baseline="0" dirty="0" smtClean="0"/>
                        <a:t>DM2</a:t>
                      </a:r>
                    </a:p>
                    <a:p>
                      <a:r>
                        <a:rPr lang="en-US" sz="1600" baseline="0" dirty="0" smtClean="0"/>
                        <a:t>obesity</a:t>
                      </a:r>
                      <a:endParaRPr lang="en-US" sz="1600" dirty="0"/>
                    </a:p>
                  </a:txBody>
                  <a:tcPr/>
                </a:tc>
                <a:tc>
                  <a:txBody>
                    <a:bodyPr/>
                    <a:lstStyle/>
                    <a:p>
                      <a:r>
                        <a:rPr lang="en-US" sz="1600" dirty="0" smtClean="0">
                          <a:solidFill>
                            <a:schemeClr val="tx1"/>
                          </a:solidFill>
                        </a:rPr>
                        <a:t>Decrease hepatic glucose production</a:t>
                      </a:r>
                      <a:endParaRPr lang="en-US" sz="1600" dirty="0">
                        <a:solidFill>
                          <a:schemeClr val="tx1"/>
                        </a:solidFill>
                      </a:endParaRPr>
                    </a:p>
                  </a:txBody>
                  <a:tcPr/>
                </a:tc>
              </a:tr>
            </a:tbl>
          </a:graphicData>
        </a:graphic>
      </p:graphicFrame>
      <p:sp>
        <p:nvSpPr>
          <p:cNvPr id="3" name="TextBox 2"/>
          <p:cNvSpPr txBox="1"/>
          <p:nvPr/>
        </p:nvSpPr>
        <p:spPr>
          <a:xfrm>
            <a:off x="209083" y="4535399"/>
            <a:ext cx="2372064" cy="830997"/>
          </a:xfrm>
          <a:prstGeom prst="rect">
            <a:avLst/>
          </a:prstGeom>
          <a:noFill/>
        </p:spPr>
        <p:txBody>
          <a:bodyPr wrap="none" rtlCol="0">
            <a:spAutoFit/>
          </a:bodyPr>
          <a:lstStyle/>
          <a:p>
            <a:r>
              <a:rPr lang="en-US" sz="1600" dirty="0" smtClean="0"/>
              <a:t>Drug: Metformin</a:t>
            </a:r>
          </a:p>
          <a:p>
            <a:r>
              <a:rPr lang="en-US" sz="1600" dirty="0" smtClean="0"/>
              <a:t>MOA: in table</a:t>
            </a:r>
          </a:p>
          <a:p>
            <a:r>
              <a:rPr lang="en-US" sz="1600" dirty="0" smtClean="0"/>
              <a:t>Dose: 500 – 2500 mg daily</a:t>
            </a:r>
          </a:p>
        </p:txBody>
      </p:sp>
    </p:spTree>
    <p:extLst>
      <p:ext uri="{BB962C8B-B14F-4D97-AF65-F5344CB8AC3E}">
        <p14:creationId xmlns:p14="http://schemas.microsoft.com/office/powerpoint/2010/main" val="31621959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3221</TotalTime>
  <Words>1095</Words>
  <Application>Microsoft Macintosh PowerPoint</Application>
  <PresentationFormat>On-screen Show (4:3)</PresentationFormat>
  <Paragraphs>307</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TEMPLE UNIVERSITY SCHOOL OF PHARMACY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 Do</dc:creator>
  <cp:lastModifiedBy>Leon Do</cp:lastModifiedBy>
  <cp:revision>262</cp:revision>
  <dcterms:created xsi:type="dcterms:W3CDTF">2012-03-01T01:44:11Z</dcterms:created>
  <dcterms:modified xsi:type="dcterms:W3CDTF">2012-03-12T17:13:31Z</dcterms:modified>
</cp:coreProperties>
</file>