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6" r:id="rId2"/>
    <p:sldId id="260" r:id="rId3"/>
    <p:sldId id="258" r:id="rId4"/>
    <p:sldId id="256" r:id="rId5"/>
    <p:sldId id="257" r:id="rId6"/>
    <p:sldId id="259" r:id="rId7"/>
    <p:sldId id="262" r:id="rId8"/>
    <p:sldId id="263" r:id="rId9"/>
    <p:sldId id="269" r:id="rId10"/>
    <p:sldId id="270" r:id="rId11"/>
    <p:sldId id="268" r:id="rId12"/>
    <p:sldId id="264" r:id="rId13"/>
    <p:sldId id="265" r:id="rId14"/>
    <p:sldId id="272" r:id="rId15"/>
    <p:sldId id="271" r:id="rId16"/>
    <p:sldId id="274" r:id="rId17"/>
    <p:sldId id="273" r:id="rId18"/>
    <p:sldId id="26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7AB356AE-956C-0749-90C1-E5C7D5572C59}">
          <p14:sldIdLst>
            <p14:sldId id="266"/>
            <p14:sldId id="260"/>
          </p14:sldIdLst>
        </p14:section>
        <p14:section name="Patho" id="{B312B4F2-08E9-794E-A823-0E664E3923F7}">
          <p14:sldIdLst>
            <p14:sldId id="258"/>
            <p14:sldId id="256"/>
            <p14:sldId id="257"/>
            <p14:sldId id="259"/>
          </p14:sldIdLst>
        </p14:section>
        <p14:section name="hyPO" id="{7A9D6352-FD25-0648-A123-6EAB9BB0FEF3}">
          <p14:sldIdLst>
            <p14:sldId id="262"/>
            <p14:sldId id="263"/>
          </p14:sldIdLst>
        </p14:section>
        <p14:section name="HyPO Rx" id="{5EE70E67-5A0D-CD49-A601-9A42F3DC7E6B}">
          <p14:sldIdLst>
            <p14:sldId id="269"/>
            <p14:sldId id="270"/>
            <p14:sldId id="268"/>
          </p14:sldIdLst>
        </p14:section>
        <p14:section name="hyPER" id="{780A6988-9626-FA43-941E-DF04F49D1FEC}">
          <p14:sldIdLst>
            <p14:sldId id="264"/>
            <p14:sldId id="265"/>
          </p14:sldIdLst>
        </p14:section>
        <p14:section name="HyPER Rx" id="{C7C50FBF-B12E-F84C-B49A-EBC10F195132}">
          <p14:sldIdLst>
            <p14:sldId id="272"/>
            <p14:sldId id="271"/>
            <p14:sldId id="274"/>
            <p14:sldId id="273"/>
          </p14:sldIdLst>
        </p14:section>
        <p14:section name="Test" id="{5A4C7EFA-6084-A741-B17E-522636775542}">
          <p14:sldIdLst>
            <p14:sldId id="261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05" autoAdjust="0"/>
  </p:normalViewPr>
  <p:slideViewPr>
    <p:cSldViewPr snapToGrid="0" snapToObjects="1">
      <p:cViewPr varScale="1">
        <p:scale>
          <a:sx n="67" d="100"/>
          <a:sy n="67" d="100"/>
        </p:scale>
        <p:origin x="-1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79294-C92F-C44A-821B-FFACB17DEA16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3E9EB-D3E1-1A4D-9AC6-6057338E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Antithyroid Peroxidase Antibody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against thyroid peroxidase, an enzyme that plays a part in the T4-to-T3 conversion and synthesis process. TPO antibodies can be evidence of tissue destruction, such as Hashimoto's disease, less commonly, in other forms of thyroiditis such as post-partum thyroiditis.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Hashimoto’s disease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autoimmune disease in which the thyroid gland is gradually destroyed by a variety of cell- and antibody-mediated immune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Graves' disease is an immune system disorder that results in the overproduction of thyroid hormones (hyperthyroidism).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box is what’s wrong (source of the problem)</a:t>
            </a:r>
          </a:p>
          <a:p>
            <a:r>
              <a:rPr lang="en-US" dirty="0" smtClean="0"/>
              <a:t>Green line is what it affects</a:t>
            </a:r>
          </a:p>
          <a:p>
            <a:r>
              <a:rPr lang="en-US" dirty="0" smtClean="0"/>
              <a:t>Red dotted line is </a:t>
            </a:r>
            <a:r>
              <a:rPr lang="en-US" baseline="0" dirty="0" smtClean="0"/>
              <a:t>a failing </a:t>
            </a:r>
            <a:r>
              <a:rPr lang="en-US" dirty="0" smtClean="0"/>
              <a:t>negative</a:t>
            </a:r>
            <a:r>
              <a:rPr lang="en-US" baseline="0" dirty="0" smtClean="0"/>
              <a:t> feedback mechanism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box is what’s wrong (source of the problem)</a:t>
            </a:r>
          </a:p>
          <a:p>
            <a:r>
              <a:rPr lang="en-US" dirty="0" smtClean="0"/>
              <a:t>Green dotted line is what</a:t>
            </a:r>
            <a:r>
              <a:rPr lang="en-US" baseline="0" dirty="0" smtClean="0"/>
              <a:t> it affects (little amount of T4 and T3)</a:t>
            </a:r>
            <a:endParaRPr lang="en-US" dirty="0" smtClean="0"/>
          </a:p>
          <a:p>
            <a:r>
              <a:rPr lang="en-US" dirty="0" smtClean="0"/>
              <a:t>Red line is negative</a:t>
            </a:r>
            <a:r>
              <a:rPr lang="en-US" baseline="0" dirty="0" smtClean="0"/>
              <a:t>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of hypothyroidism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TRF = thyroid releasing hormone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1-3 months: 10-15 mcg/kg/day; if the infant is at risk for development of cardiac failure, use a lower starting dose of 25 mcg/day; if the initial serum T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very low (&lt;5 mcg/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begin treatment at a higher dosage of 50 mcg/day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3-6 months: 8-10 mcg/kg/day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25-50 mcg/day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6-12 months: 6-8 mcg/kg/day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50-75 mcg/day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1-5 years: 5-6 mcg/kg/day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75-100 mcg/day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6-12 years: 4-5 mcg/kg/day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100-125 mcg/day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&gt;12 years: 2-3 mcg/kg/day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≥150 mcg/day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Growth and puberty complete: 1.7 mcg/kg/day; refer to adult dosing.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granulocytes (a major class of white blood cells that includes neutrophils, basophils, and eosinophils)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E9EB-D3E1-1A4D-9AC6-6057338E97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56D0-9B8B-6A47-806F-6E22CA6D347F}" type="datetimeFigureOut">
              <a:rPr lang="en-US" smtClean="0"/>
              <a:t>3/12/12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3C111-CD28-344D-A7F7-DC6D95450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1" y="108856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TSH Levels: 			0.5 – 2.5 </a:t>
            </a:r>
            <a:r>
              <a:rPr lang="en-US" sz="2000" dirty="0" err="1" smtClean="0"/>
              <a:t>miliUnits</a:t>
            </a:r>
            <a:r>
              <a:rPr lang="en-US" sz="2000" dirty="0" smtClean="0"/>
              <a:t>/L</a:t>
            </a:r>
          </a:p>
          <a:p>
            <a:r>
              <a:rPr lang="en-US" sz="2000" dirty="0" smtClean="0"/>
              <a:t>Free T4: 				0.7 – 1.9 ng/</a:t>
            </a:r>
            <a:r>
              <a:rPr lang="en-US" sz="2000" dirty="0" err="1" smtClean="0"/>
              <a:t>dL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5384" y="1867429"/>
            <a:ext cx="83038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HyPOthyroidism</a:t>
            </a:r>
            <a:endParaRPr lang="en-US" u="sng" dirty="0"/>
          </a:p>
          <a:p>
            <a:r>
              <a:rPr lang="en-US" dirty="0" smtClean="0"/>
              <a:t>Levothyroxine		1.6 mcg/kg daily	</a:t>
            </a:r>
          </a:p>
          <a:p>
            <a:r>
              <a:rPr lang="en-US" dirty="0" smtClean="0"/>
              <a:t>Monitor:</a:t>
            </a:r>
          </a:p>
          <a:p>
            <a:pPr lvl="1"/>
            <a:r>
              <a:rPr lang="en-US" dirty="0" smtClean="0"/>
              <a:t>Patient compliance: take in the morning on empty stomach</a:t>
            </a:r>
          </a:p>
          <a:p>
            <a:pPr lvl="1"/>
            <a:r>
              <a:rPr lang="en-US" dirty="0" smtClean="0"/>
              <a:t>TSH q2months (q6-8 weeks) until normalized</a:t>
            </a:r>
          </a:p>
          <a:p>
            <a:pPr lvl="1"/>
            <a:r>
              <a:rPr lang="en-US" dirty="0" smtClean="0"/>
              <a:t>When normalized, check q6 months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384" y="3895412"/>
            <a:ext cx="6584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HyPERthyroidism</a:t>
            </a:r>
          </a:p>
          <a:p>
            <a:r>
              <a:rPr lang="en-US" dirty="0" smtClean="0"/>
              <a:t>Methimazole	10 mg PO TID</a:t>
            </a:r>
          </a:p>
          <a:p>
            <a:r>
              <a:rPr lang="en-US" dirty="0" smtClean="0"/>
              <a:t>Monitor</a:t>
            </a:r>
          </a:p>
          <a:p>
            <a:r>
              <a:rPr lang="en-US" dirty="0"/>
              <a:t>	</a:t>
            </a:r>
            <a:r>
              <a:rPr lang="en-US" dirty="0" smtClean="0"/>
              <a:t>transient leukopenia (WBC &lt; 4000 mm^3)</a:t>
            </a:r>
          </a:p>
          <a:p>
            <a:r>
              <a:rPr lang="en-US" dirty="0"/>
              <a:t>	</a:t>
            </a:r>
            <a:r>
              <a:rPr lang="en-US" dirty="0" smtClean="0"/>
              <a:t>Thyroid hormone levels in 6-8 weeks to see if normalized</a:t>
            </a:r>
          </a:p>
        </p:txBody>
      </p:sp>
    </p:spTree>
    <p:extLst>
      <p:ext uri="{BB962C8B-B14F-4D97-AF65-F5344CB8AC3E}">
        <p14:creationId xmlns:p14="http://schemas.microsoft.com/office/powerpoint/2010/main" val="70391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9076" y="2994918"/>
            <a:ext cx="1542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HyPOthyroidism</a:t>
            </a:r>
          </a:p>
          <a:p>
            <a:r>
              <a:rPr lang="en-US" sz="1600" dirty="0" smtClean="0"/>
              <a:t>Levothyroxine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46560" y="2221834"/>
            <a:ext cx="194626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Mild hyPOthyroidism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7098" y="307218"/>
            <a:ext cx="1925728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Mild hypothyroidism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Age &gt; 50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err="1" smtClean="0"/>
              <a:t>Hx</a:t>
            </a:r>
            <a:r>
              <a:rPr lang="en-US" sz="1600" dirty="0" smtClean="0"/>
              <a:t> of cardiac disease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22342" y="3106441"/>
            <a:ext cx="94348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Pregnant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022342" y="3883646"/>
            <a:ext cx="16783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Congenital </a:t>
            </a:r>
          </a:p>
          <a:p>
            <a:r>
              <a:rPr lang="en-US" sz="1600" dirty="0" smtClean="0"/>
              <a:t>Hypothyroidism</a:t>
            </a:r>
          </a:p>
          <a:p>
            <a:r>
              <a:rPr lang="en-US" sz="1600" dirty="0" smtClean="0"/>
              <a:t>Prevent Cretinism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22342" y="5162914"/>
            <a:ext cx="164219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Myxedema Coma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85993" y="2098723"/>
            <a:ext cx="152317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1.6 </a:t>
            </a:r>
            <a:r>
              <a:rPr lang="en-US" sz="1600" dirty="0">
                <a:solidFill>
                  <a:srgbClr val="FF0000"/>
                </a:solidFill>
                <a:sym typeface="Symbol"/>
              </a:rPr>
              <a:t></a:t>
            </a:r>
            <a:r>
              <a:rPr lang="en-US" sz="1600" dirty="0">
                <a:solidFill>
                  <a:srgbClr val="FF0000"/>
                </a:solidFill>
              </a:rPr>
              <a:t>g/</a:t>
            </a:r>
            <a:r>
              <a:rPr lang="en-US" sz="1600" dirty="0" smtClean="0">
                <a:solidFill>
                  <a:srgbClr val="FF0000"/>
                </a:solidFill>
              </a:rPr>
              <a:t>kg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qAM</a:t>
            </a:r>
            <a:endParaRPr lang="en-US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(100 </a:t>
            </a:r>
            <a:r>
              <a:rPr lang="en-US" sz="16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en-US" sz="1600" dirty="0" smtClean="0">
                <a:solidFill>
                  <a:srgbClr val="FF0000"/>
                </a:solidFill>
              </a:rPr>
              <a:t>g is good)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2342" y="5992240"/>
            <a:ext cx="11815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</a:t>
            </a:r>
            <a:r>
              <a:rPr lang="en-US" sz="1600" dirty="0" smtClean="0">
                <a:solidFill>
                  <a:srgbClr val="FF0000"/>
                </a:solidFill>
              </a:rPr>
              <a:t>ntravenous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426308" y="307218"/>
            <a:ext cx="520252" cy="60235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892826" y="2391111"/>
            <a:ext cx="9931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8586" y="599257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PO * 0.5 = IV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3" idx="3"/>
            <a:endCxn id="28" idx="1"/>
          </p:cNvCxnSpPr>
          <p:nvPr/>
        </p:nvCxnSpPr>
        <p:spPr>
          <a:xfrm>
            <a:off x="3203875" y="6161517"/>
            <a:ext cx="1804711" cy="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48209" y="799661"/>
            <a:ext cx="1267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 </a:t>
            </a:r>
            <a:r>
              <a:rPr lang="en-US" sz="1600" dirty="0">
                <a:sym typeface="Symbol"/>
              </a:rPr>
              <a:t></a:t>
            </a:r>
            <a:r>
              <a:rPr lang="en-US" sz="1600" dirty="0"/>
              <a:t>g/</a:t>
            </a:r>
            <a:r>
              <a:rPr lang="en-US" sz="1600" dirty="0" smtClean="0"/>
              <a:t>kg</a:t>
            </a:r>
            <a:r>
              <a:rPr lang="en-US" sz="1600" dirty="0"/>
              <a:t> </a:t>
            </a:r>
            <a:r>
              <a:rPr lang="en-US" sz="1600" dirty="0" err="1" smtClean="0"/>
              <a:t>qAM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6" idx="3"/>
            <a:endCxn id="33" idx="1"/>
          </p:cNvCxnSpPr>
          <p:nvPr/>
        </p:nvCxnSpPr>
        <p:spPr>
          <a:xfrm>
            <a:off x="3892826" y="968938"/>
            <a:ext cx="1055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67747" y="2983330"/>
            <a:ext cx="23996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Baseline PO * 1.45  </a:t>
            </a:r>
            <a:r>
              <a:rPr lang="en-US" sz="1600" dirty="0" err="1" smtClean="0"/>
              <a:t>qAM</a:t>
            </a:r>
            <a:endParaRPr lang="en-US" sz="1600" dirty="0" smtClean="0"/>
          </a:p>
          <a:p>
            <a:r>
              <a:rPr lang="en-US" sz="1600" dirty="0" smtClean="0"/>
              <a:t>(Increase by 45% for baby)</a:t>
            </a:r>
            <a:endParaRPr lang="en-US" sz="1600" dirty="0"/>
          </a:p>
        </p:txBody>
      </p:sp>
      <p:cxnSp>
        <p:nvCxnSpPr>
          <p:cNvPr id="38" name="Straight Arrow Connector 37"/>
          <p:cNvCxnSpPr>
            <a:stCxn id="7" idx="3"/>
            <a:endCxn id="36" idx="1"/>
          </p:cNvCxnSpPr>
          <p:nvPr/>
        </p:nvCxnSpPr>
        <p:spPr>
          <a:xfrm>
            <a:off x="2965829" y="3275718"/>
            <a:ext cx="20019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48209" y="4006757"/>
            <a:ext cx="371568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10 - 15 mcg/kg/</a:t>
            </a:r>
            <a:r>
              <a:rPr lang="en-US" sz="1600" dirty="0" smtClean="0"/>
              <a:t>day</a:t>
            </a:r>
          </a:p>
          <a:p>
            <a:r>
              <a:rPr lang="en-US" sz="1600" dirty="0" smtClean="0"/>
              <a:t>High dose b/c child cannot make hormone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8" idx="3"/>
            <a:endCxn id="43" idx="1"/>
          </p:cNvCxnSpPr>
          <p:nvPr/>
        </p:nvCxnSpPr>
        <p:spPr>
          <a:xfrm>
            <a:off x="3700706" y="4299145"/>
            <a:ext cx="12475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94646" y="5162914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400-500 </a:t>
            </a:r>
            <a:r>
              <a:rPr lang="en-US" sz="1600" dirty="0">
                <a:sym typeface="Symbol"/>
              </a:rPr>
              <a:t></a:t>
            </a:r>
            <a:r>
              <a:rPr lang="en-US" sz="1600" dirty="0" smtClean="0"/>
              <a:t>g IV</a:t>
            </a:r>
          </a:p>
        </p:txBody>
      </p:sp>
      <p:cxnSp>
        <p:nvCxnSpPr>
          <p:cNvPr id="50" name="Straight Arrow Connector 49"/>
          <p:cNvCxnSpPr>
            <a:stCxn id="9" idx="3"/>
            <a:endCxn id="48" idx="1"/>
          </p:cNvCxnSpPr>
          <p:nvPr/>
        </p:nvCxnSpPr>
        <p:spPr>
          <a:xfrm>
            <a:off x="3664538" y="5332191"/>
            <a:ext cx="1330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1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077" y="97695"/>
            <a:ext cx="83038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Levothyroxine		(treats hyPOthyroidism)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Monitor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compliance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TSH q6-8 weeks until normalized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normalized, check q6 months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3077" y="2246926"/>
            <a:ext cx="746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If Dose &gt; 200 mcg in patients with “normal hyPOthyroidism” then consider</a:t>
            </a:r>
          </a:p>
          <a:p>
            <a:pPr marL="342900" indent="-342900">
              <a:buAutoNum type="arabicPeriod"/>
            </a:pPr>
            <a:r>
              <a:rPr lang="en-US" dirty="0" smtClean="0"/>
              <a:t>Noncompliance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Drug Absorption b/c of GI</a:t>
            </a:r>
          </a:p>
          <a:p>
            <a:r>
              <a:rPr lang="en-US" dirty="0" smtClean="0"/>
              <a:t>	Ileojejunal bypass </a:t>
            </a:r>
          </a:p>
          <a:p>
            <a:r>
              <a:rPr lang="en-US" dirty="0" smtClean="0"/>
              <a:t>	Short Bowel syndrome </a:t>
            </a:r>
          </a:p>
          <a:p>
            <a:r>
              <a:rPr lang="en-US" dirty="0" smtClean="0"/>
              <a:t>3.    Drugs</a:t>
            </a:r>
          </a:p>
          <a:p>
            <a:r>
              <a:rPr lang="en-US" dirty="0"/>
              <a:t>	</a:t>
            </a:r>
            <a:r>
              <a:rPr lang="en-US" dirty="0" smtClean="0"/>
              <a:t>Cholestyramine: decrease absorption of levothyroxine</a:t>
            </a:r>
          </a:p>
          <a:p>
            <a:r>
              <a:rPr lang="en-US" dirty="0"/>
              <a:t>	</a:t>
            </a:r>
            <a:r>
              <a:rPr lang="en-US" dirty="0" smtClean="0"/>
              <a:t>Ferrous Sulfate: decrease absorption (separate by 6 hours)</a:t>
            </a:r>
          </a:p>
          <a:p>
            <a:r>
              <a:rPr lang="en-US" dirty="0"/>
              <a:t>	</a:t>
            </a:r>
            <a:r>
              <a:rPr lang="en-US" dirty="0" smtClean="0"/>
              <a:t>Antacids</a:t>
            </a:r>
          </a:p>
          <a:p>
            <a:r>
              <a:rPr lang="en-US" dirty="0"/>
              <a:t>	</a:t>
            </a:r>
            <a:r>
              <a:rPr lang="en-US" dirty="0" smtClean="0"/>
              <a:t>Sucralfate (used to treat ulcers)</a:t>
            </a:r>
          </a:p>
          <a:p>
            <a:r>
              <a:rPr lang="en-US" dirty="0"/>
              <a:t>	</a:t>
            </a:r>
            <a:r>
              <a:rPr lang="en-US" dirty="0" smtClean="0"/>
              <a:t>Lovastatin</a:t>
            </a:r>
          </a:p>
          <a:p>
            <a:r>
              <a:rPr lang="en-US" dirty="0"/>
              <a:t>	</a:t>
            </a:r>
            <a:r>
              <a:rPr lang="en-US" dirty="0" smtClean="0"/>
              <a:t>Soybean infants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988" y="132943"/>
            <a:ext cx="8589478" cy="698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hyPERthyroidism</a:t>
            </a:r>
          </a:p>
          <a:p>
            <a:endParaRPr lang="en-US" sz="1600" dirty="0"/>
          </a:p>
          <a:p>
            <a:r>
              <a:rPr lang="en-US" sz="1600" u="sng" dirty="0" smtClean="0"/>
              <a:t>Clinical Presentations:</a:t>
            </a:r>
          </a:p>
          <a:p>
            <a:r>
              <a:rPr lang="en-US" sz="1600" dirty="0" smtClean="0"/>
              <a:t>1. heat intolerance b/c body metabolizes too much </a:t>
            </a:r>
            <a:r>
              <a:rPr lang="en-US" sz="1600" dirty="0" smtClean="0">
                <a:sym typeface="Wingdings"/>
              </a:rPr>
              <a:t> create heat</a:t>
            </a:r>
          </a:p>
          <a:p>
            <a:r>
              <a:rPr lang="en-US" sz="1600" dirty="0" smtClean="0">
                <a:sym typeface="Wingdings"/>
              </a:rPr>
              <a:t>2. Weight loss b/c metabolism</a:t>
            </a:r>
          </a:p>
          <a:p>
            <a:r>
              <a:rPr lang="en-US" sz="1600" dirty="0" smtClean="0">
                <a:sym typeface="Wingdings"/>
              </a:rPr>
              <a:t>3. Palpitations  sympathetic tone causes irregular HR</a:t>
            </a:r>
          </a:p>
          <a:p>
            <a:r>
              <a:rPr lang="en-US" sz="1600" dirty="0" smtClean="0">
                <a:sym typeface="Wingdings"/>
              </a:rPr>
              <a:t>4. Diarrhea b/c food </a:t>
            </a:r>
            <a:r>
              <a:rPr lang="en-US" sz="1600" dirty="0" err="1" smtClean="0">
                <a:sym typeface="Wingdings"/>
              </a:rPr>
              <a:t>metaboism</a:t>
            </a:r>
            <a:endParaRPr lang="en-US" sz="1600" dirty="0" smtClean="0">
              <a:sym typeface="Wingdings"/>
            </a:endParaRPr>
          </a:p>
          <a:p>
            <a:r>
              <a:rPr lang="en-US" sz="1600" dirty="0" smtClean="0">
                <a:sym typeface="Wingdings"/>
              </a:rPr>
              <a:t>5. Amenorrhea</a:t>
            </a:r>
          </a:p>
          <a:p>
            <a:r>
              <a:rPr lang="en-US" sz="1600" dirty="0" smtClean="0">
                <a:sym typeface="Wingdings"/>
              </a:rPr>
              <a:t>6. Tremor</a:t>
            </a:r>
          </a:p>
          <a:p>
            <a:r>
              <a:rPr lang="en-US" sz="1600" dirty="0" smtClean="0">
                <a:sym typeface="Wingdings"/>
              </a:rPr>
              <a:t>7. nervousness, irritability, insomnia b/c of everything listed above</a:t>
            </a:r>
          </a:p>
          <a:p>
            <a:endParaRPr lang="en-US" sz="1600" dirty="0" smtClean="0">
              <a:sym typeface="Wingdings"/>
            </a:endParaRPr>
          </a:p>
          <a:p>
            <a:r>
              <a:rPr lang="en-US" sz="1600" u="sng" dirty="0" smtClean="0">
                <a:sym typeface="Wingdings"/>
              </a:rPr>
              <a:t>Physical Findings: Eyes, hands, goiter</a:t>
            </a:r>
          </a:p>
          <a:p>
            <a:r>
              <a:rPr lang="en-US" sz="1600" dirty="0" smtClean="0">
                <a:sym typeface="Wingdings"/>
              </a:rPr>
              <a:t>Eyes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ym typeface="Wingdings"/>
              </a:rPr>
              <a:t>Proptosis (eye budge) and lid lag</a:t>
            </a:r>
          </a:p>
          <a:p>
            <a:pPr marL="342900" indent="-342900">
              <a:buAutoNum type="arabicPeriod"/>
            </a:pPr>
            <a:r>
              <a:rPr lang="en-US" sz="1600" dirty="0" err="1" smtClean="0">
                <a:sym typeface="Wingdings"/>
              </a:rPr>
              <a:t>PeriOrbital</a:t>
            </a:r>
            <a:r>
              <a:rPr lang="en-US" sz="1600" dirty="0" smtClean="0">
                <a:sym typeface="Wingdings"/>
              </a:rPr>
              <a:t> edema (swelling around eyes)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sym typeface="Wingdings"/>
              </a:rPr>
              <a:t>Conjunctivitis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 smtClean="0">
                <a:sym typeface="Wingdings"/>
              </a:rPr>
              <a:t>Loss of extraocular movements</a:t>
            </a:r>
          </a:p>
          <a:p>
            <a:r>
              <a:rPr lang="en-US" sz="1600" dirty="0" smtClean="0">
                <a:sym typeface="Wingdings"/>
              </a:rPr>
              <a:t>hands</a:t>
            </a:r>
          </a:p>
          <a:p>
            <a:r>
              <a:rPr lang="en-US" sz="1600" dirty="0" smtClean="0">
                <a:sym typeface="Wingdings"/>
              </a:rPr>
              <a:t>5.    Moist skin b/c of sweat</a:t>
            </a:r>
          </a:p>
          <a:p>
            <a:r>
              <a:rPr lang="en-US" sz="1600" dirty="0" smtClean="0">
                <a:sym typeface="Wingdings"/>
              </a:rPr>
              <a:t>6.    Palmar Erythema (redness of palm)</a:t>
            </a:r>
          </a:p>
          <a:p>
            <a:r>
              <a:rPr lang="en-US" sz="1600" dirty="0" smtClean="0">
                <a:sym typeface="Wingdings"/>
              </a:rPr>
              <a:t>	Erythro = red</a:t>
            </a:r>
          </a:p>
          <a:p>
            <a:r>
              <a:rPr lang="en-US" sz="1600" dirty="0" smtClean="0">
                <a:sym typeface="Wingdings"/>
              </a:rPr>
              <a:t>Goiter</a:t>
            </a:r>
          </a:p>
          <a:p>
            <a:r>
              <a:rPr lang="en-US" sz="1600" dirty="0" smtClean="0">
                <a:sym typeface="Wingdings"/>
              </a:rPr>
              <a:t>7.    Goiter thrills: vibration of thyroid</a:t>
            </a:r>
          </a:p>
          <a:p>
            <a:pPr marL="342900" indent="-342900">
              <a:buAutoNum type="arabicPeriod" startAt="8"/>
            </a:pPr>
            <a:r>
              <a:rPr lang="en-US" sz="1600" dirty="0" smtClean="0">
                <a:sym typeface="Wingdings"/>
              </a:rPr>
              <a:t>Goiter </a:t>
            </a:r>
            <a:r>
              <a:rPr lang="en-US" sz="1600" dirty="0" err="1" smtClean="0">
                <a:sym typeface="Wingdings"/>
              </a:rPr>
              <a:t>Bruitis</a:t>
            </a:r>
            <a:r>
              <a:rPr lang="en-US" sz="1600" dirty="0" smtClean="0">
                <a:sym typeface="Wingdings"/>
              </a:rPr>
              <a:t>: hear sound of thyroid (movement of blood)</a:t>
            </a:r>
          </a:p>
          <a:p>
            <a:pPr marL="342900" indent="-342900">
              <a:buAutoNum type="arabicPeriod" startAt="8"/>
            </a:pPr>
            <a:endParaRPr lang="en-US" sz="1600" dirty="0">
              <a:sym typeface="Wingdings"/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9.    Thyroid </a:t>
            </a:r>
            <a:r>
              <a:rPr lang="en-US" sz="1600" dirty="0">
                <a:solidFill>
                  <a:srgbClr val="FF0000"/>
                </a:solidFill>
              </a:rPr>
              <a:t>storm is a life-threatening condition that develops in cases of untreated thyrotoxicosis (hyperthyroidism).</a:t>
            </a:r>
            <a:r>
              <a:rPr lang="en-US" sz="1600" dirty="0"/>
              <a:t>	</a:t>
            </a:r>
          </a:p>
          <a:p>
            <a:pPr lvl="1"/>
            <a:endParaRPr lang="en-US" sz="1600" dirty="0" smtClean="0">
              <a:sym typeface="Wingding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3" y="120134"/>
            <a:ext cx="26035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28" y="3244334"/>
            <a:ext cx="1361215" cy="2492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3332" y="5781580"/>
            <a:ext cx="1680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Periorbital edema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68" y="3244334"/>
            <a:ext cx="2102750" cy="15750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18312" y="4836944"/>
            <a:ext cx="162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Palmar erythema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395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5" y="272143"/>
            <a:ext cx="8744856" cy="6001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Types of HyPERthyroidism</a:t>
            </a:r>
          </a:p>
          <a:p>
            <a:endParaRPr lang="en-US" sz="1600" dirty="0" smtClean="0"/>
          </a:p>
          <a:p>
            <a:r>
              <a:rPr lang="en-US" sz="1600" b="1" dirty="0" smtClean="0"/>
              <a:t>Hyperthyroidism: </a:t>
            </a:r>
            <a:r>
              <a:rPr lang="en-US" sz="1600" dirty="0" smtClean="0"/>
              <a:t>Thyroid produces too much T3 and T4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/>
              <a:t>TSH induced </a:t>
            </a:r>
            <a:r>
              <a:rPr lang="en-US" sz="1600" b="1" dirty="0" err="1" smtClean="0"/>
              <a:t>HyPERthyroid</a:t>
            </a:r>
            <a:r>
              <a:rPr lang="en-US" sz="1600" b="1" dirty="0" smtClean="0"/>
              <a:t>: </a:t>
            </a:r>
            <a:r>
              <a:rPr lang="en-US" sz="1600" dirty="0" smtClean="0"/>
              <a:t>Pituitary produces too much TSH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 smtClean="0"/>
              <a:t>Autoimmune disease</a:t>
            </a:r>
          </a:p>
          <a:p>
            <a:r>
              <a:rPr lang="en-US" sz="1600" dirty="0" smtClean="0"/>
              <a:t>Graves Disease: </a:t>
            </a:r>
            <a:r>
              <a:rPr lang="en-US" sz="1600" dirty="0" smtClean="0">
                <a:solidFill>
                  <a:srgbClr val="FF0000"/>
                </a:solidFill>
              </a:rPr>
              <a:t>IgG immunoglobulin </a:t>
            </a:r>
            <a:r>
              <a:rPr lang="en-US" sz="1600" dirty="0" smtClean="0"/>
              <a:t>or Thyroid receptor </a:t>
            </a:r>
            <a:r>
              <a:rPr lang="en-US" sz="1600" dirty="0" smtClean="0">
                <a:solidFill>
                  <a:srgbClr val="FF0000"/>
                </a:solidFill>
              </a:rPr>
              <a:t>antibody </a:t>
            </a:r>
            <a:r>
              <a:rPr lang="en-US" sz="1600" dirty="0" err="1" smtClean="0">
                <a:solidFill>
                  <a:srgbClr val="FF0000"/>
                </a:solidFill>
              </a:rPr>
              <a:t>TRab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which can stimulate the thyroid to produce </a:t>
            </a:r>
            <a:r>
              <a:rPr lang="en-US" sz="1600" u="sng" dirty="0" smtClean="0"/>
              <a:t>T3</a:t>
            </a:r>
            <a:r>
              <a:rPr lang="en-US" sz="1600" dirty="0" smtClean="0"/>
              <a:t> and T4.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Labs:</a:t>
            </a:r>
          </a:p>
          <a:p>
            <a:r>
              <a:rPr lang="en-US" sz="1600" dirty="0"/>
              <a:t>	1</a:t>
            </a:r>
            <a:r>
              <a:rPr lang="en-US" sz="1600" dirty="0" smtClean="0"/>
              <a:t>. </a:t>
            </a:r>
            <a:r>
              <a:rPr lang="en-US" sz="1600" dirty="0"/>
              <a:t>increase TSH</a:t>
            </a:r>
          </a:p>
          <a:p>
            <a:r>
              <a:rPr lang="en-US" sz="1600" dirty="0" smtClean="0"/>
              <a:t>	2. Increase T3</a:t>
            </a:r>
          </a:p>
          <a:p>
            <a:r>
              <a:rPr lang="en-US" sz="1600" dirty="0"/>
              <a:t>	3</a:t>
            </a:r>
            <a:r>
              <a:rPr lang="en-US" sz="1600" dirty="0" smtClean="0"/>
              <a:t>. Increased Serum T3 Resign Uptake (RT3U): estimates % binding sites occupied by T3</a:t>
            </a:r>
          </a:p>
          <a:p>
            <a:r>
              <a:rPr lang="en-US" sz="1600" dirty="0"/>
              <a:t>	4. </a:t>
            </a:r>
            <a:r>
              <a:rPr lang="en-US" sz="1600" dirty="0" smtClean="0"/>
              <a:t>Increased Radioactive </a:t>
            </a:r>
            <a:r>
              <a:rPr lang="en-US" sz="1600" dirty="0"/>
              <a:t>Iodine Uptake (RAIU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Grave’s diseases and Pregnancy:</a:t>
            </a:r>
          </a:p>
          <a:p>
            <a:r>
              <a:rPr lang="en-US" sz="1600" dirty="0" smtClean="0"/>
              <a:t>Hyperthyroidism </a:t>
            </a:r>
            <a:r>
              <a:rPr lang="en-US" sz="1600" dirty="0"/>
              <a:t>can pose special concerns during pregnancy. When the body delivers too </a:t>
            </a:r>
            <a:r>
              <a:rPr lang="en-US" sz="1600" dirty="0" smtClean="0"/>
              <a:t>much </a:t>
            </a:r>
            <a:r>
              <a:rPr lang="en-US" sz="1600" dirty="0"/>
              <a:t>thyroid hormone, both the mother and the baby can suffer. Miscarriages, premature </a:t>
            </a:r>
            <a:r>
              <a:rPr lang="en-US" sz="1600" dirty="0" smtClean="0"/>
              <a:t>births</a:t>
            </a:r>
            <a:r>
              <a:rPr lang="en-US" sz="1600" dirty="0"/>
              <a:t>, and intrauterine growth retardation can occur when the disorder goes undiagnosed or untreated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Thyroid Autonomy</a:t>
            </a:r>
          </a:p>
          <a:p>
            <a:r>
              <a:rPr lang="en-US" sz="1600" dirty="0" smtClean="0"/>
              <a:t>A thyroid nodule other than the thyroid producing thyroid hormone w/o regulation of the pituitary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Cause: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1. Toxic Adenoma: An adenoma is a benign tumor (won’t spread from organ to organ) that’s toxic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2. multinodular Goiter: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27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308" y="117239"/>
            <a:ext cx="354456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HyPERthyroidism</a:t>
            </a:r>
          </a:p>
          <a:p>
            <a:endParaRPr lang="en-US" dirty="0"/>
          </a:p>
          <a:p>
            <a:r>
              <a:rPr lang="en-US" u="sng" dirty="0" smtClean="0"/>
              <a:t>Treatment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Radioactive Iodine (RAI) therapy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Antithyroid Medication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Surgery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5385" y="2266462"/>
            <a:ext cx="8616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Radioactive Iodine (Therapeutic Doses) Tx of Choice in the US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RAI disrupts hormone synthesis by incorporating into thyroglobulin and thyroid hormone.</a:t>
            </a:r>
          </a:p>
          <a:p>
            <a:pPr lvl="0"/>
            <a:r>
              <a:rPr lang="en-US" dirty="0"/>
              <a:t>Iodides can be administered after the radioactive iodine but only approximately 14 days after RAI therapy.</a:t>
            </a:r>
          </a:p>
        </p:txBody>
      </p:sp>
    </p:spTree>
    <p:extLst>
      <p:ext uri="{BB962C8B-B14F-4D97-AF65-F5344CB8AC3E}">
        <p14:creationId xmlns:p14="http://schemas.microsoft.com/office/powerpoint/2010/main" val="197905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08574"/>
              </p:ext>
            </p:extLst>
          </p:nvPr>
        </p:nvGraphicFramePr>
        <p:xfrm>
          <a:off x="175846" y="893600"/>
          <a:ext cx="8792308" cy="5821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937846"/>
                <a:gridCol w="1803532"/>
                <a:gridCol w="1931491"/>
                <a:gridCol w="2595439"/>
              </a:tblGrid>
              <a:tr h="1866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 Dosing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Adverse Drug </a:t>
                      </a:r>
                      <a:r>
                        <a:rPr lang="en-US" sz="1600" dirty="0" err="1" smtClean="0"/>
                        <a:t>Rxn</a:t>
                      </a:r>
                      <a:endParaRPr lang="en-US" sz="1600" dirty="0"/>
                    </a:p>
                  </a:txBody>
                  <a:tcPr/>
                </a:tc>
              </a:tr>
              <a:tr h="13961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Methimazole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Tapazole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Inhibit peroxidase enzyme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(inhibit T4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T3)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10 mg TID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(30 – 60 mg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/day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 3 divided doses)</a:t>
                      </a:r>
                    </a:p>
                    <a:p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Become euthyroid in 6 – 8 weeks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Do</a:t>
                      </a:r>
                      <a:r>
                        <a:rPr lang="fr-FR" sz="1600" dirty="0" smtClean="0"/>
                        <a:t>n’</a:t>
                      </a:r>
                      <a:r>
                        <a:rPr lang="en-US" sz="1600" dirty="0" smtClean="0"/>
                        <a:t>t switch between methimazole</a:t>
                      </a:r>
                      <a:r>
                        <a:rPr lang="en-US" sz="1600" baseline="0" dirty="0" smtClean="0"/>
                        <a:t> &amp; PTU</a:t>
                      </a:r>
                      <a:endParaRPr lang="en-US" sz="160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Agranulocytosis: Granulocyte </a:t>
                      </a:r>
                      <a:r>
                        <a:rPr lang="en-US" sz="1600" smtClean="0"/>
                        <a:t>&lt; </a:t>
                      </a:r>
                      <a:r>
                        <a:rPr lang="en-US" sz="1600" smtClean="0"/>
                        <a:t>250 </a:t>
                      </a:r>
                      <a:r>
                        <a:rPr lang="en-US" sz="1600" dirty="0" smtClean="0"/>
                        <a:t>mm^3	at high doses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Aplastic anemia (low production of RBC, WBC and platelets) </a:t>
                      </a:r>
                    </a:p>
                    <a:p>
                      <a:r>
                        <a:rPr lang="en-US" sz="1600" dirty="0" smtClean="0"/>
                        <a:t>	d/c drug of flu like symptoms occur</a:t>
                      </a:r>
                    </a:p>
                    <a:p>
                      <a:r>
                        <a:rPr lang="en-US" sz="1600" dirty="0" smtClean="0"/>
                        <a:t>4. Never if pregnant</a:t>
                      </a:r>
                    </a:p>
                  </a:txBody>
                  <a:tcPr/>
                </a:tc>
              </a:tr>
              <a:tr h="5369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Propylthiouracil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Use in pregnant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(12 weeks)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PTU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Inhibit peroxidase enzyme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(inhibit T4 </a:t>
                      </a:r>
                      <a:r>
                        <a:rPr lang="en-US" sz="1600" dirty="0" smtClean="0">
                          <a:sym typeface="Wingdings"/>
                        </a:rPr>
                        <a:t> T3)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 – 600 mg/day</a:t>
                      </a:r>
                    </a:p>
                    <a:p>
                      <a:r>
                        <a:rPr lang="en-US" sz="1600" baseline="0" dirty="0" smtClean="0"/>
                        <a:t>in 4 divided doses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 </a:t>
                      </a:r>
                      <a:r>
                        <a:rPr lang="en-US" sz="1600" dirty="0" err="1" smtClean="0"/>
                        <a:t>Methiazole</a:t>
                      </a:r>
                      <a:endParaRPr lang="en-US" sz="1600" dirty="0"/>
                    </a:p>
                  </a:txBody>
                  <a:tcPr/>
                </a:tc>
              </a:tr>
              <a:tr h="65972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Potassium Iodide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Large doses of Iodine blocks thyroid hormone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 – 10 drops daily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40 mg/drop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5369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Propranolol</a:t>
                      </a:r>
                    </a:p>
                    <a:p>
                      <a:r>
                        <a:rPr lang="en-US" sz="1600" dirty="0" smtClean="0"/>
                        <a:t>Nadolol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Block conversion</a:t>
                      </a:r>
                      <a:r>
                        <a:rPr lang="en-US" sz="1600" baseline="0" dirty="0" smtClean="0"/>
                        <a:t> of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T4 </a:t>
                      </a:r>
                      <a:r>
                        <a:rPr lang="en-US" sz="1600" baseline="0" dirty="0" smtClean="0">
                          <a:sym typeface="Wingdings"/>
                        </a:rPr>
                        <a:t> T3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Propranolol: 20 mg 4 times daily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615" y="58615"/>
            <a:ext cx="310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Hyperthyroidism: </a:t>
            </a:r>
          </a:p>
          <a:p>
            <a:r>
              <a:rPr lang="en-US" dirty="0" smtClean="0"/>
              <a:t>2. Antithyroid Meds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460" y="2182446"/>
            <a:ext cx="1155548" cy="1292226"/>
          </a:xfrm>
          <a:prstGeom prst="rect">
            <a:avLst/>
          </a:prstGeom>
        </p:spPr>
      </p:pic>
      <p:pic>
        <p:nvPicPr>
          <p:cNvPr id="7" name="Picture 6" descr="Screen Shot 2012-03-11 at 3.13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" y="1778610"/>
            <a:ext cx="915362" cy="807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381" y="1844285"/>
            <a:ext cx="67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621" y="1936618"/>
            <a:ext cx="53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Lucida Grande"/>
                <a:ea typeface="Lucida Grande"/>
                <a:cs typeface="Lucida Grande"/>
              </a:rPr>
              <a:t>Σ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6207" y="1918730"/>
            <a:ext cx="44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615" y="2584383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 that </a:t>
            </a:r>
            <a:r>
              <a:rPr lang="en-US" dirty="0" err="1" smtClean="0"/>
              <a:t>zole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65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615" y="58615"/>
            <a:ext cx="310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Hyperthyroidism: </a:t>
            </a:r>
          </a:p>
          <a:p>
            <a:r>
              <a:rPr lang="en-US" dirty="0" smtClean="0"/>
              <a:t>2. Antithyroid Meds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615" y="1200830"/>
            <a:ext cx="7241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How to treat Thyroid Storm:</a:t>
            </a:r>
            <a:endParaRPr lang="en-US" u="sng" dirty="0"/>
          </a:p>
          <a:p>
            <a:pPr marL="342900" indent="-342900">
              <a:buAutoNum type="arabicPeriod"/>
            </a:pPr>
            <a:r>
              <a:rPr lang="en-US" dirty="0" smtClean="0"/>
              <a:t>PTU			1000 mg/day		divided into 4-6 doses</a:t>
            </a:r>
          </a:p>
          <a:p>
            <a:pPr marL="342900" indent="-342900">
              <a:buAutoNum type="arabicPeriod"/>
            </a:pPr>
            <a:r>
              <a:rPr lang="en-US" dirty="0" smtClean="0"/>
              <a:t>Iodine		SSKI 1-2 drops		TID</a:t>
            </a:r>
          </a:p>
          <a:p>
            <a:pPr marL="342900" indent="-342900">
              <a:buAutoNum type="arabicPeriod"/>
            </a:pPr>
            <a:r>
              <a:rPr lang="en-US" dirty="0" smtClean="0"/>
              <a:t>Propranolol	20 mg PO			q6h</a:t>
            </a:r>
          </a:p>
        </p:txBody>
      </p:sp>
    </p:spTree>
    <p:extLst>
      <p:ext uri="{BB962C8B-B14F-4D97-AF65-F5344CB8AC3E}">
        <p14:creationId xmlns:p14="http://schemas.microsoft.com/office/powerpoint/2010/main" val="31459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308" y="117239"/>
            <a:ext cx="354456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of HyPERthyroidism</a:t>
            </a:r>
          </a:p>
          <a:p>
            <a:endParaRPr lang="en-US" dirty="0"/>
          </a:p>
          <a:p>
            <a:r>
              <a:rPr lang="en-US" u="sng" dirty="0" smtClean="0"/>
              <a:t>Treatment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Radioactive Iodine (RAI) therapy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Antithyroid Medication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Surgery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1644" y="2964498"/>
            <a:ext cx="550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Methimazole or PTU</a:t>
            </a:r>
          </a:p>
          <a:p>
            <a:pPr algn="ctr"/>
            <a:r>
              <a:rPr lang="en-US" dirty="0"/>
              <a:t>2 months before </a:t>
            </a:r>
            <a:r>
              <a:rPr lang="en-US" dirty="0" smtClean="0"/>
              <a:t>surgery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5536" y="4178557"/>
            <a:ext cx="9028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 of</a:t>
            </a:r>
          </a:p>
          <a:p>
            <a:pPr algn="ctr"/>
            <a:r>
              <a:rPr lang="en-US" dirty="0" smtClean="0"/>
              <a:t>Surgery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3581539" y="532743"/>
            <a:ext cx="570394" cy="683846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222878" y="3585257"/>
            <a:ext cx="1008122" cy="31180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11077" y="5648346"/>
            <a:ext cx="2372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Iodine 500 mg daily</a:t>
            </a:r>
          </a:p>
          <a:p>
            <a:pPr algn="ctr"/>
            <a:r>
              <a:rPr lang="en-US" dirty="0"/>
              <a:t>2 </a:t>
            </a:r>
            <a:r>
              <a:rPr lang="en-US" dirty="0" smtClean="0"/>
              <a:t>weeks before surgery</a:t>
            </a:r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547074" y="4474308"/>
            <a:ext cx="6838462" cy="27415"/>
          </a:xfrm>
          <a:prstGeom prst="straightConnector1">
            <a:avLst/>
          </a:prstGeom>
          <a:ln w="730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05028" y="879231"/>
            <a:ext cx="448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Methimazole or PTU 8 months before surgery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Iodine 2 weeks before surgery</a:t>
            </a:r>
          </a:p>
        </p:txBody>
      </p:sp>
    </p:spTree>
    <p:extLst>
      <p:ext uri="{BB962C8B-B14F-4D97-AF65-F5344CB8AC3E}">
        <p14:creationId xmlns:p14="http://schemas.microsoft.com/office/powerpoint/2010/main" val="165150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4" y="334317"/>
            <a:ext cx="874653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Thyroid Function Test: A blood test used to measure TSH and FT4 (Free thyroxine)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. HPT (Hypothalamic–pituitary–adrenal) Axis test</a:t>
            </a:r>
          </a:p>
          <a:p>
            <a:r>
              <a:rPr lang="en-US" dirty="0" smtClean="0"/>
              <a:t>	1- Thyroid Stimulating hormone (</a:t>
            </a:r>
            <a:r>
              <a:rPr lang="en-US" dirty="0" smtClean="0">
                <a:solidFill>
                  <a:srgbClr val="FF0000"/>
                </a:solidFill>
              </a:rPr>
              <a:t>TSH</a:t>
            </a:r>
            <a:r>
              <a:rPr lang="en-US" dirty="0" smtClean="0"/>
              <a:t>): most common</a:t>
            </a:r>
          </a:p>
          <a:p>
            <a:r>
              <a:rPr lang="en-US" dirty="0"/>
              <a:t>	</a:t>
            </a:r>
            <a:r>
              <a:rPr lang="en-US" dirty="0" smtClean="0"/>
              <a:t>	Use: measures levels of TSH to determine if Hypo or Hyperthyroid</a:t>
            </a:r>
          </a:p>
          <a:p>
            <a:r>
              <a:rPr lang="en-US" dirty="0"/>
              <a:t>	</a:t>
            </a:r>
            <a:r>
              <a:rPr lang="en-US" dirty="0" smtClean="0"/>
              <a:t>2- Thyrotropin Releasing Hormone (</a:t>
            </a:r>
            <a:r>
              <a:rPr lang="en-US" dirty="0" smtClean="0">
                <a:solidFill>
                  <a:srgbClr val="FF0000"/>
                </a:solidFill>
              </a:rPr>
              <a:t>TRH</a:t>
            </a:r>
            <a:r>
              <a:rPr lang="en-US" dirty="0" smtClean="0"/>
              <a:t>): a hormone that stimulates the release of 		      thyroid - stimulating hormone and prolactin by the anterior pituitary</a:t>
            </a:r>
          </a:p>
          <a:p>
            <a:r>
              <a:rPr lang="en-US" dirty="0"/>
              <a:t>	</a:t>
            </a:r>
            <a:r>
              <a:rPr lang="en-US" dirty="0" smtClean="0"/>
              <a:t>	use: measure responsiveness of pituitary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B. Free Hormone Level Test</a:t>
            </a:r>
          </a:p>
          <a:p>
            <a:r>
              <a:rPr lang="en-US" dirty="0"/>
              <a:t>	</a:t>
            </a:r>
            <a:r>
              <a:rPr lang="en-US" dirty="0" smtClean="0"/>
              <a:t>1- Free thyroxine</a:t>
            </a:r>
            <a:r>
              <a:rPr lang="en-US" dirty="0" smtClean="0">
                <a:solidFill>
                  <a:srgbClr val="FF0000"/>
                </a:solidFill>
              </a:rPr>
              <a:t> (FT4)</a:t>
            </a:r>
            <a:r>
              <a:rPr lang="en-US" dirty="0" smtClean="0"/>
              <a:t>: Free T4 levels</a:t>
            </a:r>
          </a:p>
          <a:p>
            <a:r>
              <a:rPr lang="en-US" dirty="0"/>
              <a:t>	</a:t>
            </a:r>
            <a:r>
              <a:rPr lang="en-US" dirty="0" smtClean="0"/>
              <a:t>	Use: Measure in children at birth to prevent any hypothyroidism</a:t>
            </a:r>
          </a:p>
          <a:p>
            <a:r>
              <a:rPr lang="en-US" dirty="0"/>
              <a:t>	</a:t>
            </a:r>
            <a:r>
              <a:rPr lang="en-US" dirty="0" smtClean="0"/>
              <a:t>2- Serum T3 Resin Uptake (RT3U)</a:t>
            </a:r>
          </a:p>
          <a:p>
            <a:r>
              <a:rPr lang="en-US" dirty="0"/>
              <a:t>	</a:t>
            </a:r>
            <a:r>
              <a:rPr lang="en-US" dirty="0" smtClean="0"/>
              <a:t>	Use: estimates percentage of binding sites occupied by T3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8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704" y="311871"/>
            <a:ext cx="877749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Thyroid Function Test: A blood test used to measure TSH and FT4 (Free thyroxine</a:t>
            </a:r>
            <a:r>
              <a:rPr lang="en-US" u="sng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. Thyroid Gland Function Test</a:t>
            </a:r>
          </a:p>
          <a:p>
            <a:r>
              <a:rPr lang="en-US" dirty="0"/>
              <a:t>	1- Radioactive Iodine Uptake (</a:t>
            </a:r>
            <a:r>
              <a:rPr lang="en-US" dirty="0">
                <a:solidFill>
                  <a:srgbClr val="FF0000"/>
                </a:solidFill>
              </a:rPr>
              <a:t>RAIU</a:t>
            </a:r>
            <a:r>
              <a:rPr lang="en-US" dirty="0"/>
              <a:t>): Radioactive Iodine is administered. Thyroid takes </a:t>
            </a:r>
            <a:r>
              <a:rPr lang="en-US" dirty="0" smtClean="0"/>
              <a:t> 		up </a:t>
            </a:r>
            <a:r>
              <a:rPr lang="en-US" dirty="0"/>
              <a:t>Iodine</a:t>
            </a:r>
          </a:p>
          <a:p>
            <a:r>
              <a:rPr lang="en-US" dirty="0"/>
              <a:t>		Use: if cold spot (no Iodine uptake) then 10 – 20% chance of cancer</a:t>
            </a:r>
          </a:p>
          <a:p>
            <a:r>
              <a:rPr lang="en-US" dirty="0"/>
              <a:t>			- Less uptake when there is a subacute thyroiditis </a:t>
            </a:r>
            <a:r>
              <a:rPr lang="en-US" dirty="0" smtClean="0"/>
              <a:t>(inflammation </a:t>
            </a:r>
            <a:r>
              <a:rPr lang="en-US" dirty="0"/>
              <a:t>of thyroid) </a:t>
            </a:r>
            <a:r>
              <a:rPr lang="en-US" dirty="0" smtClean="0"/>
              <a:t>				b</a:t>
            </a:r>
            <a:r>
              <a:rPr lang="en-US" dirty="0"/>
              <a:t>/c once </a:t>
            </a:r>
            <a:r>
              <a:rPr lang="en-US" dirty="0" smtClean="0"/>
              <a:t>inflamed, </a:t>
            </a:r>
            <a:r>
              <a:rPr lang="en-US" dirty="0"/>
              <a:t>it cannot function 100%</a:t>
            </a:r>
          </a:p>
          <a:p>
            <a:r>
              <a:rPr lang="en-US" dirty="0"/>
              <a:t>			- Exogenous thyroid hormone: less uptake b/c body senses enough Thyroid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D. Autoimmunity Test</a:t>
            </a:r>
          </a:p>
          <a:p>
            <a:r>
              <a:rPr lang="en-US" dirty="0"/>
              <a:t>	1- </a:t>
            </a:r>
            <a:r>
              <a:rPr lang="en-US" dirty="0">
                <a:solidFill>
                  <a:srgbClr val="FF0000"/>
                </a:solidFill>
              </a:rPr>
              <a:t>Antithyroid Peroxidase Antibody (Anti-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="1" u="sng" dirty="0" err="1">
                <a:solidFill>
                  <a:srgbClr val="FF0000"/>
                </a:solidFill>
              </a:rPr>
              <a:t>P</a:t>
            </a:r>
            <a:r>
              <a:rPr lang="en-US" dirty="0" err="1">
                <a:solidFill>
                  <a:srgbClr val="FF0000"/>
                </a:solidFill>
              </a:rPr>
              <a:t>OAb</a:t>
            </a:r>
            <a:r>
              <a:rPr lang="en-US" dirty="0"/>
              <a:t>): antibody that blocks conversion of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T4 </a:t>
            </a:r>
            <a:r>
              <a:rPr lang="en-US" dirty="0">
                <a:sym typeface="Wingdings"/>
              </a:rPr>
              <a:t> T3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		Use: if anti-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TPOAb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is present, then low T3 = Hashimoto’s disease (hyPOthyroidism) </a:t>
            </a:r>
          </a:p>
          <a:p>
            <a:r>
              <a:rPr lang="en-US" dirty="0">
                <a:sym typeface="Wingdings"/>
              </a:rPr>
              <a:t>	2 –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TSH Receptor-Stimulating Antibody (TSHR-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Sab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)</a:t>
            </a:r>
            <a:r>
              <a:rPr lang="en-US" dirty="0">
                <a:sym typeface="Wingdings"/>
              </a:rPr>
              <a:t>: Immunoglobulins that stimulate TSH</a:t>
            </a:r>
          </a:p>
          <a:p>
            <a:r>
              <a:rPr lang="en-US" dirty="0">
                <a:sym typeface="Wingdings"/>
              </a:rPr>
              <a:t>		Use: if Anti-</a:t>
            </a:r>
            <a:r>
              <a:rPr lang="en-US" dirty="0" err="1">
                <a:sym typeface="Wingdings"/>
              </a:rPr>
              <a:t>TPOAb</a:t>
            </a:r>
            <a:r>
              <a:rPr lang="en-US" dirty="0">
                <a:sym typeface="Wingdings"/>
              </a:rPr>
              <a:t> is present then high </a:t>
            </a:r>
            <a:r>
              <a:rPr lang="en-US" dirty="0" err="1">
                <a:sym typeface="Wingdings"/>
              </a:rPr>
              <a:t>TSh</a:t>
            </a:r>
            <a:r>
              <a:rPr lang="en-US" dirty="0">
                <a:sym typeface="Wingdings"/>
              </a:rPr>
              <a:t> = Grave’s disease (hyPERthyroidism)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6810" y="692981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64321" y="2005111"/>
            <a:ext cx="1043876" cy="338554"/>
          </a:xfrm>
          <a:prstGeom prst="rect">
            <a:avLst/>
          </a:prstGeom>
          <a:noFill/>
          <a:ln w="41275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3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3598" y="3580304"/>
            <a:ext cx="970338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5 Thyroid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40845" y="5161970"/>
            <a:ext cx="1952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T4</a:t>
            </a:r>
          </a:p>
          <a:p>
            <a:pPr algn="ctr"/>
            <a:r>
              <a:rPr lang="en-US" sz="1600" dirty="0" smtClean="0"/>
              <a:t>Higher concentration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87087" y="5161970"/>
            <a:ext cx="1251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T3</a:t>
            </a:r>
          </a:p>
          <a:p>
            <a:pPr algn="ctr"/>
            <a:r>
              <a:rPr lang="en-US" sz="1600" dirty="0" smtClean="0"/>
              <a:t>More potent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6386259" y="1031535"/>
            <a:ext cx="2557" cy="97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793122" y="5454358"/>
            <a:ext cx="1493965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8005" y="2706693"/>
            <a:ext cx="657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 TSH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146" y="1309693"/>
            <a:ext cx="640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TRF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6386259" y="2343665"/>
            <a:ext cx="2508" cy="1236639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388767" y="3918858"/>
            <a:ext cx="1524153" cy="1243112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816984" y="3918858"/>
            <a:ext cx="1571783" cy="1243112"/>
          </a:xfrm>
          <a:prstGeom prst="straightConnector1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058064" y="2192532"/>
            <a:ext cx="0" cy="2703286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269363" y="2192532"/>
            <a:ext cx="788701" cy="0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5377" y="176601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235858" y="365634"/>
            <a:ext cx="49892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Normal Physiology of Thyroid</a:t>
            </a:r>
          </a:p>
          <a:p>
            <a:endParaRPr lang="en-US" sz="1600" dirty="0"/>
          </a:p>
          <a:p>
            <a:r>
              <a:rPr lang="en-US" sz="1600" dirty="0" smtClean="0"/>
              <a:t>1. Hypothalamus produces TRF</a:t>
            </a:r>
          </a:p>
          <a:p>
            <a:r>
              <a:rPr lang="en-US" sz="1600" dirty="0" smtClean="0"/>
              <a:t>2. TRF stimulates Pituitary</a:t>
            </a:r>
          </a:p>
          <a:p>
            <a:r>
              <a:rPr lang="en-US" sz="1600" dirty="0" smtClean="0"/>
              <a:t>3. Pituitary produces TSH</a:t>
            </a:r>
          </a:p>
          <a:p>
            <a:r>
              <a:rPr lang="en-US" sz="1600" dirty="0" smtClean="0"/>
              <a:t>4. TSH stimulates Thyroid</a:t>
            </a:r>
          </a:p>
          <a:p>
            <a:r>
              <a:rPr lang="en-US" sz="1600" dirty="0" smtClean="0"/>
              <a:t>5. Thyroid produces T4 and T3</a:t>
            </a:r>
          </a:p>
          <a:p>
            <a:endParaRPr lang="en-US" sz="1600" dirty="0"/>
          </a:p>
          <a:p>
            <a:r>
              <a:rPr lang="en-US" sz="1600" dirty="0" smtClean="0"/>
              <a:t>6. Negative feedback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T3 and T4 is produced too much (high T3) then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Pituitary senses it and shuts off TSH (low TSH)</a:t>
            </a:r>
          </a:p>
          <a:p>
            <a:endParaRPr lang="en-US" sz="1600" dirty="0"/>
          </a:p>
          <a:p>
            <a:r>
              <a:rPr lang="en-US" sz="1600" dirty="0" smtClean="0"/>
              <a:t>that’s why if the patient has hyperthyroidism (high T3) their TSH levels are 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10714" y="2939143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806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7" y="399143"/>
            <a:ext cx="51707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/>
              <a:t>HyPERthyroid</a:t>
            </a:r>
            <a:endParaRPr lang="en-US" sz="1600" b="1" u="sng" dirty="0" smtClean="0"/>
          </a:p>
          <a:p>
            <a:endParaRPr lang="en-US" sz="1600" dirty="0" smtClean="0"/>
          </a:p>
          <a:p>
            <a:r>
              <a:rPr lang="en-US" sz="1600" u="sng" dirty="0" smtClean="0"/>
              <a:t>Pituitary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Normal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Thyroid</a:t>
            </a:r>
          </a:p>
          <a:p>
            <a:r>
              <a:rPr lang="en-US" sz="1600" dirty="0" smtClean="0"/>
              <a:t>Thyroid produces too much T3 and T4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Pathophysiology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Thyroid produces too much T3 and T4.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Pituitary senses too much T3 and T4</a:t>
            </a:r>
          </a:p>
          <a:p>
            <a:r>
              <a:rPr lang="en-US" sz="1600" dirty="0" smtClean="0"/>
              <a:t>3.    Pituitary STOPS producing TSH to lower T3 and T4 levels</a:t>
            </a:r>
          </a:p>
          <a:p>
            <a:endParaRPr lang="en-US" sz="1600" dirty="0"/>
          </a:p>
          <a:p>
            <a:r>
              <a:rPr lang="en-US" sz="1600" dirty="0" smtClean="0"/>
              <a:t>Conclusion: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Pituitary: Low TSH levels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Thyroid High T3 and T4 levels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733" y="605020"/>
            <a:ext cx="139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86693" y="1917150"/>
            <a:ext cx="1095172" cy="338554"/>
          </a:xfrm>
          <a:prstGeom prst="rect">
            <a:avLst/>
          </a:prstGeom>
          <a:noFill/>
          <a:ln w="41275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9520" y="3492343"/>
            <a:ext cx="1022135" cy="338554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 Thyroid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73768" y="5074009"/>
            <a:ext cx="1952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T4</a:t>
            </a:r>
          </a:p>
          <a:p>
            <a:pPr algn="ctr"/>
            <a:r>
              <a:rPr lang="en-US" sz="1600" dirty="0" smtClean="0"/>
              <a:t>Higher concentration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20010" y="5074009"/>
            <a:ext cx="1251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T3</a:t>
            </a:r>
          </a:p>
          <a:p>
            <a:pPr algn="ctr"/>
            <a:r>
              <a:rPr lang="en-US" sz="1600" dirty="0" smtClean="0"/>
              <a:t>More potent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6434279" y="943574"/>
            <a:ext cx="12220" cy="97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926045" y="5366397"/>
            <a:ext cx="1493965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6499" y="2618732"/>
            <a:ext cx="5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TSH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3640" y="1221732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TRF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6420588" y="2255704"/>
            <a:ext cx="13691" cy="1236639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420588" y="3830897"/>
            <a:ext cx="1625255" cy="1243112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949907" y="3830897"/>
            <a:ext cx="1470681" cy="1243112"/>
          </a:xfrm>
          <a:prstGeom prst="straightConnector1">
            <a:avLst/>
          </a:prstGeom>
          <a:ln w="3175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190987" y="2104571"/>
            <a:ext cx="0" cy="2703286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402286" y="2104571"/>
            <a:ext cx="788701" cy="0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8300" y="167805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7776626" y="2685142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7" y="399143"/>
            <a:ext cx="51707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TSH induced </a:t>
            </a:r>
            <a:r>
              <a:rPr lang="en-US" sz="1600" b="1" u="sng" dirty="0" err="1" smtClean="0"/>
              <a:t>HyPERthyroid</a:t>
            </a:r>
            <a:endParaRPr lang="en-US" sz="1600" b="1" u="sng" dirty="0" smtClean="0"/>
          </a:p>
          <a:p>
            <a:endParaRPr lang="en-US" sz="1600" dirty="0" smtClean="0"/>
          </a:p>
          <a:p>
            <a:r>
              <a:rPr lang="en-US" sz="1600" u="sng" dirty="0" smtClean="0"/>
              <a:t>Pituitary:</a:t>
            </a:r>
          </a:p>
          <a:p>
            <a:r>
              <a:rPr lang="en-US" sz="1600" dirty="0" smtClean="0"/>
              <a:t>TSH induced hyperthyroid is caused by a pituitary tumor</a:t>
            </a:r>
          </a:p>
          <a:p>
            <a:r>
              <a:rPr lang="en-US" sz="1600" dirty="0" smtClean="0"/>
              <a:t>Pituitary tumor’s production of TSH cannot be shut down</a:t>
            </a:r>
          </a:p>
          <a:p>
            <a:endParaRPr lang="en-US" sz="1600" dirty="0"/>
          </a:p>
          <a:p>
            <a:r>
              <a:rPr lang="en-US" sz="1600" u="sng" dirty="0" smtClean="0"/>
              <a:t>Thyroid</a:t>
            </a:r>
          </a:p>
          <a:p>
            <a:r>
              <a:rPr lang="en-US" sz="1600" dirty="0" smtClean="0"/>
              <a:t>Thyroid is normal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Pathophysiology</a:t>
            </a:r>
          </a:p>
          <a:p>
            <a:r>
              <a:rPr lang="en-US" sz="1600" dirty="0" smtClean="0"/>
              <a:t>1. Pituitary produces TSH.</a:t>
            </a:r>
          </a:p>
          <a:p>
            <a:r>
              <a:rPr lang="en-US" sz="1600" dirty="0" smtClean="0"/>
              <a:t>2. Thyroid produces T3 and T4</a:t>
            </a:r>
          </a:p>
          <a:p>
            <a:r>
              <a:rPr lang="en-US" sz="1600" dirty="0"/>
              <a:t>3</a:t>
            </a:r>
            <a:r>
              <a:rPr lang="en-US" sz="1600" dirty="0" smtClean="0"/>
              <a:t>. T3 &amp; T4 has NO negative feedback on the pituitary (since pituitary is messed up)</a:t>
            </a:r>
          </a:p>
          <a:p>
            <a:r>
              <a:rPr lang="en-US" sz="1600" dirty="0" smtClean="0"/>
              <a:t>4. Pituitary continues producing TSH</a:t>
            </a:r>
          </a:p>
          <a:p>
            <a:endParaRPr lang="en-US" sz="1600" dirty="0"/>
          </a:p>
          <a:p>
            <a:r>
              <a:rPr lang="en-US" sz="1600" u="sng" dirty="0" smtClean="0"/>
              <a:t>Conclusion</a:t>
            </a:r>
            <a:r>
              <a:rPr lang="en-US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Pituitary: High TSH levels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Thyroid High T3 and T4 levels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733" y="605020"/>
            <a:ext cx="139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86693" y="1917150"/>
            <a:ext cx="1095172" cy="338554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9520" y="3492343"/>
            <a:ext cx="1022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Thyroid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73768" y="5074009"/>
            <a:ext cx="1952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T4</a:t>
            </a:r>
          </a:p>
          <a:p>
            <a:pPr algn="ctr"/>
            <a:r>
              <a:rPr lang="en-US" sz="1600" dirty="0" smtClean="0"/>
              <a:t>Higher concentration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20010" y="5074009"/>
            <a:ext cx="1251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T3</a:t>
            </a:r>
          </a:p>
          <a:p>
            <a:pPr algn="ctr"/>
            <a:r>
              <a:rPr lang="en-US" sz="1600" dirty="0" smtClean="0"/>
              <a:t>More potent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 flipH="1">
            <a:off x="6434279" y="943574"/>
            <a:ext cx="12220" cy="97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>
            <a:off x="5926045" y="5366397"/>
            <a:ext cx="1493965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46499" y="2618732"/>
            <a:ext cx="5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TSH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3640" y="1221732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TRF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6420588" y="2255704"/>
            <a:ext cx="13691" cy="123663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9" idx="0"/>
          </p:cNvCxnSpPr>
          <p:nvPr/>
        </p:nvCxnSpPr>
        <p:spPr>
          <a:xfrm>
            <a:off x="6420588" y="3830897"/>
            <a:ext cx="1625255" cy="124311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4949907" y="3830897"/>
            <a:ext cx="1470681" cy="124311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190987" y="2104571"/>
            <a:ext cx="0" cy="2703286"/>
          </a:xfrm>
          <a:prstGeom prst="line">
            <a:avLst/>
          </a:prstGeom>
          <a:ln>
            <a:solidFill>
              <a:srgbClr val="FF0000">
                <a:alpha val="64000"/>
              </a:srgb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402286" y="2104571"/>
            <a:ext cx="788701" cy="0"/>
          </a:xfrm>
          <a:prstGeom prst="line">
            <a:avLst/>
          </a:prstGeom>
          <a:ln>
            <a:solidFill>
              <a:srgbClr val="FF0000">
                <a:alpha val="64000"/>
              </a:srgb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8300" y="167805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909772" y="2618732"/>
            <a:ext cx="562429" cy="54153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909772" y="2618732"/>
            <a:ext cx="562429" cy="54153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85911" y="271819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992434" y="169376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7" y="399143"/>
            <a:ext cx="517071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Primary </a:t>
            </a:r>
            <a:r>
              <a:rPr lang="en-US" sz="1600" b="1" u="sng" dirty="0" err="1" smtClean="0"/>
              <a:t>HyPOthyrodism</a:t>
            </a:r>
            <a:endParaRPr lang="en-US" sz="1600" b="1" u="sng" dirty="0" smtClean="0"/>
          </a:p>
          <a:p>
            <a:r>
              <a:rPr lang="en-US" sz="1600" b="1" u="sng" dirty="0" smtClean="0"/>
              <a:t>(aka. Failing thyroid gland)</a:t>
            </a:r>
          </a:p>
          <a:p>
            <a:r>
              <a:rPr lang="en-US" sz="1600" b="1" dirty="0" smtClean="0"/>
              <a:t>(Primary = Thyroid	Secondary = pituitary)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Pituitary:</a:t>
            </a:r>
          </a:p>
          <a:p>
            <a:r>
              <a:rPr lang="en-US" sz="1600" dirty="0" smtClean="0"/>
              <a:t>Pituitary is normal</a:t>
            </a:r>
          </a:p>
          <a:p>
            <a:endParaRPr lang="en-US" sz="1600" dirty="0"/>
          </a:p>
          <a:p>
            <a:r>
              <a:rPr lang="en-US" sz="1600" u="sng" dirty="0" smtClean="0"/>
              <a:t>Thyroid</a:t>
            </a:r>
          </a:p>
          <a:p>
            <a:r>
              <a:rPr lang="en-US" sz="1600" dirty="0" smtClean="0"/>
              <a:t>Thyroid produces too little T3 and T4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Pathophysiology</a:t>
            </a:r>
            <a:endParaRPr lang="en-US" sz="1600" dirty="0" smtClean="0"/>
          </a:p>
          <a:p>
            <a:r>
              <a:rPr lang="en-US" sz="1600" dirty="0" smtClean="0"/>
              <a:t>1. Thyroid produces Little T3 and T4</a:t>
            </a:r>
          </a:p>
          <a:p>
            <a:r>
              <a:rPr lang="en-US" sz="1600" dirty="0" smtClean="0"/>
              <a:t>2. T3 &amp; T4 has a negative feedback on the pituitary</a:t>
            </a:r>
          </a:p>
          <a:p>
            <a:r>
              <a:rPr lang="en-US" sz="1600" dirty="0" smtClean="0"/>
              <a:t>3. Pituitary senses little T3 and T4 and starts producing more TSH (to try to boost up T3 and T4)</a:t>
            </a:r>
          </a:p>
          <a:p>
            <a:endParaRPr lang="en-US" sz="1600" dirty="0"/>
          </a:p>
          <a:p>
            <a:r>
              <a:rPr lang="en-US" sz="1600" u="sng" dirty="0" smtClean="0"/>
              <a:t>Conclusion</a:t>
            </a:r>
            <a:r>
              <a:rPr lang="en-US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Pituitary: high TSH levels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Thyroid Low T3 and T4 levels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733" y="605020"/>
            <a:ext cx="139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86693" y="1917150"/>
            <a:ext cx="1095172" cy="338554"/>
          </a:xfrm>
          <a:prstGeom prst="rect">
            <a:avLst/>
          </a:prstGeom>
          <a:noFill/>
          <a:ln w="41275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9520" y="3492343"/>
            <a:ext cx="1022135" cy="338554"/>
          </a:xfrm>
          <a:prstGeom prst="rect">
            <a:avLst/>
          </a:prstGeom>
          <a:noFill/>
          <a:ln w="31750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 Thyroid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73768" y="5074009"/>
            <a:ext cx="1952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T4</a:t>
            </a:r>
          </a:p>
          <a:p>
            <a:pPr algn="ctr"/>
            <a:r>
              <a:rPr lang="en-US" sz="1600" dirty="0" smtClean="0"/>
              <a:t>Higher concentration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20010" y="5074009"/>
            <a:ext cx="1251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T3</a:t>
            </a:r>
          </a:p>
          <a:p>
            <a:pPr algn="ctr"/>
            <a:r>
              <a:rPr lang="en-US" sz="1600" dirty="0" smtClean="0"/>
              <a:t>More potent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6434279" y="943574"/>
            <a:ext cx="12220" cy="97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926045" y="5366397"/>
            <a:ext cx="1493965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6499" y="2618732"/>
            <a:ext cx="5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TSH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3640" y="1221732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TRF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6420588" y="2255704"/>
            <a:ext cx="13691" cy="1236639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420588" y="3830897"/>
            <a:ext cx="1625255" cy="124311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949907" y="3830897"/>
            <a:ext cx="1470681" cy="1243112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190987" y="2104571"/>
            <a:ext cx="0" cy="2703286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402286" y="2104571"/>
            <a:ext cx="788701" cy="0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78300" y="167805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7831055" y="273957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57" y="399143"/>
            <a:ext cx="517071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Secondary HyPOthyroidism</a:t>
            </a:r>
          </a:p>
          <a:p>
            <a:r>
              <a:rPr lang="en-US" sz="1600" b="1" dirty="0" smtClean="0"/>
              <a:t>(Primary = Thyroid	Secondary = pituitary)</a:t>
            </a:r>
            <a:endParaRPr lang="en-US" sz="1600" b="1" u="sng" dirty="0" smtClean="0"/>
          </a:p>
          <a:p>
            <a:endParaRPr lang="en-US" sz="1600" dirty="0" smtClean="0"/>
          </a:p>
          <a:p>
            <a:r>
              <a:rPr lang="en-US" sz="1600" u="sng" dirty="0" smtClean="0"/>
              <a:t>Pituitary:</a:t>
            </a:r>
          </a:p>
          <a:p>
            <a:r>
              <a:rPr lang="en-US" sz="1600" dirty="0" smtClean="0"/>
              <a:t>Pituitary produces low TSH</a:t>
            </a:r>
          </a:p>
          <a:p>
            <a:endParaRPr lang="en-US" sz="1600" dirty="0"/>
          </a:p>
          <a:p>
            <a:r>
              <a:rPr lang="en-US" sz="1600" u="sng" dirty="0" smtClean="0"/>
              <a:t>Thyroid</a:t>
            </a:r>
          </a:p>
          <a:p>
            <a:r>
              <a:rPr lang="en-US" sz="1600" dirty="0" smtClean="0"/>
              <a:t>Thyroid is normal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Pathophysiology</a:t>
            </a:r>
          </a:p>
          <a:p>
            <a:r>
              <a:rPr lang="en-US" sz="1600" dirty="0" smtClean="0"/>
              <a:t>1. Pituitary produces low TSH.</a:t>
            </a:r>
          </a:p>
          <a:p>
            <a:r>
              <a:rPr lang="en-US" sz="1600" dirty="0" smtClean="0"/>
              <a:t>2. Thyroid produces low T3 and T4</a:t>
            </a:r>
          </a:p>
          <a:p>
            <a:r>
              <a:rPr lang="en-US" sz="1600" dirty="0" smtClean="0"/>
              <a:t>3. T3 &amp; T4 has NO negative feedback on the pituitary</a:t>
            </a:r>
          </a:p>
          <a:p>
            <a:r>
              <a:rPr lang="en-US" sz="1600" dirty="0" smtClean="0"/>
              <a:t>Pituitary continues to produce low TSH</a:t>
            </a:r>
          </a:p>
          <a:p>
            <a:endParaRPr lang="en-US" sz="1600" dirty="0"/>
          </a:p>
          <a:p>
            <a:r>
              <a:rPr lang="en-US" sz="1600" u="sng" dirty="0" smtClean="0"/>
              <a:t>Conclusion</a:t>
            </a:r>
            <a:r>
              <a:rPr lang="en-US" sz="1600" dirty="0" smtClean="0"/>
              <a:t>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Pituitary: low TSH levels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Thyroid low T3 and T4 levels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733" y="605020"/>
            <a:ext cx="1393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Hypothalamus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886693" y="1917150"/>
            <a:ext cx="1095172" cy="338554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 Pituitary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09520" y="3492343"/>
            <a:ext cx="1022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 Thyroid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73768" y="5074009"/>
            <a:ext cx="19522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T4</a:t>
            </a:r>
          </a:p>
          <a:p>
            <a:pPr algn="ctr"/>
            <a:r>
              <a:rPr lang="en-US" sz="1600" dirty="0" smtClean="0"/>
              <a:t>Higher concentration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20010" y="5074009"/>
            <a:ext cx="1251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T3</a:t>
            </a:r>
          </a:p>
          <a:p>
            <a:pPr algn="ctr"/>
            <a:r>
              <a:rPr lang="en-US" sz="1600" dirty="0" smtClean="0"/>
              <a:t>More potent</a:t>
            </a:r>
            <a:endParaRPr lang="en-US" sz="1600" dirty="0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6434279" y="943574"/>
            <a:ext cx="12220" cy="973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5926045" y="5366397"/>
            <a:ext cx="1493965" cy="0"/>
          </a:xfrm>
          <a:prstGeom prst="straightConnector1">
            <a:avLst/>
          </a:prstGeom>
          <a:ln>
            <a:solidFill>
              <a:schemeClr val="accent1">
                <a:alpha val="4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6499" y="2618732"/>
            <a:ext cx="5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TSH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3640" y="1221732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TRF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6420588" y="2255704"/>
            <a:ext cx="13691" cy="1236639"/>
          </a:xfrm>
          <a:prstGeom prst="straightConnector1">
            <a:avLst/>
          </a:prstGeom>
          <a:ln w="25400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>
          <a:xfrm>
            <a:off x="6420588" y="3830897"/>
            <a:ext cx="1625255" cy="1243112"/>
          </a:xfrm>
          <a:prstGeom prst="straightConnector1">
            <a:avLst/>
          </a:prstGeom>
          <a:ln w="25400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 flipH="1">
            <a:off x="4949907" y="3830897"/>
            <a:ext cx="1470681" cy="1243112"/>
          </a:xfrm>
          <a:prstGeom prst="straightConnector1">
            <a:avLst/>
          </a:prstGeom>
          <a:ln w="25400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190987" y="2104571"/>
            <a:ext cx="0" cy="2703286"/>
          </a:xfrm>
          <a:prstGeom prst="line">
            <a:avLst/>
          </a:prstGeom>
          <a:ln>
            <a:solidFill>
              <a:srgbClr val="FF0000">
                <a:alpha val="64000"/>
              </a:srgb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09772" y="2618732"/>
            <a:ext cx="562429" cy="54153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09772" y="2618732"/>
            <a:ext cx="562429" cy="541532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02286" y="2104571"/>
            <a:ext cx="788701" cy="0"/>
          </a:xfrm>
          <a:prstGeom prst="line">
            <a:avLst/>
          </a:prstGeom>
          <a:ln>
            <a:solidFill>
              <a:srgbClr val="FF0000">
                <a:alpha val="64000"/>
              </a:srgb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8857" y="2739571"/>
            <a:ext cx="34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066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17714"/>
            <a:ext cx="44066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HyPOthyroidism</a:t>
            </a:r>
          </a:p>
          <a:p>
            <a:endParaRPr lang="en-US" sz="1600" dirty="0" smtClean="0"/>
          </a:p>
          <a:p>
            <a:r>
              <a:rPr lang="en-US" sz="1600" u="sng" dirty="0" smtClean="0"/>
              <a:t>Incidence</a:t>
            </a:r>
          </a:p>
          <a:p>
            <a:r>
              <a:rPr lang="en-US" sz="1600" dirty="0" smtClean="0"/>
              <a:t>Age &gt; 60</a:t>
            </a:r>
          </a:p>
          <a:p>
            <a:r>
              <a:rPr lang="en-US" sz="1600" dirty="0" smtClean="0"/>
              <a:t>Gender: Usually Female (2% Female </a:t>
            </a:r>
            <a:r>
              <a:rPr lang="en-US" sz="1600" dirty="0" err="1" smtClean="0"/>
              <a:t>Vs</a:t>
            </a:r>
            <a:r>
              <a:rPr lang="en-US" sz="1600" dirty="0" smtClean="0"/>
              <a:t> 0.2% Male)</a:t>
            </a:r>
            <a:endParaRPr lang="en-US" sz="1600" dirty="0"/>
          </a:p>
          <a:p>
            <a:endParaRPr lang="en-US" sz="1600" dirty="0"/>
          </a:p>
          <a:p>
            <a:r>
              <a:rPr lang="en-US" sz="1600" u="sng" dirty="0" smtClean="0"/>
              <a:t>Clinical Presentations: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Slow, hoarse speech b/c of goiter</a:t>
            </a:r>
          </a:p>
          <a:p>
            <a:r>
              <a:rPr lang="en-US" sz="1600" dirty="0" smtClean="0"/>
              <a:t>Because of slow metabolism:</a:t>
            </a:r>
          </a:p>
          <a:p>
            <a:r>
              <a:rPr lang="en-US" sz="1600" dirty="0" smtClean="0"/>
              <a:t>2. Cold intolerance (no metabolism for body heat)</a:t>
            </a:r>
          </a:p>
          <a:p>
            <a:r>
              <a:rPr lang="en-US" sz="1600" dirty="0" smtClean="0"/>
              <a:t>3. Weight gain </a:t>
            </a:r>
          </a:p>
          <a:p>
            <a:r>
              <a:rPr lang="en-US" sz="1600" dirty="0" smtClean="0"/>
              <a:t>4. Constipation</a:t>
            </a:r>
          </a:p>
          <a:p>
            <a:r>
              <a:rPr lang="en-US" sz="1600" dirty="0" smtClean="0"/>
              <a:t>5. Weakness, lethargy, fatigue</a:t>
            </a:r>
          </a:p>
          <a:p>
            <a:r>
              <a:rPr lang="en-US" sz="1600" dirty="0" smtClean="0"/>
              <a:t>6. Muscle cramps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571" y="3682998"/>
            <a:ext cx="84908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solidFill>
                  <a:srgbClr val="FF0000"/>
                </a:solidFill>
              </a:rPr>
              <a:t>7. Myxedema Coma</a:t>
            </a:r>
          </a:p>
          <a:p>
            <a:r>
              <a:rPr lang="en-US" sz="1600" dirty="0" smtClean="0"/>
              <a:t>Myxedema coma is a loss of brain function as a result of severe, longstanding </a:t>
            </a:r>
            <a:r>
              <a:rPr lang="en-US" sz="1600" dirty="0" smtClean="0">
                <a:solidFill>
                  <a:srgbClr val="FF0000"/>
                </a:solidFill>
              </a:rPr>
              <a:t>low level of thyroid </a:t>
            </a:r>
            <a:r>
              <a:rPr lang="en-US" sz="1600" dirty="0" smtClean="0"/>
              <a:t>hormone in the blood (hypothyroidism). Myxedema coma is considered a life-threatening complication of hypothyroidism and represents the far more serious side of the spectrum of thyroid disease.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Cause: </a:t>
            </a:r>
            <a:r>
              <a:rPr lang="en-US" sz="1600" dirty="0" err="1" smtClean="0"/>
              <a:t>Hx</a:t>
            </a:r>
            <a:r>
              <a:rPr lang="en-US" sz="1600" dirty="0" smtClean="0"/>
              <a:t> of </a:t>
            </a:r>
            <a:r>
              <a:rPr lang="en-US" sz="1600" dirty="0" err="1" smtClean="0"/>
              <a:t>hyPOthyrodism</a:t>
            </a:r>
            <a:r>
              <a:rPr lang="en-US" sz="1600" dirty="0" smtClean="0"/>
              <a:t> + infection or trauma = acute/gradual pituitary signaling problem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Physical finding: delayed deep tendon reflex (DTR), puffy face (edema)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Clinical presentation; stupor, coma, seizures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859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429" y="228953"/>
            <a:ext cx="8726714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Types of hyPOthyroidism:</a:t>
            </a:r>
          </a:p>
          <a:p>
            <a:endParaRPr lang="en-US" sz="1600" dirty="0"/>
          </a:p>
          <a:p>
            <a:r>
              <a:rPr lang="en-US" sz="1600" b="1" dirty="0" smtClean="0"/>
              <a:t>Primary</a:t>
            </a:r>
            <a:r>
              <a:rPr lang="en-US" sz="1600" dirty="0" smtClean="0"/>
              <a:t>: Problem in the thyroid gland</a:t>
            </a:r>
          </a:p>
          <a:p>
            <a:r>
              <a:rPr lang="en-US" sz="1600" dirty="0" smtClean="0"/>
              <a:t>1. Hashimoto’s Thyroiditis:  autoimmune disease in which the thyroid gland is gradually destroyed by a variety of cell- and antibody-mediated immune processes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Pathogenesis: production of helper T lymphocytes and dysfunction of Suppressor T lymphocytes</a:t>
            </a:r>
          </a:p>
          <a:p>
            <a:r>
              <a:rPr lang="en-US" sz="1600" dirty="0" smtClean="0"/>
              <a:t>Thyroiditis: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Subacute thyroiditis: Painful thyroiditis is cased by a viral invasion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Painless Thyroiditis: during postpartum period (after pregnancy)</a:t>
            </a:r>
          </a:p>
          <a:p>
            <a:r>
              <a:rPr lang="en-US" sz="1600" dirty="0" smtClean="0"/>
              <a:t>2. Iatrogenic HyPOthyroidism: an illness </a:t>
            </a:r>
            <a:r>
              <a:rPr lang="en-US" sz="1600" dirty="0"/>
              <a:t>caused by medical examination or </a:t>
            </a:r>
            <a:r>
              <a:rPr lang="en-US" sz="1600" dirty="0" smtClean="0"/>
              <a:t>treatment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Cause: surgery, radiation of the neck that affected the thyroid </a:t>
            </a:r>
            <a:r>
              <a:rPr lang="en-US" sz="1600" dirty="0" smtClean="0">
                <a:sym typeface="Wingdings"/>
              </a:rPr>
              <a:t> thyroid produce less T4, T3</a:t>
            </a:r>
          </a:p>
          <a:p>
            <a:endParaRPr lang="en-US" sz="1600" dirty="0" smtClean="0"/>
          </a:p>
          <a:p>
            <a:r>
              <a:rPr lang="en-US" sz="1600" b="1" dirty="0" smtClean="0"/>
              <a:t>Secondary</a:t>
            </a:r>
            <a:r>
              <a:rPr lang="en-US" sz="1600" dirty="0" smtClean="0"/>
              <a:t>: Problem with Pituitary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Hypothalamic HyPOthyroidism: Problem with the hypothalamus producing less TRF</a:t>
            </a:r>
          </a:p>
          <a:p>
            <a:pPr lvl="1"/>
            <a:r>
              <a:rPr lang="en-US" sz="1600" dirty="0" smtClean="0"/>
              <a:t>Cause: trauma, radiation, neoplastic disease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Pituitary Disease: problem with the pituitary producing less TSH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Cause: tumors, radiation</a:t>
            </a:r>
          </a:p>
          <a:p>
            <a:endParaRPr lang="en-US" sz="1600" dirty="0"/>
          </a:p>
          <a:p>
            <a:r>
              <a:rPr lang="en-US" sz="1600" dirty="0" smtClean="0"/>
              <a:t>Drugs: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Amiodarone (Class III K blocker): decreases conversion T4 </a:t>
            </a:r>
            <a:r>
              <a:rPr lang="en-US" sz="1600" dirty="0" smtClean="0">
                <a:sym typeface="Wingdings"/>
              </a:rPr>
              <a:t> T3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ym typeface="Wingdings"/>
              </a:rPr>
              <a:t>Lithium: causes hypothyroidism by inhibiting synth of gland</a:t>
            </a:r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1567">
            <a:off x="6011468" y="3863918"/>
            <a:ext cx="1953680" cy="1145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8748" y="4334500"/>
            <a:ext cx="121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Amiodarone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78" y="5167504"/>
            <a:ext cx="1963245" cy="814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48438" y="5199678"/>
            <a:ext cx="388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43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04801"/>
              </p:ext>
            </p:extLst>
          </p:nvPr>
        </p:nvGraphicFramePr>
        <p:xfrm>
          <a:off x="449384" y="1329396"/>
          <a:ext cx="8186616" cy="416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6654"/>
                <a:gridCol w="2046654"/>
                <a:gridCol w="2046654"/>
                <a:gridCol w="2046654"/>
              </a:tblGrid>
              <a:tr h="6448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Generic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Thyroid hormone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6448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Levothyroxine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Synthroid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Next slide</a:t>
                      </a:r>
                      <a:endParaRPr lang="en-US" dirty="0"/>
                    </a:p>
                  </a:txBody>
                  <a:tcPr/>
                </a:tc>
              </a:tr>
              <a:tr h="6448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Liothyronine</a:t>
                      </a:r>
                    </a:p>
                    <a:p>
                      <a:pPr algn="l"/>
                      <a:r>
                        <a:rPr lang="en-US" dirty="0" smtClean="0"/>
                        <a:t>tri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Cytomel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Multiple dosing</a:t>
                      </a:r>
                      <a:endParaRPr lang="en-US" dirty="0"/>
                    </a:p>
                  </a:txBody>
                  <a:tcPr/>
                </a:tc>
              </a:tr>
              <a:tr h="11131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Liotrix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Euthyroid</a:t>
                      </a:r>
                    </a:p>
                    <a:p>
                      <a:pPr algn="l"/>
                      <a:r>
                        <a:rPr lang="en-US" dirty="0" smtClean="0"/>
                        <a:t>Thyrolar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T4:T3</a:t>
                      </a:r>
                    </a:p>
                    <a:p>
                      <a:pPr algn="l"/>
                      <a:r>
                        <a:rPr lang="en-US" dirty="0" smtClean="0"/>
                        <a:t>  4:</a:t>
                      </a:r>
                      <a:r>
                        <a:rPr lang="en-US" baseline="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$$</a:t>
                      </a:r>
                      <a:endParaRPr lang="en-US" dirty="0"/>
                    </a:p>
                  </a:txBody>
                  <a:tcPr/>
                </a:tc>
              </a:tr>
              <a:tr h="111311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Desiccated Thyroid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Pork thyroid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Unpredictable</a:t>
                      </a:r>
                    </a:p>
                    <a:p>
                      <a:pPr algn="l"/>
                      <a:r>
                        <a:rPr lang="en-US" dirty="0" smtClean="0"/>
                        <a:t>Allergic </a:t>
                      </a:r>
                      <a:r>
                        <a:rPr lang="en-US" dirty="0" err="1" smtClean="0"/>
                        <a:t>rxn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9846" y="625231"/>
            <a:ext cx="2871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Drugs that treat hypothyroidism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257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1418</Words>
  <Application>Microsoft Macintosh PowerPoint</Application>
  <PresentationFormat>On-screen Show (4:3)</PresentationFormat>
  <Paragraphs>440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393</cp:revision>
  <dcterms:created xsi:type="dcterms:W3CDTF">2012-03-02T19:38:18Z</dcterms:created>
  <dcterms:modified xsi:type="dcterms:W3CDTF">2012-03-12T22:53:12Z</dcterms:modified>
</cp:coreProperties>
</file>